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135"/>
  </p:notesMasterIdLst>
  <p:handoutMasterIdLst>
    <p:handoutMasterId r:id="rId136"/>
  </p:handoutMasterIdLst>
  <p:sldIdLst>
    <p:sldId id="385" r:id="rId3"/>
    <p:sldId id="543" r:id="rId4"/>
    <p:sldId id="389" r:id="rId5"/>
    <p:sldId id="402" r:id="rId6"/>
    <p:sldId id="387" r:id="rId7"/>
    <p:sldId id="390" r:id="rId8"/>
    <p:sldId id="391" r:id="rId9"/>
    <p:sldId id="392" r:id="rId10"/>
    <p:sldId id="393" r:id="rId11"/>
    <p:sldId id="394" r:id="rId12"/>
    <p:sldId id="395" r:id="rId13"/>
    <p:sldId id="396" r:id="rId14"/>
    <p:sldId id="397" r:id="rId15"/>
    <p:sldId id="398" r:id="rId16"/>
    <p:sldId id="399" r:id="rId17"/>
    <p:sldId id="400" r:id="rId18"/>
    <p:sldId id="401" r:id="rId19"/>
    <p:sldId id="403" r:id="rId20"/>
    <p:sldId id="404" r:id="rId21"/>
    <p:sldId id="405" r:id="rId22"/>
    <p:sldId id="406" r:id="rId23"/>
    <p:sldId id="407" r:id="rId24"/>
    <p:sldId id="408" r:id="rId25"/>
    <p:sldId id="418" r:id="rId26"/>
    <p:sldId id="419" r:id="rId27"/>
    <p:sldId id="420" r:id="rId28"/>
    <p:sldId id="421" r:id="rId29"/>
    <p:sldId id="423" r:id="rId30"/>
    <p:sldId id="424" r:id="rId31"/>
    <p:sldId id="422" r:id="rId32"/>
    <p:sldId id="425" r:id="rId33"/>
    <p:sldId id="426" r:id="rId34"/>
    <p:sldId id="427" r:id="rId35"/>
    <p:sldId id="417" r:id="rId36"/>
    <p:sldId id="411" r:id="rId37"/>
    <p:sldId id="413" r:id="rId38"/>
    <p:sldId id="414" r:id="rId39"/>
    <p:sldId id="428" r:id="rId40"/>
    <p:sldId id="415" r:id="rId41"/>
    <p:sldId id="416" r:id="rId42"/>
    <p:sldId id="429" r:id="rId43"/>
    <p:sldId id="430" r:id="rId44"/>
    <p:sldId id="431" r:id="rId45"/>
    <p:sldId id="504" r:id="rId46"/>
    <p:sldId id="541" r:id="rId47"/>
    <p:sldId id="542" r:id="rId48"/>
    <p:sldId id="450" r:id="rId49"/>
    <p:sldId id="452" r:id="rId50"/>
    <p:sldId id="453" r:id="rId51"/>
    <p:sldId id="540" r:id="rId52"/>
    <p:sldId id="454" r:id="rId53"/>
    <p:sldId id="432" r:id="rId54"/>
    <p:sldId id="434" r:id="rId55"/>
    <p:sldId id="435" r:id="rId56"/>
    <p:sldId id="436" r:id="rId57"/>
    <p:sldId id="437" r:id="rId58"/>
    <p:sldId id="438" r:id="rId59"/>
    <p:sldId id="439" r:id="rId60"/>
    <p:sldId id="440" r:id="rId61"/>
    <p:sldId id="441" r:id="rId62"/>
    <p:sldId id="443" r:id="rId63"/>
    <p:sldId id="444" r:id="rId64"/>
    <p:sldId id="446" r:id="rId65"/>
    <p:sldId id="484" r:id="rId66"/>
    <p:sldId id="483" r:id="rId67"/>
    <p:sldId id="458" r:id="rId68"/>
    <p:sldId id="448" r:id="rId69"/>
    <p:sldId id="482" r:id="rId70"/>
    <p:sldId id="485" r:id="rId71"/>
    <p:sldId id="486" r:id="rId72"/>
    <p:sldId id="487" r:id="rId73"/>
    <p:sldId id="488" r:id="rId74"/>
    <p:sldId id="480" r:id="rId75"/>
    <p:sldId id="481" r:id="rId76"/>
    <p:sldId id="479" r:id="rId77"/>
    <p:sldId id="489" r:id="rId78"/>
    <p:sldId id="490" r:id="rId79"/>
    <p:sldId id="491" r:id="rId80"/>
    <p:sldId id="492" r:id="rId81"/>
    <p:sldId id="460" r:id="rId82"/>
    <p:sldId id="475" r:id="rId83"/>
    <p:sldId id="470" r:id="rId84"/>
    <p:sldId id="531" r:id="rId85"/>
    <p:sldId id="493" r:id="rId86"/>
    <p:sldId id="528" r:id="rId87"/>
    <p:sldId id="529" r:id="rId88"/>
    <p:sldId id="530" r:id="rId89"/>
    <p:sldId id="468" r:id="rId90"/>
    <p:sldId id="469" r:id="rId91"/>
    <p:sldId id="532" r:id="rId92"/>
    <p:sldId id="533" r:id="rId93"/>
    <p:sldId id="534" r:id="rId94"/>
    <p:sldId id="535" r:id="rId95"/>
    <p:sldId id="536" r:id="rId96"/>
    <p:sldId id="537" r:id="rId97"/>
    <p:sldId id="538" r:id="rId98"/>
    <p:sldId id="539" r:id="rId99"/>
    <p:sldId id="476" r:id="rId100"/>
    <p:sldId id="456" r:id="rId101"/>
    <p:sldId id="462" r:id="rId102"/>
    <p:sldId id="463" r:id="rId103"/>
    <p:sldId id="466" r:id="rId104"/>
    <p:sldId id="478" r:id="rId105"/>
    <p:sldId id="464" r:id="rId106"/>
    <p:sldId id="465" r:id="rId107"/>
    <p:sldId id="501" r:id="rId108"/>
    <p:sldId id="502" r:id="rId109"/>
    <p:sldId id="471" r:id="rId110"/>
    <p:sldId id="494" r:id="rId111"/>
    <p:sldId id="495" r:id="rId112"/>
    <p:sldId id="506" r:id="rId113"/>
    <p:sldId id="507" r:id="rId114"/>
    <p:sldId id="509" r:id="rId115"/>
    <p:sldId id="512" r:id="rId116"/>
    <p:sldId id="510" r:id="rId117"/>
    <p:sldId id="520" r:id="rId118"/>
    <p:sldId id="521" r:id="rId119"/>
    <p:sldId id="522" r:id="rId120"/>
    <p:sldId id="523" r:id="rId121"/>
    <p:sldId id="524" r:id="rId122"/>
    <p:sldId id="525" r:id="rId123"/>
    <p:sldId id="511" r:id="rId124"/>
    <p:sldId id="508" r:id="rId125"/>
    <p:sldId id="514" r:id="rId126"/>
    <p:sldId id="515" r:id="rId127"/>
    <p:sldId id="516" r:id="rId128"/>
    <p:sldId id="474" r:id="rId129"/>
    <p:sldId id="518" r:id="rId130"/>
    <p:sldId id="517" r:id="rId131"/>
    <p:sldId id="519" r:id="rId132"/>
    <p:sldId id="526" r:id="rId133"/>
    <p:sldId id="527" r:id="rId1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513" autoAdjust="0"/>
  </p:normalViewPr>
  <p:slideViewPr>
    <p:cSldViewPr>
      <p:cViewPr>
        <p:scale>
          <a:sx n="59" d="100"/>
          <a:sy n="59" d="100"/>
        </p:scale>
        <p:origin x="-1650"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50"/>
    </p:cViewPr>
  </p:sorterViewPr>
  <p:notesViewPr>
    <p:cSldViewPr>
      <p:cViewPr varScale="1">
        <p:scale>
          <a:sx n="55" d="100"/>
          <a:sy n="55" d="100"/>
        </p:scale>
        <p:origin x="-290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f(n)=7n+8</c:v>
                </c:pt>
              </c:strCache>
            </c:strRef>
          </c:tx>
          <c:cat>
            <c:strRef>
              <c:f>Sheet1!$A$2:$A$9</c:f>
              <c:strCache>
                <c:ptCount val="1"/>
                <c:pt idx="0">
                  <c:v>       input size(n)</c:v>
                </c:pt>
              </c:strCache>
            </c:strRef>
          </c:cat>
          <c:val>
            <c:numRef>
              <c:f>Sheet1!$B$2:$B$9</c:f>
              <c:numCache>
                <c:formatCode>General</c:formatCode>
                <c:ptCount val="8"/>
                <c:pt idx="0">
                  <c:v>29</c:v>
                </c:pt>
                <c:pt idx="1">
                  <c:v>36</c:v>
                </c:pt>
                <c:pt idx="2">
                  <c:v>50</c:v>
                </c:pt>
                <c:pt idx="3">
                  <c:v>64</c:v>
                </c:pt>
                <c:pt idx="4">
                  <c:v>71</c:v>
                </c:pt>
                <c:pt idx="5">
                  <c:v>78</c:v>
                </c:pt>
                <c:pt idx="6">
                  <c:v>92</c:v>
                </c:pt>
                <c:pt idx="7">
                  <c:v>106</c:v>
                </c:pt>
              </c:numCache>
            </c:numRef>
          </c:val>
          <c:smooth val="0"/>
        </c:ser>
        <c:ser>
          <c:idx val="1"/>
          <c:order val="1"/>
          <c:tx>
            <c:strRef>
              <c:f>Sheet1!$C$1</c:f>
              <c:strCache>
                <c:ptCount val="1"/>
                <c:pt idx="0">
                  <c:v>g(n)=c*n</c:v>
                </c:pt>
              </c:strCache>
            </c:strRef>
          </c:tx>
          <c:cat>
            <c:strRef>
              <c:f>Sheet1!$A$2:$A$9</c:f>
              <c:strCache>
                <c:ptCount val="1"/>
                <c:pt idx="0">
                  <c:v>       input size(n)</c:v>
                </c:pt>
              </c:strCache>
            </c:strRef>
          </c:cat>
          <c:val>
            <c:numRef>
              <c:f>Sheet1!$C$2:$C$9</c:f>
              <c:numCache>
                <c:formatCode>General</c:formatCode>
                <c:ptCount val="8"/>
                <c:pt idx="0">
                  <c:v>9</c:v>
                </c:pt>
                <c:pt idx="1">
                  <c:v>16</c:v>
                </c:pt>
                <c:pt idx="2">
                  <c:v>36</c:v>
                </c:pt>
                <c:pt idx="3">
                  <c:v>64</c:v>
                </c:pt>
                <c:pt idx="4">
                  <c:v>81</c:v>
                </c:pt>
                <c:pt idx="5">
                  <c:v>100</c:v>
                </c:pt>
                <c:pt idx="6">
                  <c:v>144</c:v>
                </c:pt>
                <c:pt idx="7">
                  <c:v>196</c:v>
                </c:pt>
              </c:numCache>
            </c:numRef>
          </c:val>
          <c:smooth val="0"/>
        </c:ser>
        <c:dLbls>
          <c:showLegendKey val="0"/>
          <c:showVal val="0"/>
          <c:showCatName val="0"/>
          <c:showSerName val="0"/>
          <c:showPercent val="0"/>
          <c:showBubbleSize val="0"/>
        </c:dLbls>
        <c:marker val="1"/>
        <c:smooth val="0"/>
        <c:axId val="159433088"/>
        <c:axId val="159434624"/>
      </c:lineChart>
      <c:catAx>
        <c:axId val="159433088"/>
        <c:scaling>
          <c:orientation val="minMax"/>
        </c:scaling>
        <c:delete val="0"/>
        <c:axPos val="b"/>
        <c:numFmt formatCode="General" sourceLinked="1"/>
        <c:majorTickMark val="out"/>
        <c:minorTickMark val="none"/>
        <c:tickLblPos val="nextTo"/>
        <c:txPr>
          <a:bodyPr rot="0"/>
          <a:lstStyle/>
          <a:p>
            <a:pPr>
              <a:defRPr lang="en-IN"/>
            </a:pPr>
            <a:endParaRPr lang="en-US"/>
          </a:p>
        </c:txPr>
        <c:crossAx val="159434624"/>
        <c:crosses val="autoZero"/>
        <c:auto val="1"/>
        <c:lblAlgn val="ctr"/>
        <c:lblOffset val="100"/>
        <c:noMultiLvlLbl val="0"/>
      </c:catAx>
      <c:valAx>
        <c:axId val="159434624"/>
        <c:scaling>
          <c:orientation val="minMax"/>
        </c:scaling>
        <c:delete val="0"/>
        <c:axPos val="l"/>
        <c:majorGridlines/>
        <c:numFmt formatCode="General" sourceLinked="1"/>
        <c:majorTickMark val="out"/>
        <c:minorTickMark val="none"/>
        <c:tickLblPos val="nextTo"/>
        <c:txPr>
          <a:bodyPr/>
          <a:lstStyle/>
          <a:p>
            <a:pPr>
              <a:defRPr lang="en-IN"/>
            </a:pPr>
            <a:endParaRPr lang="en-US"/>
          </a:p>
        </c:txPr>
        <c:crossAx val="159433088"/>
        <c:crosses val="autoZero"/>
        <c:crossBetween val="between"/>
      </c:valAx>
    </c:plotArea>
    <c:legend>
      <c:legendPos val="r"/>
      <c:layout/>
      <c:overlay val="0"/>
      <c:txPr>
        <a:bodyPr/>
        <a:lstStyle/>
        <a:p>
          <a:pPr>
            <a:defRPr lang="en-IN"/>
          </a:pPr>
          <a:endParaRPr lang="en-US"/>
        </a:p>
      </c:txPr>
    </c:legend>
    <c:plotVisOnly val="1"/>
    <c:dispBlanksAs val="gap"/>
    <c:showDLblsOverMax val="0"/>
  </c:chart>
  <c:txPr>
    <a:bodyPr/>
    <a:lstStyle/>
    <a:p>
      <a:pPr>
        <a:defRPr sz="1800">
          <a:latin typeface="Cambria"/>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466888754290328"/>
          <c:y val="6.8212805636137588E-2"/>
          <c:w val="0.41089887802486713"/>
          <c:h val="0.62711976792374635"/>
        </c:manualLayout>
      </c:layout>
      <c:lineChart>
        <c:grouping val="standard"/>
        <c:varyColors val="0"/>
        <c:ser>
          <c:idx val="0"/>
          <c:order val="0"/>
          <c:tx>
            <c:strRef>
              <c:f>Sheet1!$B$1</c:f>
              <c:strCache>
                <c:ptCount val="1"/>
                <c:pt idx="0">
                  <c:v>f(n)=2n3 +4n2+5n+10 </c:v>
                </c:pt>
              </c:strCache>
            </c:strRef>
          </c:tx>
          <c:cat>
            <c:strRef>
              <c:f>Sheet1!$A$2:$A$5</c:f>
              <c:strCache>
                <c:ptCount val="1"/>
                <c:pt idx="0">
                  <c:v>       input size(n)</c:v>
                </c:pt>
              </c:strCache>
            </c:strRef>
          </c:cat>
          <c:val>
            <c:numRef>
              <c:f>Sheet1!$B$2:$B$5</c:f>
              <c:numCache>
                <c:formatCode>General</c:formatCode>
                <c:ptCount val="4"/>
                <c:pt idx="0">
                  <c:v>115</c:v>
                </c:pt>
                <c:pt idx="1">
                  <c:v>222</c:v>
                </c:pt>
                <c:pt idx="2">
                  <c:v>385</c:v>
                </c:pt>
                <c:pt idx="3">
                  <c:v>616</c:v>
                </c:pt>
              </c:numCache>
            </c:numRef>
          </c:val>
          <c:smooth val="0"/>
        </c:ser>
        <c:ser>
          <c:idx val="1"/>
          <c:order val="1"/>
          <c:tx>
            <c:strRef>
              <c:f>Sheet1!$C$1</c:f>
              <c:strCache>
                <c:ptCount val="1"/>
                <c:pt idx="0">
                  <c:v>g(n)=n2 +50n+4</c:v>
                </c:pt>
              </c:strCache>
            </c:strRef>
          </c:tx>
          <c:cat>
            <c:strRef>
              <c:f>Sheet1!$A$2:$A$5</c:f>
              <c:strCache>
                <c:ptCount val="1"/>
                <c:pt idx="0">
                  <c:v>       input size(n)</c:v>
                </c:pt>
              </c:strCache>
            </c:strRef>
          </c:cat>
          <c:val>
            <c:numRef>
              <c:f>Sheet1!$C$2:$C$5</c:f>
              <c:numCache>
                <c:formatCode>General</c:formatCode>
                <c:ptCount val="4"/>
                <c:pt idx="0">
                  <c:v>181</c:v>
                </c:pt>
                <c:pt idx="1">
                  <c:v>268</c:v>
                </c:pt>
                <c:pt idx="2">
                  <c:v>379</c:v>
                </c:pt>
                <c:pt idx="3">
                  <c:v>520</c:v>
                </c:pt>
              </c:numCache>
            </c:numRef>
          </c:val>
          <c:smooth val="0"/>
        </c:ser>
        <c:dLbls>
          <c:showLegendKey val="0"/>
          <c:showVal val="0"/>
          <c:showCatName val="0"/>
          <c:showSerName val="0"/>
          <c:showPercent val="0"/>
          <c:showBubbleSize val="0"/>
        </c:dLbls>
        <c:marker val="1"/>
        <c:smooth val="0"/>
        <c:axId val="172800256"/>
        <c:axId val="172802048"/>
      </c:lineChart>
      <c:catAx>
        <c:axId val="172800256"/>
        <c:scaling>
          <c:orientation val="minMax"/>
        </c:scaling>
        <c:delete val="0"/>
        <c:axPos val="b"/>
        <c:numFmt formatCode="General" sourceLinked="1"/>
        <c:majorTickMark val="out"/>
        <c:minorTickMark val="none"/>
        <c:tickLblPos val="nextTo"/>
        <c:txPr>
          <a:bodyPr rot="0"/>
          <a:lstStyle/>
          <a:p>
            <a:pPr>
              <a:defRPr lang="en-IN"/>
            </a:pPr>
            <a:endParaRPr lang="en-US"/>
          </a:p>
        </c:txPr>
        <c:crossAx val="172802048"/>
        <c:crosses val="autoZero"/>
        <c:auto val="1"/>
        <c:lblAlgn val="ctr"/>
        <c:lblOffset val="100"/>
        <c:noMultiLvlLbl val="0"/>
      </c:catAx>
      <c:valAx>
        <c:axId val="172802048"/>
        <c:scaling>
          <c:orientation val="minMax"/>
        </c:scaling>
        <c:delete val="0"/>
        <c:axPos val="l"/>
        <c:majorGridlines/>
        <c:numFmt formatCode="General" sourceLinked="1"/>
        <c:majorTickMark val="out"/>
        <c:minorTickMark val="none"/>
        <c:tickLblPos val="nextTo"/>
        <c:txPr>
          <a:bodyPr/>
          <a:lstStyle/>
          <a:p>
            <a:pPr>
              <a:defRPr lang="en-IN"/>
            </a:pPr>
            <a:endParaRPr lang="en-US"/>
          </a:p>
        </c:txPr>
        <c:crossAx val="172800256"/>
        <c:crosses val="autoZero"/>
        <c:crossBetween val="between"/>
      </c:valAx>
    </c:plotArea>
    <c:legend>
      <c:legendPos val="r"/>
      <c:layout>
        <c:manualLayout>
          <c:xMode val="edge"/>
          <c:yMode val="edge"/>
          <c:x val="0.6142972513051308"/>
          <c:y val="0.29040406133444496"/>
          <c:w val="0.38570274869487792"/>
          <c:h val="0.5244550352258599"/>
        </c:manualLayout>
      </c:layout>
      <c:overlay val="0"/>
      <c:txPr>
        <a:bodyPr/>
        <a:lstStyle/>
        <a:p>
          <a:pPr>
            <a:defRPr lang="en-IN"/>
          </a:pPr>
          <a:endParaRPr lang="en-US"/>
        </a:p>
      </c:txPr>
    </c:legend>
    <c:plotVisOnly val="1"/>
    <c:dispBlanksAs val="gap"/>
    <c:showDLblsOverMax val="0"/>
  </c:chart>
  <c:txPr>
    <a:bodyPr/>
    <a:lstStyle/>
    <a:p>
      <a:pPr>
        <a:defRPr sz="1800">
          <a:latin typeface="Cambria"/>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FE945E-A616-4E00-AB19-078DFBC3FF6C}" type="datetimeFigureOut">
              <a:rPr lang="en-US" smtClean="0"/>
              <a:pPr/>
              <a:t>8/14/2017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171421E-A63F-487E-965B-07B14CC477F0}" type="slidenum">
              <a:rPr lang="en-US" smtClean="0"/>
              <a:pPr/>
              <a:t>‹#›</a:t>
            </a:fld>
            <a:endParaRPr lang="en-US"/>
          </a:p>
        </p:txBody>
      </p:sp>
    </p:spTree>
    <p:extLst>
      <p:ext uri="{BB962C8B-B14F-4D97-AF65-F5344CB8AC3E}">
        <p14:creationId xmlns:p14="http://schemas.microsoft.com/office/powerpoint/2010/main" val="3249781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757F6E-8ADE-48A1-B1C5-AA8FE11E4C12}" type="datetimeFigureOut">
              <a:rPr lang="en-US" smtClean="0"/>
              <a:pPr/>
              <a:t>8/14/2017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E75BCC-52BF-479D-8785-ECCB0FF1F3F2}" type="slidenum">
              <a:rPr lang="en-US" smtClean="0"/>
              <a:pPr/>
              <a:t>‹#›</a:t>
            </a:fld>
            <a:endParaRPr lang="en-US"/>
          </a:p>
        </p:txBody>
      </p:sp>
    </p:spTree>
    <p:extLst>
      <p:ext uri="{BB962C8B-B14F-4D97-AF65-F5344CB8AC3E}">
        <p14:creationId xmlns:p14="http://schemas.microsoft.com/office/powerpoint/2010/main" val="1464130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FA4031AB-C238-4C8F-AB92-5C29045C71F8}" type="slidenum">
              <a:rPr lang="en-US" smtClean="0"/>
              <a:pPr/>
              <a:t>51</a:t>
            </a:fld>
            <a:endParaRPr lang="en-US" smtClean="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useBgFill="1">
        <p:nvSpPr>
          <p:cNvPr id="2" name="Title 1"/>
          <p:cNvSpPr>
            <a:spLocks noGrp="1"/>
          </p:cNvSpPr>
          <p:nvPr>
            <p:ph type="ctrTitle"/>
          </p:nvPr>
        </p:nvSpPr>
        <p:spPr>
          <a:xfrm>
            <a:off x="1143000" y="3429000"/>
            <a:ext cx="7772400" cy="1066799"/>
          </a:xfrm>
          <a:prstGeom prst="rect">
            <a:avLst/>
          </a:prstGeom>
          <a:ln w="19050" cap="sq" cmpd="thinThick">
            <a:solidFill>
              <a:schemeClr val="tx1"/>
            </a:solidFill>
            <a:bevel/>
          </a:ln>
          <a:scene3d>
            <a:camera prst="orthographicFront"/>
            <a:lightRig rig="threePt" dir="t"/>
          </a:scene3d>
          <a:sp3d extrusionH="76200">
            <a:bevelT prst="relaxedInset"/>
            <a:extrusionClr>
              <a:schemeClr val="tx1"/>
            </a:extrusionClr>
          </a:sp3d>
        </p:spPr>
        <p:txBody>
          <a:bodyPr anchor="ctr"/>
          <a:lstStyle>
            <a:lvl1pPr algn="r">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68F82A5B-10F6-41ED-9A2B-03224D407F06}" type="slidenum">
              <a:rPr lang="en-US" smtClean="0"/>
              <a:pPr/>
              <a:t>‹#›</a:t>
            </a:fld>
            <a:endParaRPr lang="en-US" dirty="0"/>
          </a:p>
        </p:txBody>
      </p:sp>
      <p:sp>
        <p:nvSpPr>
          <p:cNvPr id="7" name="TextBox 9"/>
          <p:cNvSpPr txBox="1">
            <a:spLocks noChangeArrowheads="1"/>
          </p:cNvSpPr>
          <p:nvPr userDrawn="1"/>
        </p:nvSpPr>
        <p:spPr bwMode="auto">
          <a:xfrm>
            <a:off x="2804328" y="87868"/>
            <a:ext cx="6339671" cy="369332"/>
          </a:xfrm>
          <a:prstGeom prst="rect">
            <a:avLst/>
          </a:prstGeom>
          <a:noFill/>
          <a:ln w="50800" cmpd="dbl">
            <a:solidFill>
              <a:srgbClr val="C00000"/>
            </a:solidFill>
            <a:miter lim="800000"/>
            <a:headEnd/>
            <a:tailEnd/>
          </a:ln>
        </p:spPr>
        <p:txBody>
          <a:bodyPr wrap="square">
            <a:spAutoFit/>
          </a:bodyPr>
          <a:lstStyle/>
          <a:p>
            <a:pPr algn="ctr"/>
            <a:r>
              <a:rPr lang="en-US" sz="1800" b="0" dirty="0" smtClean="0">
                <a:solidFill>
                  <a:schemeClr val="tx1"/>
                </a:solidFill>
                <a:latin typeface="Calibri" pitchFamily="34" charset="0"/>
              </a:rPr>
              <a:t>Department of Computer Science and Engineering (CSE)</a:t>
            </a:r>
            <a:endParaRPr lang="en-US" sz="1700" b="0" dirty="0">
              <a:solidFill>
                <a:schemeClr val="tx1"/>
              </a:solidFill>
              <a:latin typeface="Calibri" pitchFamily="34"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8F82A5B-10F6-41ED-9A2B-03224D407F0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457200" y="274638"/>
            <a:ext cx="8229600" cy="1143000"/>
          </a:xfrm>
          <a:prstGeom prst="rect">
            <a:avLst/>
          </a:prstGeom>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a:xfrm>
            <a:off x="6727825" y="6408738"/>
            <a:ext cx="1919288" cy="365125"/>
          </a:xfrm>
          <a:prstGeom prst="rect">
            <a:avLst/>
          </a:prstGeom>
        </p:spPr>
        <p:txBody>
          <a:bodyPr/>
          <a:lstStyle>
            <a:lvl1pPr>
              <a:defRPr/>
            </a:lvl1pPr>
            <a:extLst/>
          </a:lstStyle>
          <a:p>
            <a:pPr>
              <a:defRPr/>
            </a:pPr>
            <a:endParaRPr lang="en-US"/>
          </a:p>
        </p:txBody>
      </p:sp>
      <p:sp>
        <p:nvSpPr>
          <p:cNvPr id="4" name="Footer Placeholder 3"/>
          <p:cNvSpPr>
            <a:spLocks noGrp="1"/>
          </p:cNvSpPr>
          <p:nvPr>
            <p:ph type="ftr" sz="quarter" idx="11"/>
          </p:nvPr>
        </p:nvSpPr>
        <p:spPr>
          <a:xfrm>
            <a:off x="4379913" y="6408738"/>
            <a:ext cx="2351087" cy="365125"/>
          </a:xfrm>
          <a:prstGeom prst="rect">
            <a:avLst/>
          </a:prstGeom>
        </p:spPr>
        <p:txBody>
          <a:bodyPr/>
          <a:lstStyle>
            <a:lvl1pPr>
              <a:defRPr/>
            </a:lvl1pPr>
            <a:extLst/>
          </a:lstStyle>
          <a:p>
            <a:pPr>
              <a:defRPr/>
            </a:pPr>
            <a:r>
              <a:rPr lang="en-US" dirty="0" smtClean="0"/>
              <a:t>   </a:t>
            </a:r>
            <a:endParaRPr lang="en-US" dirty="0"/>
          </a:p>
        </p:txBody>
      </p:sp>
      <p:sp>
        <p:nvSpPr>
          <p:cNvPr id="5" name="Slide Number Placeholder 4"/>
          <p:cNvSpPr>
            <a:spLocks noGrp="1"/>
          </p:cNvSpPr>
          <p:nvPr>
            <p:ph type="sldNum" sz="quarter" idx="12"/>
          </p:nvPr>
        </p:nvSpPr>
        <p:spPr/>
        <p:txBody>
          <a:bodyPr/>
          <a:lstStyle>
            <a:lvl1pPr>
              <a:defRPr/>
            </a:lvl1pPr>
            <a:extLst/>
          </a:lstStyle>
          <a:p>
            <a:pPr>
              <a:defRPr/>
            </a:pPr>
            <a:fld id="{03E52CA5-B63B-4F73-8DED-AE888890922A}"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a:prstGeom prst="rect">
            <a:avLst/>
          </a:prstGeom>
        </p:spPr>
        <p:txBody>
          <a:bodyPr>
            <a:normAutofit/>
          </a:bodyPr>
          <a:lstStyle/>
          <a:p>
            <a:pPr lvl="0"/>
            <a:endParaRPr lang="en-US" noProof="0" smtClean="0"/>
          </a:p>
        </p:txBody>
      </p:sp>
      <p:sp>
        <p:nvSpPr>
          <p:cNvPr id="4" name="Rectangle 4"/>
          <p:cNvSpPr>
            <a:spLocks noGrp="1" noChangeArrowheads="1"/>
          </p:cNvSpPr>
          <p:nvPr>
            <p:ph type="dt" sz="half" idx="10"/>
          </p:nvPr>
        </p:nvSpPr>
        <p:spPr>
          <a:xfrm>
            <a:off x="6172200" y="6191250"/>
            <a:ext cx="2476500" cy="476250"/>
          </a:xfrm>
          <a:prstGeom prst="rect">
            <a:avLst/>
          </a:prstGeom>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914400" y="6172200"/>
            <a:ext cx="3962400" cy="457200"/>
          </a:xfrm>
          <a:prstGeom prst="rect">
            <a:avLst/>
          </a:prstGeom>
        </p:spPr>
        <p:txBody>
          <a:bodyPr/>
          <a:lstStyle>
            <a:lvl1pPr>
              <a:defRPr/>
            </a:lvl1pPr>
          </a:lstStyle>
          <a:p>
            <a:pPr>
              <a:defRPr/>
            </a:pPr>
            <a:r>
              <a:rPr lang="en-US"/>
              <a:t>Prepared by, Jesmin Akhter, Lecturer, IIT, JU</a:t>
            </a:r>
          </a:p>
        </p:txBody>
      </p:sp>
      <p:sp>
        <p:nvSpPr>
          <p:cNvPr id="6" name="Rectangle 6"/>
          <p:cNvSpPr>
            <a:spLocks noGrp="1" noChangeArrowheads="1"/>
          </p:cNvSpPr>
          <p:nvPr>
            <p:ph type="sldNum" sz="quarter" idx="12"/>
          </p:nvPr>
        </p:nvSpPr>
        <p:spPr/>
        <p:txBody>
          <a:bodyPr/>
          <a:lstStyle>
            <a:lvl1pPr>
              <a:defRPr/>
            </a:lvl1pPr>
          </a:lstStyle>
          <a:p>
            <a:pPr>
              <a:defRPr/>
            </a:pPr>
            <a:fld id="{0C732D2A-1514-4DEA-B758-A35C1609E6D9}"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AE197F-0C98-4E9A-96B2-283D44E4A9EE}" type="datetimeFigureOut">
              <a:rPr lang="en-US" smtClean="0"/>
              <a:pPr/>
              <a:t>8/14/2017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CDE7EB-DACC-46A4-AA97-3CCBEE9E1C7F}"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AE197F-0C98-4E9A-96B2-283D44E4A9EE}" type="datetimeFigureOut">
              <a:rPr lang="en-US" smtClean="0"/>
              <a:pPr/>
              <a:t>8/14/2017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CDE7EB-DACC-46A4-AA97-3CCBEE9E1C7F}"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AE197F-0C98-4E9A-96B2-283D44E4A9EE}" type="datetimeFigureOut">
              <a:rPr lang="en-US" smtClean="0"/>
              <a:pPr/>
              <a:t>8/14/2017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CDE7EB-DACC-46A4-AA97-3CCBEE9E1C7F}"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5AE197F-0C98-4E9A-96B2-283D44E4A9EE}" type="datetimeFigureOut">
              <a:rPr lang="en-US" smtClean="0"/>
              <a:pPr/>
              <a:t>8/14/2017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CDE7EB-DACC-46A4-AA97-3CCBEE9E1C7F}"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AE197F-0C98-4E9A-96B2-283D44E4A9EE}" type="datetimeFigureOut">
              <a:rPr lang="en-US" smtClean="0"/>
              <a:pPr/>
              <a:t>8/14/2017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CDE7EB-DACC-46A4-AA97-3CCBEE9E1C7F}"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5AE197F-0C98-4E9A-96B2-283D44E4A9EE}" type="datetimeFigureOut">
              <a:rPr lang="en-US" smtClean="0"/>
              <a:pPr/>
              <a:t>8/14/2017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CDE7EB-DACC-46A4-AA97-3CCBEE9E1C7F}"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AE197F-0C98-4E9A-96B2-283D44E4A9EE}" type="datetimeFigureOut">
              <a:rPr lang="en-US" smtClean="0"/>
              <a:pPr/>
              <a:t>8/14/2017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CDE7EB-DACC-46A4-AA97-3CCBEE9E1C7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1066800"/>
            <a:ext cx="7924800" cy="609600"/>
          </a:xfrm>
          <a:prstGeom prst="rect">
            <a:avLst/>
          </a:prstGeom>
          <a:scene3d>
            <a:camera prst="orthographicFront"/>
            <a:lightRig rig="threePt" dir="t"/>
          </a:scene3d>
          <a:sp3d>
            <a:bevelT prst="relaxedInset"/>
          </a:sp3d>
        </p:spPr>
        <p:txBody>
          <a:bodyPr anchor="ctr">
            <a:noAutofit/>
          </a:bodyPr>
          <a:lstStyle>
            <a:lvl1pPr>
              <a:defRPr sz="24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914400" y="1752600"/>
            <a:ext cx="8001000" cy="4495800"/>
          </a:xfrm>
          <a:prstGeom prst="rect">
            <a:avLst/>
          </a:prstGeom>
          <a:noFill/>
        </p:spPr>
        <p:txBody>
          <a:bodyPr>
            <a:normAutofit/>
          </a:bodyPr>
          <a:lstStyle>
            <a:lvl1pPr>
              <a:defRPr sz="2400"/>
            </a:lvl1pPr>
            <a:lvl2pPr>
              <a:defRPr sz="20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9"/>
          <p:cNvSpPr txBox="1">
            <a:spLocks noChangeArrowheads="1"/>
          </p:cNvSpPr>
          <p:nvPr userDrawn="1"/>
        </p:nvSpPr>
        <p:spPr bwMode="auto">
          <a:xfrm>
            <a:off x="2804329" y="0"/>
            <a:ext cx="6339671" cy="369332"/>
          </a:xfrm>
          <a:prstGeom prst="rect">
            <a:avLst/>
          </a:prstGeom>
          <a:noFill/>
          <a:ln w="50800" cmpd="dbl">
            <a:solidFill>
              <a:srgbClr val="C00000"/>
            </a:solidFill>
            <a:miter lim="800000"/>
            <a:headEnd/>
            <a:tailEnd/>
          </a:ln>
        </p:spPr>
        <p:txBody>
          <a:bodyPr wrap="square">
            <a:spAutoFit/>
          </a:bodyPr>
          <a:lstStyle/>
          <a:p>
            <a:pPr algn="ctr"/>
            <a:r>
              <a:rPr lang="en-US" sz="1800" b="0" dirty="0" smtClean="0">
                <a:solidFill>
                  <a:schemeClr val="tx1"/>
                </a:solidFill>
                <a:latin typeface="Calibri" pitchFamily="34" charset="0"/>
              </a:rPr>
              <a:t>Department of Computer Science and Engineering (CSE)</a:t>
            </a:r>
            <a:endParaRPr lang="en-US" sz="1700" b="0" dirty="0">
              <a:solidFill>
                <a:schemeClr val="tx1"/>
              </a:solidFill>
              <a:latin typeface="Calibri" pitchFamily="34" charset="0"/>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AE197F-0C98-4E9A-96B2-283D44E4A9EE}" type="datetimeFigureOut">
              <a:rPr lang="en-US" smtClean="0"/>
              <a:pPr/>
              <a:t>8/14/2017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CDE7EB-DACC-46A4-AA97-3CCBEE9E1C7F}"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AE197F-0C98-4E9A-96B2-283D44E4A9EE}" type="datetimeFigureOut">
              <a:rPr lang="en-US" smtClean="0"/>
              <a:pPr/>
              <a:t>8/14/2017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CDE7EB-DACC-46A4-AA97-3CCBEE9E1C7F}"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AE197F-0C98-4E9A-96B2-283D44E4A9EE}" type="datetimeFigureOut">
              <a:rPr lang="en-US" smtClean="0"/>
              <a:pPr/>
              <a:t>8/14/2017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CDE7EB-DACC-46A4-AA97-3CCBEE9E1C7F}"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AE197F-0C98-4E9A-96B2-283D44E4A9EE}" type="datetimeFigureOut">
              <a:rPr lang="en-US" smtClean="0"/>
              <a:pPr/>
              <a:t>8/14/2017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CDE7EB-DACC-46A4-AA97-3CCBEE9E1C7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62000" y="1447800"/>
            <a:ext cx="8229600" cy="4800600"/>
          </a:xfrm>
          <a:prstGeom prst="rect">
            <a:avLst/>
          </a:prstGeo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10"/>
          <p:cNvSpPr>
            <a:spLocks noGrp="1"/>
          </p:cNvSpPr>
          <p:nvPr>
            <p:ph type="body" sz="quarter" idx="10"/>
          </p:nvPr>
        </p:nvSpPr>
        <p:spPr>
          <a:xfrm>
            <a:off x="1066800" y="609600"/>
            <a:ext cx="7924800" cy="685800"/>
          </a:xfrm>
          <a:prstGeom prst="rect">
            <a:avLst/>
          </a:prstGeom>
          <a:solidFill>
            <a:schemeClr val="bg1"/>
          </a:solidFill>
        </p:spPr>
        <p:txBody>
          <a:bodyPr anchor="ctr">
            <a:normAutofit/>
          </a:bodyPr>
          <a:lstStyle>
            <a:lvl1pPr algn="ctr">
              <a:buNone/>
              <a:defRPr sz="3200" b="1">
                <a:solidFill>
                  <a:srgbClr val="C00000"/>
                </a:solidFill>
              </a:defRPr>
            </a:lvl1pPr>
          </a:lstStyle>
          <a:p>
            <a:pPr lvl="0"/>
            <a:r>
              <a:rPr lang="en-US" dirty="0" smtClean="0"/>
              <a:t>Click to edit Master text styles</a:t>
            </a:r>
          </a:p>
        </p:txBody>
      </p:sp>
      <p:sp>
        <p:nvSpPr>
          <p:cNvPr id="5" name="TextBox 9"/>
          <p:cNvSpPr txBox="1">
            <a:spLocks noChangeArrowheads="1"/>
          </p:cNvSpPr>
          <p:nvPr userDrawn="1"/>
        </p:nvSpPr>
        <p:spPr bwMode="auto">
          <a:xfrm>
            <a:off x="2804329" y="87868"/>
            <a:ext cx="6187271" cy="369332"/>
          </a:xfrm>
          <a:prstGeom prst="rect">
            <a:avLst/>
          </a:prstGeom>
          <a:noFill/>
          <a:ln w="50800" cmpd="dbl">
            <a:solidFill>
              <a:srgbClr val="C00000"/>
            </a:solidFill>
            <a:miter lim="800000"/>
            <a:headEnd/>
            <a:tailEnd/>
          </a:ln>
        </p:spPr>
        <p:txBody>
          <a:bodyPr wrap="none">
            <a:spAutoFit/>
          </a:bodyPr>
          <a:lstStyle/>
          <a:p>
            <a:pPr algn="ctr"/>
            <a:r>
              <a:rPr lang="en-US" sz="1800" b="0" dirty="0" smtClean="0">
                <a:solidFill>
                  <a:schemeClr val="tx1"/>
                </a:solidFill>
                <a:latin typeface="Calibri" pitchFamily="34" charset="0"/>
              </a:rPr>
              <a:t>Department of Computer and Communication Engineering (CCE)</a:t>
            </a:r>
            <a:endParaRPr lang="en-US" sz="1700" b="0" dirty="0">
              <a:solidFill>
                <a:schemeClr val="tx1"/>
              </a:solidFill>
              <a:latin typeface="Calibri"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68F82A5B-10F6-41ED-9A2B-03224D407F06}" type="slidenum">
              <a:rPr lang="en-US" smtClean="0"/>
              <a:pPr/>
              <a:t>‹#›</a:t>
            </a:fld>
            <a:endParaRPr lang="en-US" dirty="0"/>
          </a:p>
        </p:txBody>
      </p:sp>
      <p:sp>
        <p:nvSpPr>
          <p:cNvPr id="11" name="Picture Placeholder 10"/>
          <p:cNvSpPr>
            <a:spLocks noGrp="1"/>
          </p:cNvSpPr>
          <p:nvPr>
            <p:ph type="pic" sz="quarter" idx="13"/>
          </p:nvPr>
        </p:nvSpPr>
        <p:spPr>
          <a:xfrm>
            <a:off x="2895600" y="1371600"/>
            <a:ext cx="6019800" cy="4724400"/>
          </a:xfrm>
          <a:prstGeom prst="rect">
            <a:avLst/>
          </a:prstGeom>
        </p:spPr>
        <p:txBody>
          <a:bodyPr/>
          <a:lstStyle/>
          <a:p>
            <a:endParaRPr lang="en-US" dirty="0"/>
          </a:p>
        </p:txBody>
      </p:sp>
      <p:sp>
        <p:nvSpPr>
          <p:cNvPr id="13" name="Text Placeholder 12"/>
          <p:cNvSpPr>
            <a:spLocks noGrp="1"/>
          </p:cNvSpPr>
          <p:nvPr>
            <p:ph type="body" sz="quarter" idx="14"/>
          </p:nvPr>
        </p:nvSpPr>
        <p:spPr>
          <a:xfrm>
            <a:off x="228600" y="1371600"/>
            <a:ext cx="2590800" cy="4724400"/>
          </a:xfrm>
          <a:prstGeom prst="rect">
            <a:avLst/>
          </a:prstGeom>
        </p:spPr>
        <p:txBody>
          <a:bodyPr>
            <a:normAutofit/>
          </a:bodyPr>
          <a:lstStyle>
            <a:lvl1pPr marL="137160" indent="-137160">
              <a:defRPr sz="2000"/>
            </a:lvl1pPr>
            <a:lvl2pPr marL="320040" indent="-182880">
              <a:buFont typeface="Wingdings" pitchFamily="2" charset="2"/>
              <a:buChar char="§"/>
              <a:defRPr sz="1800"/>
            </a:lvl2pPr>
            <a:lvl3pPr marL="502920" indent="-182880">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0" name="TextBox 9"/>
          <p:cNvSpPr txBox="1">
            <a:spLocks noChangeArrowheads="1"/>
          </p:cNvSpPr>
          <p:nvPr userDrawn="1"/>
        </p:nvSpPr>
        <p:spPr bwMode="auto">
          <a:xfrm>
            <a:off x="2804328" y="87868"/>
            <a:ext cx="6339671" cy="369332"/>
          </a:xfrm>
          <a:prstGeom prst="rect">
            <a:avLst/>
          </a:prstGeom>
          <a:noFill/>
          <a:ln w="50800" cmpd="dbl">
            <a:solidFill>
              <a:srgbClr val="C00000"/>
            </a:solidFill>
            <a:miter lim="800000"/>
            <a:headEnd/>
            <a:tailEnd/>
          </a:ln>
        </p:spPr>
        <p:txBody>
          <a:bodyPr wrap="square">
            <a:spAutoFit/>
          </a:bodyPr>
          <a:lstStyle/>
          <a:p>
            <a:pPr algn="ctr"/>
            <a:r>
              <a:rPr lang="en-US" sz="1800" b="0" dirty="0" smtClean="0">
                <a:solidFill>
                  <a:schemeClr val="tx1"/>
                </a:solidFill>
                <a:latin typeface="Calibri" pitchFamily="34" charset="0"/>
              </a:rPr>
              <a:t>Department of Computer Science and Engineering (CSE)</a:t>
            </a:r>
            <a:endParaRPr lang="en-US" sz="1700" b="0" dirty="0">
              <a:solidFill>
                <a:schemeClr val="tx1"/>
              </a:solidFill>
              <a:latin typeface="Calibri"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609600" y="1524000"/>
            <a:ext cx="8305800" cy="4876800"/>
          </a:xfrm>
          <a:prstGeom prst="rect">
            <a:avLst/>
          </a:prstGeom>
        </p:spPr>
        <p:txBody>
          <a:bodyPr>
            <a:normAutofit/>
          </a:bodyPr>
          <a:lstStyle>
            <a:lvl1pPr>
              <a:defRPr sz="2400"/>
            </a:lvl1pPr>
            <a:lvl2pPr>
              <a:defRPr sz="20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4"/>
          </p:nvPr>
        </p:nvSpPr>
        <p:spPr>
          <a:xfrm>
            <a:off x="1066800" y="533400"/>
            <a:ext cx="7848600" cy="685800"/>
          </a:xfrm>
          <a:prstGeom prst="rect">
            <a:avLst/>
          </a:prstGeom>
          <a:solidFill>
            <a:schemeClr val="bg1"/>
          </a:solidFill>
        </p:spPr>
        <p:txBody>
          <a:bodyPr anchor="ctr">
            <a:normAutofit/>
          </a:bodyPr>
          <a:lstStyle>
            <a:lvl1pPr algn="ctr">
              <a:buNone/>
              <a:defRPr sz="3200" b="1">
                <a:solidFill>
                  <a:schemeClr val="tx1"/>
                </a:solidFill>
              </a:defRPr>
            </a:lvl1pPr>
          </a:lstStyle>
          <a:p>
            <a:pPr lvl="0"/>
            <a:r>
              <a:rPr lang="en-US" dirty="0" smtClean="0"/>
              <a:t>Click to edit Master text style</a:t>
            </a:r>
          </a:p>
        </p:txBody>
      </p:sp>
      <p:sp>
        <p:nvSpPr>
          <p:cNvPr id="4" name="TextBox 9"/>
          <p:cNvSpPr txBox="1">
            <a:spLocks noChangeArrowheads="1"/>
          </p:cNvSpPr>
          <p:nvPr userDrawn="1"/>
        </p:nvSpPr>
        <p:spPr bwMode="auto">
          <a:xfrm>
            <a:off x="3009795" y="0"/>
            <a:ext cx="6058005" cy="353943"/>
          </a:xfrm>
          <a:prstGeom prst="rect">
            <a:avLst/>
          </a:prstGeom>
          <a:solidFill>
            <a:schemeClr val="accent2">
              <a:lumMod val="50000"/>
            </a:schemeClr>
          </a:solidFill>
          <a:ln w="9525">
            <a:noFill/>
            <a:miter lim="800000"/>
            <a:headEnd/>
            <a:tailEnd/>
          </a:ln>
        </p:spPr>
        <p:txBody>
          <a:bodyPr wrap="none">
            <a:spAutoFit/>
          </a:bodyPr>
          <a:lstStyle/>
          <a:p>
            <a:r>
              <a:rPr lang="en-US" sz="1700" b="1" dirty="0" smtClean="0">
                <a:solidFill>
                  <a:schemeClr val="bg1"/>
                </a:solidFill>
                <a:latin typeface="Calibri" pitchFamily="34" charset="0"/>
              </a:rPr>
              <a:t>Department of Computer and </a:t>
            </a:r>
            <a:r>
              <a:rPr lang="en-US" sz="1700" b="1" dirty="0" err="1" smtClean="0">
                <a:solidFill>
                  <a:schemeClr val="bg1"/>
                </a:solidFill>
                <a:latin typeface="Calibri" pitchFamily="34" charset="0"/>
              </a:rPr>
              <a:t>Communicationq</a:t>
            </a:r>
            <a:r>
              <a:rPr lang="en-US" sz="1700" b="1" dirty="0" smtClean="0">
                <a:solidFill>
                  <a:schemeClr val="bg1"/>
                </a:solidFill>
                <a:latin typeface="Calibri" pitchFamily="34" charset="0"/>
              </a:rPr>
              <a:t> Engineering (CCE)</a:t>
            </a:r>
            <a:endParaRPr lang="en-US" sz="1700" b="1" dirty="0">
              <a:solidFill>
                <a:schemeClr val="bg1"/>
              </a:solidFill>
              <a:latin typeface="Calibri"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8F82A5B-10F6-41ED-9A2B-03224D407F06}" type="slidenum">
              <a:rPr lang="en-US" smtClean="0"/>
              <a:pPr/>
              <a:t>‹#›</a:t>
            </a:fld>
            <a:endParaRPr lang="en-US"/>
          </a:p>
        </p:txBody>
      </p:sp>
      <p:sp>
        <p:nvSpPr>
          <p:cNvPr id="6" name="TextBox 5"/>
          <p:cNvSpPr txBox="1">
            <a:spLocks noChangeArrowheads="1"/>
          </p:cNvSpPr>
          <p:nvPr userDrawn="1"/>
        </p:nvSpPr>
        <p:spPr bwMode="auto">
          <a:xfrm>
            <a:off x="2804328" y="87868"/>
            <a:ext cx="6339671" cy="369332"/>
          </a:xfrm>
          <a:prstGeom prst="rect">
            <a:avLst/>
          </a:prstGeom>
          <a:noFill/>
          <a:ln w="50800" cmpd="dbl">
            <a:solidFill>
              <a:srgbClr val="C00000"/>
            </a:solidFill>
            <a:miter lim="800000"/>
            <a:headEnd/>
            <a:tailEnd/>
          </a:ln>
        </p:spPr>
        <p:txBody>
          <a:bodyPr wrap="square">
            <a:spAutoFit/>
          </a:bodyPr>
          <a:lstStyle/>
          <a:p>
            <a:pPr algn="ctr"/>
            <a:r>
              <a:rPr lang="en-US" sz="1800" b="0" dirty="0" smtClean="0">
                <a:solidFill>
                  <a:schemeClr val="tx1"/>
                </a:solidFill>
                <a:latin typeface="Calibri" pitchFamily="34" charset="0"/>
              </a:rPr>
              <a:t>Department of Computer Science and Engineering (CSE)</a:t>
            </a:r>
            <a:endParaRPr lang="en-US" sz="1700" b="0" dirty="0">
              <a:solidFill>
                <a:schemeClr val="tx1"/>
              </a:solidFill>
              <a:latin typeface="Calibri"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8F82A5B-10F6-41ED-9A2B-03224D407F0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8F82A5B-10F6-41ED-9A2B-03224D407F0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1371600"/>
            <a:ext cx="8229600" cy="6858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2209800"/>
            <a:ext cx="8229600" cy="4267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8F82A5B-10F6-41ED-9A2B-03224D407F0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www.google.co.in/url?sa=i&amp;rct=j&amp;q=&amp;esrc=s&amp;source=images&amp;cd=&amp;cad=rja&amp;docid=Yol378O-s-lkMM&amp;tbnid=OLCbrS9PtZY4xM:&amp;ved=0CAUQjRw&amp;url=http://www.vidyavision.com/universities.asp?page=2&amp;ei=AFmwUobeKoL-iAf-44CwBQ&amp;psig=AFQjCNGRiFfOFz-wmZM6WF05bau8z5zqnw&amp;ust=1387374581297603"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F82A5B-10F6-41ED-9A2B-03224D407F06}" type="slidenum">
              <a:rPr lang="en-US" smtClean="0"/>
              <a:pPr/>
              <a:t>‹#›</a:t>
            </a:fld>
            <a:endParaRPr lang="en-US" dirty="0"/>
          </a:p>
        </p:txBody>
      </p:sp>
      <p:sp>
        <p:nvSpPr>
          <p:cNvPr id="13" name="TextBox 9"/>
          <p:cNvSpPr txBox="1">
            <a:spLocks noChangeArrowheads="1"/>
          </p:cNvSpPr>
          <p:nvPr/>
        </p:nvSpPr>
        <p:spPr bwMode="auto">
          <a:xfrm>
            <a:off x="0" y="6457890"/>
            <a:ext cx="9144000" cy="400110"/>
          </a:xfrm>
          <a:prstGeom prst="rect">
            <a:avLst/>
          </a:prstGeom>
          <a:noFill/>
          <a:ln w="9525">
            <a:noFill/>
            <a:miter lim="800000"/>
            <a:headEnd/>
            <a:tailEnd/>
          </a:ln>
        </p:spPr>
        <p:txBody>
          <a:bodyPr wrap="square">
            <a:spAutoFit/>
          </a:bodyPr>
          <a:lstStyle/>
          <a:p>
            <a:pPr algn="ctr"/>
            <a:r>
              <a:rPr lang="en-US" sz="2000" b="1" dirty="0" smtClean="0">
                <a:solidFill>
                  <a:schemeClr val="tx1"/>
                </a:solidFill>
                <a:latin typeface="Calibri" pitchFamily="34" charset="0"/>
              </a:rPr>
              <a:t>University Institute of Engineering</a:t>
            </a:r>
            <a:r>
              <a:rPr lang="en-US" sz="2000" b="1" baseline="0" dirty="0" smtClean="0">
                <a:solidFill>
                  <a:schemeClr val="tx1"/>
                </a:solidFill>
                <a:latin typeface="Calibri" pitchFamily="34" charset="0"/>
              </a:rPr>
              <a:t> (UIE)</a:t>
            </a:r>
            <a:endParaRPr lang="en-US" sz="2000" b="1" dirty="0">
              <a:solidFill>
                <a:schemeClr val="tx1"/>
              </a:solidFill>
              <a:latin typeface="Calibri" pitchFamily="34" charset="0"/>
            </a:endParaRPr>
          </a:p>
        </p:txBody>
      </p:sp>
      <p:cxnSp>
        <p:nvCxnSpPr>
          <p:cNvPr id="10" name="Straight Connector 9"/>
          <p:cNvCxnSpPr/>
          <p:nvPr/>
        </p:nvCxnSpPr>
        <p:spPr>
          <a:xfrm>
            <a:off x="0" y="6400800"/>
            <a:ext cx="9144000" cy="0"/>
          </a:xfrm>
          <a:prstGeom prst="line">
            <a:avLst/>
          </a:prstGeom>
          <a:ln w="88900" cmpd="thickThin">
            <a:solidFill>
              <a:srgbClr val="C00000"/>
            </a:solidFill>
          </a:ln>
        </p:spPr>
        <p:style>
          <a:lnRef idx="1">
            <a:schemeClr val="accent1"/>
          </a:lnRef>
          <a:fillRef idx="0">
            <a:schemeClr val="accent1"/>
          </a:fillRef>
          <a:effectRef idx="0">
            <a:schemeClr val="accent1"/>
          </a:effectRef>
          <a:fontRef idx="minor">
            <a:schemeClr val="tx1"/>
          </a:fontRef>
        </p:style>
      </p:cxnSp>
      <p:pic>
        <p:nvPicPr>
          <p:cNvPr id="60420" name="Picture 4" descr="https://encrypted-tbn3.gstatic.com/images?q=tbn:ANd9GcTyg3Gq4WoxkxO75aZWNEjYFvavmMfWdiMvs57jpDF8YRR3yCybqQ">
            <a:hlinkClick r:id="rId14"/>
          </p:cNvPr>
          <p:cNvPicPr>
            <a:picLocks noChangeAspect="1" noChangeArrowheads="1"/>
          </p:cNvPicPr>
          <p:nvPr/>
        </p:nvPicPr>
        <p:blipFill>
          <a:blip r:embed="rId15" cstate="print"/>
          <a:srcRect/>
          <a:stretch>
            <a:fillRect/>
          </a:stretch>
        </p:blipFill>
        <p:spPr bwMode="auto">
          <a:xfrm>
            <a:off x="152400" y="152400"/>
            <a:ext cx="768000" cy="1219200"/>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74" r:id="rId11"/>
    <p:sldLayoutId id="2147483675" r:id="rId12"/>
  </p:sldLayoutIdLst>
  <p:timing>
    <p:tnLst>
      <p:par>
        <p:cTn id="1" dur="indefinite" restart="never" nodeType="tmRoot"/>
      </p:par>
    </p:tnLst>
  </p:timing>
  <p:hf hdr="0" ftr="0" dt="0"/>
  <p:txStyles>
    <p:titleStyle>
      <a:lvl1pPr algn="ctr" defTabSz="914400" rtl="0" eaLnBrk="1" latinLnBrk="0" hangingPunct="1">
        <a:spcBef>
          <a:spcPct val="0"/>
        </a:spcBef>
        <a:buNone/>
        <a:defRPr sz="4400" b="1" kern="1200">
          <a:solidFill>
            <a:schemeClr val="tx1"/>
          </a:solidFill>
          <a:latin typeface="Cambr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Cambria" pitchFamily="18"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AE197F-0C98-4E9A-96B2-283D44E4A9EE}" type="datetimeFigureOut">
              <a:rPr lang="en-US" smtClean="0"/>
              <a:pPr/>
              <a:t>8/14/2017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CDE7EB-DACC-46A4-AA97-3CCBEE9E1C7F}"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8F82A5B-10F6-41ED-9A2B-03224D407F06}" type="slidenum">
              <a:rPr lang="en-US" smtClean="0"/>
              <a:pPr/>
              <a:t>1</a:t>
            </a:fld>
            <a:endParaRPr lang="en-US" dirty="0"/>
          </a:p>
        </p:txBody>
      </p:sp>
      <p:sp>
        <p:nvSpPr>
          <p:cNvPr id="5" name="Subtitle 14"/>
          <p:cNvSpPr txBox="1">
            <a:spLocks/>
          </p:cNvSpPr>
          <p:nvPr/>
        </p:nvSpPr>
        <p:spPr>
          <a:xfrm>
            <a:off x="1905000" y="2971800"/>
            <a:ext cx="6172200" cy="1371600"/>
          </a:xfrm>
          <a:prstGeom prst="rect">
            <a:avLst/>
          </a:prstGeom>
        </p:spPr>
        <p:txBody>
          <a:bodyPr/>
          <a:lstStyle/>
          <a:p>
            <a:pPr marL="342900" marR="0" lvl="0" indent="-342900" algn="ctr" defTabSz="914400" rtl="0" eaLnBrk="1" fontAlgn="auto" latinLnBrk="0" hangingPunct="1">
              <a:lnSpc>
                <a:spcPct val="100000"/>
              </a:lnSpc>
              <a:spcBef>
                <a:spcPct val="20000"/>
              </a:spcBef>
              <a:spcAft>
                <a:spcPts val="0"/>
              </a:spcAft>
              <a:buClrTx/>
              <a:buSzTx/>
              <a:tabLst/>
              <a:defRPr/>
            </a:pPr>
            <a:endParaRPr kumimoji="0" lang="en-IN" sz="3600" b="0" i="0" u="none" strike="noStrike" kern="1200" cap="none" spc="0" normalizeH="0" baseline="0" noProof="0" dirty="0">
              <a:ln>
                <a:noFill/>
              </a:ln>
              <a:solidFill>
                <a:schemeClr val="tx1"/>
              </a:solidFill>
              <a:effectLst/>
              <a:uLnTx/>
              <a:uFillTx/>
              <a:latin typeface="Cambria" pitchFamily="18" charset="0"/>
              <a:ea typeface="+mn-ea"/>
              <a:cs typeface="+mn-cs"/>
            </a:endParaRPr>
          </a:p>
        </p:txBody>
      </p:sp>
      <p:sp>
        <p:nvSpPr>
          <p:cNvPr id="6" name="Title 12"/>
          <p:cNvSpPr txBox="1">
            <a:spLocks/>
          </p:cNvSpPr>
          <p:nvPr/>
        </p:nvSpPr>
        <p:spPr>
          <a:xfrm>
            <a:off x="1905000" y="4114800"/>
            <a:ext cx="6172200" cy="1513362"/>
          </a:xfrm>
          <a:prstGeom prst="rect">
            <a:avLst/>
          </a:prstGeom>
        </p:spPr>
        <p:txBody>
          <a:bodyPr vert="horz" anchor="b">
            <a:normAutofit/>
          </a:bodyPr>
          <a:lstStyle/>
          <a:p>
            <a:pPr marL="0" marR="0" lvl="0" indent="0" algn="ctr" defTabSz="914400" rtl="0" eaLnBrk="1" fontAlgn="auto" latinLnBrk="0" hangingPunct="1">
              <a:lnSpc>
                <a:spcPct val="100000"/>
              </a:lnSpc>
              <a:spcBef>
                <a:spcPct val="0"/>
              </a:spcBef>
              <a:spcAft>
                <a:spcPts val="1200"/>
              </a:spcAft>
              <a:buClrTx/>
              <a:buSzTx/>
              <a:buFontTx/>
              <a:buNone/>
              <a:tabLst/>
              <a:defRPr/>
            </a:pPr>
            <a:endParaRPr kumimoji="0" lang="en-IN" sz="4400" b="1" i="0" u="none" strike="noStrike" kern="1200" cap="small" spc="0" normalizeH="0" baseline="0" noProof="0" dirty="0">
              <a:ln>
                <a:noFill/>
              </a:ln>
              <a:effectLst/>
              <a:uLnTx/>
              <a:uFillTx/>
              <a:latin typeface="Century" pitchFamily="18" charset="0"/>
              <a:ea typeface="+mj-ea"/>
              <a:cs typeface="+mj-cs"/>
            </a:endParaRPr>
          </a:p>
        </p:txBody>
      </p:sp>
      <p:sp>
        <p:nvSpPr>
          <p:cNvPr id="7" name="TextBox 6"/>
          <p:cNvSpPr txBox="1"/>
          <p:nvPr/>
        </p:nvSpPr>
        <p:spPr>
          <a:xfrm>
            <a:off x="1524000" y="1219200"/>
            <a:ext cx="6934200" cy="954107"/>
          </a:xfrm>
          <a:prstGeom prst="rect">
            <a:avLst/>
          </a:prstGeom>
          <a:noFill/>
        </p:spPr>
        <p:txBody>
          <a:bodyPr wrap="square" rtlCol="0">
            <a:spAutoFit/>
          </a:bodyPr>
          <a:lstStyle/>
          <a:p>
            <a:pPr algn="ctr"/>
            <a:r>
              <a:rPr lang="en-US" sz="2800" b="1" dirty="0" smtClean="0">
                <a:solidFill>
                  <a:srgbClr val="C00000"/>
                </a:solidFill>
                <a:latin typeface="Century" pitchFamily="18" charset="0"/>
              </a:rPr>
              <a:t>DATA STRUCTURES</a:t>
            </a:r>
          </a:p>
          <a:p>
            <a:pPr algn="ctr"/>
            <a:endParaRPr lang="en-US" sz="2800" b="1" dirty="0" smtClean="0">
              <a:solidFill>
                <a:srgbClr val="C00000"/>
              </a:solidFill>
              <a:latin typeface="Century" pitchFamily="18" charset="0"/>
            </a:endParaRPr>
          </a:p>
        </p:txBody>
      </p:sp>
      <p:sp>
        <p:nvSpPr>
          <p:cNvPr id="8" name="TextBox 7"/>
          <p:cNvSpPr txBox="1"/>
          <p:nvPr/>
        </p:nvSpPr>
        <p:spPr>
          <a:xfrm>
            <a:off x="1676400" y="2590800"/>
            <a:ext cx="6934200" cy="3108543"/>
          </a:xfrm>
          <a:prstGeom prst="rect">
            <a:avLst/>
          </a:prstGeom>
          <a:noFill/>
        </p:spPr>
        <p:txBody>
          <a:bodyPr wrap="square" rtlCol="0">
            <a:spAutoFit/>
          </a:bodyPr>
          <a:lstStyle/>
          <a:p>
            <a:pPr algn="ctr"/>
            <a:r>
              <a:rPr lang="en-US" sz="2800" b="1" dirty="0" smtClean="0">
                <a:solidFill>
                  <a:srgbClr val="C00000"/>
                </a:solidFill>
                <a:latin typeface="Century" pitchFamily="18" charset="0"/>
              </a:rPr>
              <a:t>UNIT-1</a:t>
            </a:r>
          </a:p>
          <a:p>
            <a:pPr algn="ctr"/>
            <a:endParaRPr lang="en-US" sz="2800" b="1" dirty="0" smtClean="0">
              <a:solidFill>
                <a:srgbClr val="C00000"/>
              </a:solidFill>
              <a:latin typeface="Century" pitchFamily="18" charset="0"/>
            </a:endParaRPr>
          </a:p>
          <a:p>
            <a:pPr algn="ctr"/>
            <a:endParaRPr lang="en-US" sz="2800" b="1" dirty="0" smtClean="0">
              <a:solidFill>
                <a:srgbClr val="C00000"/>
              </a:solidFill>
              <a:latin typeface="Century" pitchFamily="18" charset="0"/>
            </a:endParaRPr>
          </a:p>
          <a:p>
            <a:pPr algn="ctr"/>
            <a:endParaRPr lang="en-US" sz="2800" b="1" dirty="0" smtClean="0">
              <a:solidFill>
                <a:srgbClr val="C00000"/>
              </a:solidFill>
              <a:latin typeface="Century" pitchFamily="18" charset="0"/>
            </a:endParaRPr>
          </a:p>
          <a:p>
            <a:pPr algn="r"/>
            <a:r>
              <a:rPr lang="en-US" sz="2800" b="1" dirty="0" smtClean="0">
                <a:solidFill>
                  <a:srgbClr val="C00000"/>
                </a:solidFill>
                <a:latin typeface="Century" pitchFamily="18" charset="0"/>
              </a:rPr>
              <a:t>Prepared By:</a:t>
            </a:r>
          </a:p>
          <a:p>
            <a:pPr algn="r"/>
            <a:r>
              <a:rPr lang="en-US" sz="2800" b="1" dirty="0" smtClean="0">
                <a:solidFill>
                  <a:srgbClr val="C00000"/>
                </a:solidFill>
                <a:latin typeface="Century" pitchFamily="18" charset="0"/>
              </a:rPr>
              <a:t>NITIKA KAPOOR</a:t>
            </a:r>
          </a:p>
          <a:p>
            <a:pPr algn="r"/>
            <a:r>
              <a:rPr lang="en-US" sz="2800" b="1" dirty="0" smtClean="0">
                <a:solidFill>
                  <a:srgbClr val="C00000"/>
                </a:solidFill>
                <a:latin typeface="Century" pitchFamily="18" charset="0"/>
              </a:rPr>
              <a:t>AP,CSE  DEPARTMENT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4"/>
          <p:cNvSpPr>
            <a:spLocks noGrp="1"/>
          </p:cNvSpPr>
          <p:nvPr>
            <p:ph type="ftr" sz="quarter" idx="4294967295"/>
          </p:nvPr>
        </p:nvSpPr>
        <p:spPr bwMode="auto">
          <a:xfrm>
            <a:off x="4379913" y="6408738"/>
            <a:ext cx="2351087" cy="365125"/>
          </a:xfrm>
          <a:prstGeom prst="rect">
            <a:avLst/>
          </a:prstGeom>
          <a:noFill/>
          <a:ln>
            <a:miter lim="800000"/>
            <a:headEnd/>
            <a:tailEnd/>
          </a:ln>
        </p:spPr>
        <p:txBody>
          <a:bodyPr wrap="square" lIns="91440" tIns="45720" rIns="91440" bIns="45720" numCol="1" anchorCtr="0" compatLnSpc="1">
            <a:prstTxWarp prst="textNoShape">
              <a:avLst/>
            </a:prstTxWarp>
          </a:bodyPr>
          <a:lstStyle/>
          <a:p>
            <a:r>
              <a:rPr lang="en-US" dirty="0" smtClean="0"/>
              <a:t>   </a:t>
            </a:r>
          </a:p>
        </p:txBody>
      </p:sp>
      <p:sp>
        <p:nvSpPr>
          <p:cNvPr id="19459" name="Text Box 4"/>
          <p:cNvSpPr txBox="1">
            <a:spLocks noChangeArrowheads="1"/>
          </p:cNvSpPr>
          <p:nvPr/>
        </p:nvSpPr>
        <p:spPr bwMode="auto">
          <a:xfrm>
            <a:off x="457200" y="2028379"/>
            <a:ext cx="7924800" cy="3000821"/>
          </a:xfrm>
          <a:prstGeom prst="rect">
            <a:avLst/>
          </a:prstGeom>
          <a:noFill/>
          <a:ln w="9525">
            <a:noFill/>
            <a:miter lim="800000"/>
            <a:headEnd/>
            <a:tailEnd/>
          </a:ln>
        </p:spPr>
        <p:txBody>
          <a:bodyPr>
            <a:spAutoFit/>
          </a:bodyPr>
          <a:lstStyle/>
          <a:p>
            <a:r>
              <a:rPr lang="en-US" b="1" u="sng" dirty="0"/>
              <a:t>Array Data Structure</a:t>
            </a:r>
            <a:r>
              <a:rPr lang="en-US" dirty="0"/>
              <a:t> </a:t>
            </a:r>
            <a:endParaRPr lang="en-US" dirty="0" smtClean="0"/>
          </a:p>
          <a:p>
            <a:pPr marL="342900" indent="-342900">
              <a:buFont typeface="+mj-lt"/>
              <a:buAutoNum type="arabicPeriod"/>
            </a:pPr>
            <a:r>
              <a:rPr lang="en-US" dirty="0" smtClean="0"/>
              <a:t>It </a:t>
            </a:r>
            <a:r>
              <a:rPr lang="en-US" dirty="0"/>
              <a:t>can hold multiple values of a single type. </a:t>
            </a:r>
          </a:p>
          <a:p>
            <a:pPr marL="342900" indent="-342900">
              <a:buFont typeface="+mj-lt"/>
              <a:buAutoNum type="arabicPeriod"/>
            </a:pPr>
            <a:r>
              <a:rPr lang="en-US" dirty="0"/>
              <a:t>Elements are referenced by the array name and an </a:t>
            </a:r>
            <a:r>
              <a:rPr lang="en-US" i="1" dirty="0"/>
              <a:t>ordinal</a:t>
            </a:r>
            <a:r>
              <a:rPr lang="en-US" dirty="0"/>
              <a:t> index. </a:t>
            </a:r>
          </a:p>
          <a:p>
            <a:pPr marL="342900" indent="-342900">
              <a:buFont typeface="+mj-lt"/>
              <a:buAutoNum type="arabicPeriod"/>
            </a:pPr>
            <a:r>
              <a:rPr lang="en-US" dirty="0"/>
              <a:t>Each element is a </a:t>
            </a:r>
            <a:r>
              <a:rPr lang="en-US" i="1" dirty="0"/>
              <a:t>value</a:t>
            </a:r>
            <a:endParaRPr lang="en-US" dirty="0"/>
          </a:p>
          <a:p>
            <a:pPr marL="342900" indent="-342900">
              <a:buFont typeface="+mj-lt"/>
              <a:buAutoNum type="arabicPeriod"/>
            </a:pPr>
            <a:r>
              <a:rPr lang="en-US" dirty="0"/>
              <a:t>Indexing begins at </a:t>
            </a:r>
            <a:r>
              <a:rPr lang="en-US" dirty="0" smtClean="0"/>
              <a:t>zero in C.</a:t>
            </a:r>
            <a:endParaRPr lang="en-US" dirty="0"/>
          </a:p>
          <a:p>
            <a:pPr marL="342900" indent="-342900">
              <a:buFont typeface="+mj-lt"/>
              <a:buAutoNum type="arabicPeriod"/>
            </a:pPr>
            <a:r>
              <a:rPr lang="en-US" dirty="0"/>
              <a:t>The array forms a contiguous list in memory. </a:t>
            </a:r>
          </a:p>
          <a:p>
            <a:pPr marL="342900" indent="-342900">
              <a:buFont typeface="+mj-lt"/>
              <a:buAutoNum type="arabicPeriod"/>
            </a:pPr>
            <a:r>
              <a:rPr lang="en-US" dirty="0"/>
              <a:t>The name of the array holds the address of the first array element. </a:t>
            </a:r>
          </a:p>
          <a:p>
            <a:pPr marL="342900" indent="-342900">
              <a:buFont typeface="+mj-lt"/>
              <a:buAutoNum type="arabicPeriod"/>
            </a:pPr>
            <a:r>
              <a:rPr lang="en-US" dirty="0"/>
              <a:t>We specify the array size at compile time, often with a named </a:t>
            </a:r>
            <a:r>
              <a:rPr lang="en-US" dirty="0" smtClean="0"/>
              <a:t>constant or at run time using </a:t>
            </a:r>
            <a:r>
              <a:rPr lang="en-US" dirty="0" err="1" smtClean="0"/>
              <a:t>calloc</a:t>
            </a:r>
            <a:r>
              <a:rPr lang="en-US" dirty="0" smtClean="0"/>
              <a:t>(), </a:t>
            </a:r>
            <a:r>
              <a:rPr lang="en-US" dirty="0" err="1" smtClean="0"/>
              <a:t>malloc</a:t>
            </a:r>
            <a:r>
              <a:rPr lang="en-US" dirty="0" smtClean="0"/>
              <a:t>() &amp; </a:t>
            </a:r>
            <a:r>
              <a:rPr lang="en-US" dirty="0" err="1" smtClean="0"/>
              <a:t>realloc</a:t>
            </a:r>
            <a:r>
              <a:rPr lang="en-US" dirty="0" smtClean="0"/>
              <a:t>() in C and new in C++. </a:t>
            </a:r>
            <a:endParaRPr lang="en-US" dirty="0"/>
          </a:p>
          <a:p>
            <a:pPr>
              <a:spcBef>
                <a:spcPct val="50000"/>
              </a:spcBef>
            </a:pPr>
            <a:endParaRPr lang="en-US" dirty="0"/>
          </a:p>
        </p:txBody>
      </p:sp>
      <p:sp>
        <p:nvSpPr>
          <p:cNvPr id="4" name="Rectangle 4"/>
          <p:cNvSpPr>
            <a:spLocks noGrp="1" noChangeArrowheads="1"/>
          </p:cNvSpPr>
          <p:nvPr>
            <p:ph type="title"/>
          </p:nvPr>
        </p:nvSpPr>
        <p:spPr>
          <a:xfrm>
            <a:off x="990600" y="533400"/>
            <a:ext cx="7924800" cy="609600"/>
          </a:xfrm>
        </p:spPr>
        <p:txBody>
          <a:bodyPr/>
          <a:lstStyle/>
          <a:p>
            <a:pPr eaLnBrk="1" fontAlgn="auto" hangingPunct="1">
              <a:spcAft>
                <a:spcPts val="0"/>
              </a:spcAft>
              <a:defRPr/>
            </a:pPr>
            <a:r>
              <a:rPr lang="en-US" sz="3200" dirty="0"/>
              <a:t>Array (con…)</a:t>
            </a:r>
          </a:p>
        </p:txBody>
      </p:sp>
      <p:sp>
        <p:nvSpPr>
          <p:cNvPr id="5" name="Rectangle 4"/>
          <p:cNvSpPr/>
          <p:nvPr/>
        </p:nvSpPr>
        <p:spPr>
          <a:xfrm>
            <a:off x="533400" y="4876800"/>
            <a:ext cx="7162800" cy="1200329"/>
          </a:xfrm>
          <a:prstGeom prst="rect">
            <a:avLst/>
          </a:prstGeom>
        </p:spPr>
        <p:txBody>
          <a:bodyPr wrap="square">
            <a:spAutoFit/>
          </a:bodyPr>
          <a:lstStyle/>
          <a:p>
            <a:pPr>
              <a:buFont typeface="Wingdings" pitchFamily="2" charset="2"/>
              <a:buNone/>
            </a:pPr>
            <a:r>
              <a:rPr lang="en-US" b="1" u="sng" dirty="0" smtClean="0"/>
              <a:t>Arrays – Advantage &amp; disadvantage</a:t>
            </a:r>
          </a:p>
          <a:p>
            <a:pPr marL="342900" indent="-342900">
              <a:buFont typeface="+mj-lt"/>
              <a:buAutoNum type="arabicPeriod"/>
            </a:pPr>
            <a:r>
              <a:rPr lang="en-US" dirty="0" smtClean="0"/>
              <a:t>Fast element access.</a:t>
            </a:r>
          </a:p>
          <a:p>
            <a:pPr marL="342900" indent="-342900">
              <a:buFont typeface="+mj-lt"/>
              <a:buAutoNum type="arabicPeriod"/>
            </a:pPr>
            <a:r>
              <a:rPr lang="en-US" dirty="0" smtClean="0"/>
              <a:t> Impossible to resize. Many applications require resizing so linked list was introduced.</a:t>
            </a:r>
            <a:endParaRPr lang="en-IN"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Declaration and Use of Two Dimensional Array</a:t>
            </a:r>
            <a:br>
              <a:rPr lang="en-US" dirty="0" smtClean="0"/>
            </a:br>
            <a:endParaRPr lang="en-US" dirty="0"/>
          </a:p>
        </p:txBody>
      </p:sp>
      <p:sp>
        <p:nvSpPr>
          <p:cNvPr id="3" name="Content Placeholder 2"/>
          <p:cNvSpPr>
            <a:spLocks noGrp="1"/>
          </p:cNvSpPr>
          <p:nvPr>
            <p:ph idx="1"/>
          </p:nvPr>
        </p:nvSpPr>
        <p:spPr>
          <a:xfrm>
            <a:off x="76200" y="1752600"/>
            <a:ext cx="8001000" cy="4495800"/>
          </a:xfrm>
        </p:spPr>
        <p:txBody>
          <a:bodyPr>
            <a:normAutofit lnSpcReduction="10000"/>
          </a:bodyPr>
          <a:lstStyle/>
          <a:p>
            <a:r>
              <a:rPr lang="en-US" dirty="0" smtClean="0"/>
              <a:t>Declaration :</a:t>
            </a:r>
          </a:p>
          <a:p>
            <a:pPr>
              <a:buNone/>
            </a:pPr>
            <a:r>
              <a:rPr lang="en-US" dirty="0" smtClean="0"/>
              <a:t>		</a:t>
            </a:r>
            <a:r>
              <a:rPr lang="en-US" dirty="0" err="1" smtClean="0"/>
              <a:t>int</a:t>
            </a:r>
            <a:r>
              <a:rPr lang="en-US" dirty="0" smtClean="0"/>
              <a:t> a[3][4];</a:t>
            </a:r>
          </a:p>
          <a:p>
            <a:r>
              <a:rPr lang="en-US" dirty="0" smtClean="0"/>
              <a:t>Use :</a:t>
            </a:r>
          </a:p>
          <a:p>
            <a:pPr>
              <a:buNone/>
            </a:pPr>
            <a:r>
              <a:rPr lang="en-US" dirty="0" smtClean="0"/>
              <a:t>	for(</a:t>
            </a:r>
            <a:r>
              <a:rPr lang="en-US" dirty="0" err="1" smtClean="0"/>
              <a:t>i</a:t>
            </a:r>
            <a:r>
              <a:rPr lang="en-US" dirty="0" smtClean="0"/>
              <a:t>=0;i&lt;3;i++)</a:t>
            </a:r>
          </a:p>
          <a:p>
            <a:pPr>
              <a:buNone/>
            </a:pPr>
            <a:r>
              <a:rPr lang="en-US" dirty="0" smtClean="0"/>
              <a:t>	{</a:t>
            </a:r>
          </a:p>
          <a:p>
            <a:pPr>
              <a:buNone/>
            </a:pPr>
            <a:r>
              <a:rPr lang="en-US" dirty="0" smtClean="0"/>
              <a:t>		for(j=0;j&lt;4;j++)</a:t>
            </a:r>
          </a:p>
          <a:p>
            <a:pPr>
              <a:buNone/>
            </a:pPr>
            <a:r>
              <a:rPr lang="en-US" dirty="0" smtClean="0"/>
              <a:t>		{</a:t>
            </a:r>
          </a:p>
          <a:p>
            <a:pPr>
              <a:buNone/>
            </a:pPr>
            <a:r>
              <a:rPr lang="en-US" dirty="0" smtClean="0"/>
              <a:t>			</a:t>
            </a:r>
            <a:r>
              <a:rPr lang="en-US" dirty="0" err="1" smtClean="0"/>
              <a:t>cout</a:t>
            </a:r>
            <a:r>
              <a:rPr lang="en-US" dirty="0" smtClean="0"/>
              <a:t>&lt;&lt;a[</a:t>
            </a:r>
            <a:r>
              <a:rPr lang="en-US" dirty="0" err="1" smtClean="0"/>
              <a:t>i</a:t>
            </a:r>
            <a:r>
              <a:rPr lang="en-US" dirty="0" smtClean="0"/>
              <a:t>][j]&lt;&lt;“ “;</a:t>
            </a:r>
          </a:p>
          <a:p>
            <a:pPr>
              <a:buNone/>
            </a:pPr>
            <a:r>
              <a:rPr lang="en-US" dirty="0" smtClean="0"/>
              <a:t>		}</a:t>
            </a:r>
          </a:p>
          <a:p>
            <a:pPr>
              <a:buNone/>
            </a:pPr>
            <a:r>
              <a:rPr lang="en-US" dirty="0" smtClean="0"/>
              <a:t>		</a:t>
            </a:r>
            <a:r>
              <a:rPr lang="en-US" dirty="0" err="1" smtClean="0"/>
              <a:t>cout</a:t>
            </a:r>
            <a:r>
              <a:rPr lang="en-US" dirty="0" smtClean="0"/>
              <a:t>&lt;&lt;“\n”;</a:t>
            </a:r>
          </a:p>
          <a:p>
            <a:pPr>
              <a:buNone/>
            </a:pPr>
            <a:r>
              <a:rPr lang="en-US" dirty="0" smtClean="0"/>
              <a:t>	}</a:t>
            </a:r>
            <a:endParaRPr lang="en-US" dirty="0"/>
          </a:p>
        </p:txBody>
      </p:sp>
      <p:sp>
        <p:nvSpPr>
          <p:cNvPr id="4" name="Rectangle 3"/>
          <p:cNvSpPr/>
          <p:nvPr/>
        </p:nvSpPr>
        <p:spPr>
          <a:xfrm>
            <a:off x="4572000" y="1910477"/>
            <a:ext cx="4572000" cy="3416320"/>
          </a:xfrm>
          <a:prstGeom prst="rect">
            <a:avLst/>
          </a:prstGeom>
        </p:spPr>
        <p:txBody>
          <a:bodyPr wrap="square">
            <a:spAutoFit/>
          </a:bodyPr>
          <a:lstStyle/>
          <a:p>
            <a:r>
              <a:rPr lang="en-US" b="1" dirty="0" smtClean="0"/>
              <a:t>Meaning of Two Dimensional Array :</a:t>
            </a:r>
          </a:p>
          <a:p>
            <a:pPr algn="just"/>
            <a:r>
              <a:rPr lang="en-US" dirty="0" smtClean="0"/>
              <a:t>1. Matrix is having 3 rows ( </a:t>
            </a:r>
            <a:r>
              <a:rPr lang="en-US" dirty="0" err="1" smtClean="0"/>
              <a:t>i</a:t>
            </a:r>
            <a:r>
              <a:rPr lang="en-US" dirty="0" smtClean="0"/>
              <a:t> takes value from 0 to 2 )</a:t>
            </a:r>
          </a:p>
          <a:p>
            <a:pPr algn="just"/>
            <a:r>
              <a:rPr lang="en-US" dirty="0" smtClean="0"/>
              <a:t>2. Matrix is having 4 Columns ( j takes </a:t>
            </a:r>
          </a:p>
          <a:p>
            <a:pPr algn="just"/>
            <a:r>
              <a:rPr lang="en-US" dirty="0" smtClean="0"/>
              <a:t>value from 0 to 3 )</a:t>
            </a:r>
          </a:p>
          <a:p>
            <a:pPr algn="just"/>
            <a:r>
              <a:rPr lang="en-US" dirty="0" smtClean="0"/>
              <a:t>3. Above Matrix 3×4 matrix will have 12 blocks having 3 rows &amp; 4 columns.</a:t>
            </a:r>
          </a:p>
          <a:p>
            <a:pPr algn="just"/>
            <a:r>
              <a:rPr lang="en-US" dirty="0" smtClean="0"/>
              <a:t>4. Name of 2-D array is ’a’ and each block is identified by the row &amp; column number.</a:t>
            </a:r>
          </a:p>
          <a:p>
            <a:pPr algn="just"/>
            <a:r>
              <a:rPr lang="en-US" dirty="0" smtClean="0"/>
              <a:t>5. Row number and column number starts from 0.</a:t>
            </a:r>
          </a:p>
          <a:p>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Representation of 2-D array</a:t>
            </a:r>
            <a:endParaRPr lang="en-US" dirty="0"/>
          </a:p>
        </p:txBody>
      </p:sp>
      <p:sp>
        <p:nvSpPr>
          <p:cNvPr id="3" name="Content Placeholder 2"/>
          <p:cNvSpPr>
            <a:spLocks noGrp="1"/>
          </p:cNvSpPr>
          <p:nvPr>
            <p:ph idx="1"/>
          </p:nvPr>
        </p:nvSpPr>
        <p:spPr/>
        <p:txBody>
          <a:bodyPr>
            <a:normAutofit/>
          </a:bodyPr>
          <a:lstStyle/>
          <a:p>
            <a:pPr algn="just"/>
            <a:r>
              <a:rPr lang="en-US" dirty="0" smtClean="0"/>
              <a:t>2-D arrays are Stored in contiguous memory location row wise.</a:t>
            </a:r>
          </a:p>
          <a:p>
            <a:pPr algn="just"/>
            <a:r>
              <a:rPr lang="en-US" dirty="0" smtClean="0"/>
              <a:t>Consider 3×3 Array is stored in contiguous memory location which starts from some base address(e.g.4000) .</a:t>
            </a:r>
          </a:p>
          <a:p>
            <a:pPr algn="just"/>
            <a:r>
              <a:rPr lang="en-US" dirty="0" smtClean="0"/>
              <a:t>Array element  a[1][1] will be stored at address 4000, again a[1][2]will be stored to next memory location </a:t>
            </a:r>
            <a:r>
              <a:rPr lang="en-US" dirty="0" err="1" smtClean="0"/>
              <a:t>i.e</a:t>
            </a:r>
            <a:r>
              <a:rPr lang="en-US" dirty="0" smtClean="0"/>
              <a:t> elements stored row-wise.</a:t>
            </a:r>
          </a:p>
          <a:p>
            <a:pPr algn="just"/>
            <a:r>
              <a:rPr lang="en-US" dirty="0" smtClean="0"/>
              <a:t>After Elements of First Row are stored in appropriate memory location, then second row and so on.</a:t>
            </a:r>
          </a:p>
          <a:p>
            <a:pPr algn="just"/>
            <a:r>
              <a:rPr lang="en-US" dirty="0" smtClean="0"/>
              <a:t>If we are taking integer array , then each element will require 2 bytes of memory.</a:t>
            </a:r>
          </a:p>
          <a:p>
            <a:pPr algn="just"/>
            <a:endParaRPr lang="en-US" dirty="0" smtClean="0"/>
          </a:p>
          <a:p>
            <a:pPr algn="just"/>
            <a:endParaRPr lang="en-US" dirty="0" smtClean="0"/>
          </a:p>
          <a:p>
            <a:pPr algn="just"/>
            <a:endParaRPr lang="en-US" dirty="0" smtClean="0"/>
          </a:p>
          <a:p>
            <a:pPr algn="just"/>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Representation of 2-D array</a:t>
            </a:r>
            <a:endParaRPr lang="en-US" dirty="0"/>
          </a:p>
        </p:txBody>
      </p:sp>
      <p:sp>
        <p:nvSpPr>
          <p:cNvPr id="3" name="Content Placeholder 2"/>
          <p:cNvSpPr>
            <a:spLocks noGrp="1"/>
          </p:cNvSpPr>
          <p:nvPr>
            <p:ph idx="1"/>
          </p:nvPr>
        </p:nvSpPr>
        <p:spPr/>
        <p:txBody>
          <a:bodyPr>
            <a:normAutofit/>
          </a:bodyPr>
          <a:lstStyle/>
          <a:p>
            <a:pPr algn="just"/>
            <a:r>
              <a:rPr lang="en-US" b="1" dirty="0" smtClean="0"/>
              <a:t>Column-major</a:t>
            </a:r>
          </a:p>
          <a:p>
            <a:pPr algn="just"/>
            <a:r>
              <a:rPr lang="en-US" b="1" dirty="0" smtClean="0"/>
              <a:t>Row-major</a:t>
            </a:r>
          </a:p>
          <a:p>
            <a:pPr algn="just">
              <a:buFont typeface="Wingdings" pitchFamily="2" charset="2"/>
              <a:buChar char="q"/>
            </a:pPr>
            <a:r>
              <a:rPr lang="en-US" dirty="0" smtClean="0"/>
              <a:t>Arrays may be represented in Row-major form or Column-major form. </a:t>
            </a:r>
          </a:p>
          <a:p>
            <a:pPr algn="just">
              <a:buFont typeface="Wingdings" pitchFamily="2" charset="2"/>
              <a:buChar char="q"/>
            </a:pPr>
            <a:r>
              <a:rPr lang="en-US" dirty="0" smtClean="0"/>
              <a:t>In Row-major form, all the elements of the first row are printed, then the elements of the second row and so on up to the last row. </a:t>
            </a:r>
          </a:p>
          <a:p>
            <a:pPr algn="just">
              <a:buFont typeface="Wingdings" pitchFamily="2" charset="2"/>
              <a:buChar char="q"/>
            </a:pPr>
            <a:r>
              <a:rPr lang="en-US" dirty="0" smtClean="0"/>
              <a:t>In Column-major form, all the elements of the first column are printed, then the elements of the second column and so on up to the last column. </a:t>
            </a:r>
          </a:p>
          <a:p>
            <a:pPr algn="just"/>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28600"/>
            <a:ext cx="7924800" cy="609600"/>
          </a:xfrm>
        </p:spPr>
        <p:txBody>
          <a:bodyPr/>
          <a:lstStyle/>
          <a:p>
            <a:r>
              <a:rPr lang="en-US" dirty="0" smtClean="0"/>
              <a:t>Array Representation(contd..)</a:t>
            </a:r>
            <a:endParaRPr lang="en-US" dirty="0"/>
          </a:p>
        </p:txBody>
      </p:sp>
      <p:graphicFrame>
        <p:nvGraphicFramePr>
          <p:cNvPr id="5" name="Table 4"/>
          <p:cNvGraphicFramePr>
            <a:graphicFrameLocks noGrp="1"/>
          </p:cNvGraphicFramePr>
          <p:nvPr/>
        </p:nvGraphicFramePr>
        <p:xfrm>
          <a:off x="4495800" y="838201"/>
          <a:ext cx="3581400" cy="2556104"/>
        </p:xfrm>
        <a:graphic>
          <a:graphicData uri="http://schemas.openxmlformats.org/drawingml/2006/table">
            <a:tbl>
              <a:tblPr/>
              <a:tblGrid>
                <a:gridCol w="914400"/>
                <a:gridCol w="1752600"/>
                <a:gridCol w="914400"/>
              </a:tblGrid>
              <a:tr h="304799">
                <a:tc>
                  <a:txBody>
                    <a:bodyPr/>
                    <a:lstStyle/>
                    <a:p>
                      <a:pPr algn="ctr" fontAlgn="b"/>
                      <a:r>
                        <a:rPr lang="en-US" sz="1400" b="1" i="0" u="none" strike="noStrike" dirty="0" smtClean="0">
                          <a:solidFill>
                            <a:srgbClr val="000000"/>
                          </a:solidFill>
                          <a:latin typeface="Calibri"/>
                        </a:rPr>
                        <a:t>Index</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Memory Location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Element</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a:solidFill>
                            <a:srgbClr val="000000"/>
                          </a:solidFill>
                          <a:latin typeface="Calibri"/>
                        </a:rPr>
                        <a:t>a[1][1]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4000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1</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a:solidFill>
                            <a:srgbClr val="000000"/>
                          </a:solidFill>
                          <a:latin typeface="Calibri"/>
                        </a:rPr>
                        <a:t>a[1][2]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4002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a:solidFill>
                            <a:srgbClr val="000000"/>
                          </a:solidFill>
                          <a:latin typeface="Calibri"/>
                        </a:rPr>
                        <a:t>a[1][3]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4004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3</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a:solidFill>
                            <a:srgbClr val="000000"/>
                          </a:solidFill>
                          <a:latin typeface="Calibri"/>
                        </a:rPr>
                        <a:t>a[2][1]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4006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4</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a:solidFill>
                            <a:srgbClr val="000000"/>
                          </a:solidFill>
                          <a:latin typeface="Calibri"/>
                        </a:rPr>
                        <a:t>a[2][2]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4008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5</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a:solidFill>
                            <a:srgbClr val="000000"/>
                          </a:solidFill>
                          <a:latin typeface="Calibri"/>
                        </a:rPr>
                        <a:t>a[2][3]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4010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6</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a:solidFill>
                            <a:srgbClr val="000000"/>
                          </a:solidFill>
                          <a:latin typeface="Calibri"/>
                        </a:rPr>
                        <a:t>a[3][1]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4012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7</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a:solidFill>
                            <a:srgbClr val="000000"/>
                          </a:solidFill>
                          <a:latin typeface="Calibri"/>
                        </a:rPr>
                        <a:t>a[3][2]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4014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8</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a:solidFill>
                            <a:srgbClr val="000000"/>
                          </a:solidFill>
                          <a:latin typeface="Calibri"/>
                        </a:rPr>
                        <a:t>a[3][3]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4016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9</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nvGraphicFramePr>
        <p:xfrm>
          <a:off x="4495800" y="3657600"/>
          <a:ext cx="3581400" cy="2556104"/>
        </p:xfrm>
        <a:graphic>
          <a:graphicData uri="http://schemas.openxmlformats.org/drawingml/2006/table">
            <a:tbl>
              <a:tblPr/>
              <a:tblGrid>
                <a:gridCol w="914400"/>
                <a:gridCol w="1752600"/>
                <a:gridCol w="914400"/>
              </a:tblGrid>
              <a:tr h="304799">
                <a:tc>
                  <a:txBody>
                    <a:bodyPr/>
                    <a:lstStyle/>
                    <a:p>
                      <a:pPr algn="ctr" fontAlgn="b"/>
                      <a:r>
                        <a:rPr lang="en-US" sz="1400" b="1" i="0" u="none" strike="noStrike" dirty="0" smtClean="0">
                          <a:solidFill>
                            <a:srgbClr val="000000"/>
                          </a:solidFill>
                          <a:latin typeface="Calibri"/>
                        </a:rPr>
                        <a:t>Index</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Memory Location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Element</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a:solidFill>
                            <a:srgbClr val="000000"/>
                          </a:solidFill>
                          <a:latin typeface="Calibri"/>
                        </a:rPr>
                        <a:t>a[1][1]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4000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1</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a[2][</a:t>
                      </a:r>
                      <a:r>
                        <a:rPr lang="en-US" sz="1400" b="1" i="0" u="none" strike="noStrike" dirty="0">
                          <a:solidFill>
                            <a:srgbClr val="000000"/>
                          </a:solidFill>
                          <a:latin typeface="Calibri"/>
                        </a:rPr>
                        <a:t>1</a:t>
                      </a:r>
                      <a:r>
                        <a:rPr lang="en-US" sz="1400" b="1" i="0" u="none" strike="noStrike" dirty="0" smtClean="0">
                          <a:solidFill>
                            <a:srgbClr val="000000"/>
                          </a:solidFill>
                          <a:latin typeface="Calibri"/>
                        </a:rPr>
                        <a:t>]</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4002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4</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a[3][</a:t>
                      </a:r>
                      <a:r>
                        <a:rPr lang="en-US" sz="1400" b="1" i="0" u="none" strike="noStrike" dirty="0">
                          <a:solidFill>
                            <a:srgbClr val="000000"/>
                          </a:solidFill>
                          <a:latin typeface="Calibri"/>
                        </a:rPr>
                        <a:t>1</a:t>
                      </a:r>
                      <a:r>
                        <a:rPr lang="en-US" sz="1400" b="1" i="0" u="none" strike="noStrike" dirty="0" smtClean="0">
                          <a:solidFill>
                            <a:srgbClr val="000000"/>
                          </a:solidFill>
                          <a:latin typeface="Calibri"/>
                        </a:rPr>
                        <a:t>]</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4004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7</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a[1][</a:t>
                      </a:r>
                      <a:r>
                        <a:rPr lang="en-US" sz="1400" b="1" i="0" u="none" strike="noStrike" dirty="0">
                          <a:solidFill>
                            <a:srgbClr val="000000"/>
                          </a:solidFill>
                          <a:latin typeface="Calibri"/>
                        </a:rPr>
                        <a:t>2</a:t>
                      </a:r>
                      <a:r>
                        <a:rPr lang="en-US" sz="1400" b="1" i="0" u="none" strike="noStrike" dirty="0" smtClean="0">
                          <a:solidFill>
                            <a:srgbClr val="000000"/>
                          </a:solidFill>
                          <a:latin typeface="Calibri"/>
                        </a:rPr>
                        <a:t>]</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4006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a:solidFill>
                            <a:srgbClr val="000000"/>
                          </a:solidFill>
                          <a:latin typeface="Calibri"/>
                        </a:rPr>
                        <a:t>a[2][2]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4008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5</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a[3][</a:t>
                      </a:r>
                      <a:r>
                        <a:rPr lang="en-US" sz="1400" b="1" i="0" u="none" strike="noStrike" dirty="0">
                          <a:solidFill>
                            <a:srgbClr val="000000"/>
                          </a:solidFill>
                          <a:latin typeface="Calibri"/>
                        </a:rPr>
                        <a:t>2</a:t>
                      </a:r>
                      <a:r>
                        <a:rPr lang="en-US" sz="1400" b="1" i="0" u="none" strike="noStrike" dirty="0" smtClean="0">
                          <a:solidFill>
                            <a:srgbClr val="000000"/>
                          </a:solidFill>
                          <a:latin typeface="Calibri"/>
                        </a:rPr>
                        <a:t>]</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4010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8</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A[1][</a:t>
                      </a:r>
                      <a:r>
                        <a:rPr lang="en-US" sz="1400" b="1" i="0" u="none" strike="noStrike" dirty="0">
                          <a:solidFill>
                            <a:srgbClr val="000000"/>
                          </a:solidFill>
                          <a:latin typeface="Calibri"/>
                        </a:rPr>
                        <a:t>3</a:t>
                      </a:r>
                      <a:r>
                        <a:rPr lang="en-US" sz="1400" b="1" i="0" u="none" strike="noStrike" dirty="0" smtClean="0">
                          <a:solidFill>
                            <a:srgbClr val="000000"/>
                          </a:solidFill>
                          <a:latin typeface="Calibri"/>
                        </a:rPr>
                        <a:t>]</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4012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3</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a[2][3]</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4014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6</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a:solidFill>
                            <a:srgbClr val="000000"/>
                          </a:solidFill>
                          <a:latin typeface="Calibri"/>
                        </a:rPr>
                        <a:t>a[3][3]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4016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9</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64514" name="Picture 2"/>
          <p:cNvPicPr>
            <a:picLocks noChangeAspect="1" noChangeArrowheads="1"/>
          </p:cNvPicPr>
          <p:nvPr/>
        </p:nvPicPr>
        <p:blipFill>
          <a:blip r:embed="rId2" cstate="print"/>
          <a:srcRect/>
          <a:stretch>
            <a:fillRect/>
          </a:stretch>
        </p:blipFill>
        <p:spPr bwMode="auto">
          <a:xfrm>
            <a:off x="466725" y="2333625"/>
            <a:ext cx="1362075" cy="1095375"/>
          </a:xfrm>
          <a:prstGeom prst="rect">
            <a:avLst/>
          </a:prstGeom>
          <a:noFill/>
          <a:ln w="9525">
            <a:noFill/>
            <a:miter lim="800000"/>
            <a:headEnd/>
            <a:tailEnd/>
          </a:ln>
          <a:effectLst/>
        </p:spPr>
      </p:pic>
      <p:sp>
        <p:nvSpPr>
          <p:cNvPr id="8" name="TextBox 7"/>
          <p:cNvSpPr txBox="1"/>
          <p:nvPr/>
        </p:nvSpPr>
        <p:spPr>
          <a:xfrm>
            <a:off x="609600" y="1371600"/>
            <a:ext cx="796115" cy="369332"/>
          </a:xfrm>
          <a:prstGeom prst="rect">
            <a:avLst/>
          </a:prstGeom>
          <a:noFill/>
        </p:spPr>
        <p:txBody>
          <a:bodyPr wrap="none" rtlCol="0">
            <a:spAutoFit/>
          </a:bodyPr>
          <a:lstStyle/>
          <a:p>
            <a:r>
              <a:rPr lang="en-IN" dirty="0" smtClean="0"/>
              <a:t>ARRAY</a:t>
            </a:r>
            <a:endParaRPr lang="en-IN" dirty="0"/>
          </a:p>
        </p:txBody>
      </p:sp>
      <p:cxnSp>
        <p:nvCxnSpPr>
          <p:cNvPr id="10" name="Straight Connector 9"/>
          <p:cNvCxnSpPr/>
          <p:nvPr/>
        </p:nvCxnSpPr>
        <p:spPr>
          <a:xfrm rot="5400000">
            <a:off x="-724694" y="2933700"/>
            <a:ext cx="2058194" cy="7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2209800"/>
            <a:ext cx="1752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7200" y="1828800"/>
            <a:ext cx="301686" cy="369332"/>
          </a:xfrm>
          <a:prstGeom prst="rect">
            <a:avLst/>
          </a:prstGeom>
          <a:noFill/>
        </p:spPr>
        <p:txBody>
          <a:bodyPr wrap="none" rtlCol="0">
            <a:spAutoFit/>
          </a:bodyPr>
          <a:lstStyle/>
          <a:p>
            <a:r>
              <a:rPr lang="en-IN" dirty="0" smtClean="0"/>
              <a:t>1</a:t>
            </a:r>
            <a:endParaRPr lang="en-IN" dirty="0"/>
          </a:p>
        </p:txBody>
      </p:sp>
      <p:sp>
        <p:nvSpPr>
          <p:cNvPr id="15" name="TextBox 14"/>
          <p:cNvSpPr txBox="1"/>
          <p:nvPr/>
        </p:nvSpPr>
        <p:spPr>
          <a:xfrm>
            <a:off x="990600" y="1840468"/>
            <a:ext cx="301686" cy="369332"/>
          </a:xfrm>
          <a:prstGeom prst="rect">
            <a:avLst/>
          </a:prstGeom>
          <a:noFill/>
        </p:spPr>
        <p:txBody>
          <a:bodyPr wrap="none" rtlCol="0">
            <a:spAutoFit/>
          </a:bodyPr>
          <a:lstStyle/>
          <a:p>
            <a:r>
              <a:rPr lang="en-IN" dirty="0" smtClean="0"/>
              <a:t>2</a:t>
            </a:r>
            <a:endParaRPr lang="en-IN" dirty="0"/>
          </a:p>
        </p:txBody>
      </p:sp>
      <p:sp>
        <p:nvSpPr>
          <p:cNvPr id="16" name="TextBox 15"/>
          <p:cNvSpPr txBox="1"/>
          <p:nvPr/>
        </p:nvSpPr>
        <p:spPr>
          <a:xfrm>
            <a:off x="1450914" y="1828800"/>
            <a:ext cx="301686" cy="369332"/>
          </a:xfrm>
          <a:prstGeom prst="rect">
            <a:avLst/>
          </a:prstGeom>
          <a:noFill/>
        </p:spPr>
        <p:txBody>
          <a:bodyPr wrap="none" rtlCol="0">
            <a:spAutoFit/>
          </a:bodyPr>
          <a:lstStyle/>
          <a:p>
            <a:r>
              <a:rPr lang="en-IN" dirty="0" smtClean="0"/>
              <a:t>3</a:t>
            </a:r>
            <a:endParaRPr lang="en-IN" dirty="0"/>
          </a:p>
        </p:txBody>
      </p:sp>
      <p:sp>
        <p:nvSpPr>
          <p:cNvPr id="17" name="TextBox 16"/>
          <p:cNvSpPr txBox="1"/>
          <p:nvPr/>
        </p:nvSpPr>
        <p:spPr>
          <a:xfrm>
            <a:off x="0" y="2286000"/>
            <a:ext cx="301686" cy="369332"/>
          </a:xfrm>
          <a:prstGeom prst="rect">
            <a:avLst/>
          </a:prstGeom>
          <a:noFill/>
        </p:spPr>
        <p:txBody>
          <a:bodyPr wrap="none" rtlCol="0">
            <a:spAutoFit/>
          </a:bodyPr>
          <a:lstStyle/>
          <a:p>
            <a:r>
              <a:rPr lang="en-IN" dirty="0" smtClean="0"/>
              <a:t>1</a:t>
            </a:r>
            <a:endParaRPr lang="en-IN" dirty="0"/>
          </a:p>
        </p:txBody>
      </p:sp>
      <p:sp>
        <p:nvSpPr>
          <p:cNvPr id="18" name="TextBox 17"/>
          <p:cNvSpPr txBox="1"/>
          <p:nvPr/>
        </p:nvSpPr>
        <p:spPr>
          <a:xfrm>
            <a:off x="0" y="2667000"/>
            <a:ext cx="301686" cy="369332"/>
          </a:xfrm>
          <a:prstGeom prst="rect">
            <a:avLst/>
          </a:prstGeom>
          <a:noFill/>
        </p:spPr>
        <p:txBody>
          <a:bodyPr wrap="none" rtlCol="0">
            <a:spAutoFit/>
          </a:bodyPr>
          <a:lstStyle/>
          <a:p>
            <a:r>
              <a:rPr lang="en-IN" dirty="0" smtClean="0"/>
              <a:t>2</a:t>
            </a:r>
            <a:endParaRPr lang="en-IN" dirty="0"/>
          </a:p>
        </p:txBody>
      </p:sp>
      <p:sp>
        <p:nvSpPr>
          <p:cNvPr id="19" name="TextBox 18"/>
          <p:cNvSpPr txBox="1"/>
          <p:nvPr/>
        </p:nvSpPr>
        <p:spPr>
          <a:xfrm>
            <a:off x="0" y="3135868"/>
            <a:ext cx="301686" cy="369332"/>
          </a:xfrm>
          <a:prstGeom prst="rect">
            <a:avLst/>
          </a:prstGeom>
          <a:noFill/>
        </p:spPr>
        <p:txBody>
          <a:bodyPr wrap="none" rtlCol="0">
            <a:spAutoFit/>
          </a:bodyPr>
          <a:lstStyle/>
          <a:p>
            <a:r>
              <a:rPr lang="en-IN" dirty="0" smtClean="0"/>
              <a:t>3</a:t>
            </a:r>
            <a:endParaRPr lang="en-IN" dirty="0"/>
          </a:p>
        </p:txBody>
      </p:sp>
      <p:sp>
        <p:nvSpPr>
          <p:cNvPr id="20" name="TextBox 19"/>
          <p:cNvSpPr txBox="1"/>
          <p:nvPr/>
        </p:nvSpPr>
        <p:spPr>
          <a:xfrm>
            <a:off x="2971800" y="1752600"/>
            <a:ext cx="1416798" cy="369332"/>
          </a:xfrm>
          <a:prstGeom prst="rect">
            <a:avLst/>
          </a:prstGeom>
          <a:noFill/>
        </p:spPr>
        <p:txBody>
          <a:bodyPr wrap="none" rtlCol="0">
            <a:spAutoFit/>
          </a:bodyPr>
          <a:lstStyle/>
          <a:p>
            <a:r>
              <a:rPr lang="en-IN" dirty="0" smtClean="0"/>
              <a:t>ROW-MAJOR</a:t>
            </a:r>
            <a:endParaRPr lang="en-IN" dirty="0"/>
          </a:p>
        </p:txBody>
      </p:sp>
      <p:sp>
        <p:nvSpPr>
          <p:cNvPr id="21" name="TextBox 20"/>
          <p:cNvSpPr txBox="1"/>
          <p:nvPr/>
        </p:nvSpPr>
        <p:spPr>
          <a:xfrm>
            <a:off x="2514600" y="4583668"/>
            <a:ext cx="1799275" cy="369332"/>
          </a:xfrm>
          <a:prstGeom prst="rect">
            <a:avLst/>
          </a:prstGeom>
          <a:noFill/>
        </p:spPr>
        <p:txBody>
          <a:bodyPr wrap="none" rtlCol="0">
            <a:spAutoFit/>
          </a:bodyPr>
          <a:lstStyle/>
          <a:p>
            <a:r>
              <a:rPr lang="en-IN" dirty="0" smtClean="0"/>
              <a:t>COLUMN-MAJOR</a:t>
            </a:r>
            <a:endParaRPr lang="en-IN"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Representation(contd..)</a:t>
            </a:r>
            <a:endParaRPr lang="en-US" dirty="0"/>
          </a:p>
        </p:txBody>
      </p:sp>
      <p:sp>
        <p:nvSpPr>
          <p:cNvPr id="3" name="Content Placeholder 2"/>
          <p:cNvSpPr>
            <a:spLocks noGrp="1"/>
          </p:cNvSpPr>
          <p:nvPr>
            <p:ph idx="1"/>
          </p:nvPr>
        </p:nvSpPr>
        <p:spPr/>
        <p:txBody>
          <a:bodyPr>
            <a:normAutofit/>
          </a:bodyPr>
          <a:lstStyle/>
          <a:p>
            <a:r>
              <a:rPr lang="en-US" b="1" dirty="0" smtClean="0"/>
              <a:t>(Column major order ) </a:t>
            </a:r>
          </a:p>
          <a:p>
            <a:pPr>
              <a:buNone/>
            </a:pPr>
            <a:r>
              <a:rPr lang="en-US" dirty="0" smtClean="0"/>
              <a:t>		Address(</a:t>
            </a:r>
            <a:r>
              <a:rPr lang="en-US" dirty="0" err="1" smtClean="0"/>
              <a:t>Arr</a:t>
            </a:r>
            <a:r>
              <a:rPr lang="en-US" dirty="0" smtClean="0"/>
              <a:t>[</a:t>
            </a:r>
            <a:r>
              <a:rPr lang="en-US" dirty="0" err="1" smtClean="0"/>
              <a:t>j,k</a:t>
            </a:r>
            <a:r>
              <a:rPr lang="en-US" dirty="0" smtClean="0"/>
              <a:t>])= base(</a:t>
            </a:r>
            <a:r>
              <a:rPr lang="en-US" dirty="0" err="1" smtClean="0"/>
              <a:t>Arr</a:t>
            </a:r>
            <a:r>
              <a:rPr lang="en-US" dirty="0" smtClean="0"/>
              <a:t>)+w[m(k-1)+(j-1)]</a:t>
            </a:r>
          </a:p>
          <a:p>
            <a:r>
              <a:rPr lang="en-US" b="1" dirty="0" smtClean="0"/>
              <a:t>(Row major order) </a:t>
            </a:r>
          </a:p>
          <a:p>
            <a:pPr>
              <a:buNone/>
            </a:pPr>
            <a:r>
              <a:rPr lang="en-US" dirty="0" smtClean="0"/>
              <a:t>		Address(</a:t>
            </a:r>
            <a:r>
              <a:rPr lang="en-US" dirty="0" err="1" smtClean="0"/>
              <a:t>Arr</a:t>
            </a:r>
            <a:r>
              <a:rPr lang="en-US" dirty="0" smtClean="0"/>
              <a:t>[</a:t>
            </a:r>
            <a:r>
              <a:rPr lang="en-US" dirty="0" err="1" smtClean="0"/>
              <a:t>j,k</a:t>
            </a:r>
            <a:r>
              <a:rPr lang="en-US" dirty="0" smtClean="0"/>
              <a:t>])=base(</a:t>
            </a:r>
            <a:r>
              <a:rPr lang="en-US" dirty="0" err="1" smtClean="0"/>
              <a:t>Arr</a:t>
            </a:r>
            <a:r>
              <a:rPr lang="en-US" dirty="0" smtClean="0"/>
              <a:t>)+w[n(j-1)+(k-1)]</a:t>
            </a:r>
          </a:p>
          <a:p>
            <a:pPr>
              <a:buNone/>
            </a:pPr>
            <a:r>
              <a:rPr lang="en-US" dirty="0" smtClean="0"/>
              <a:t>			</a:t>
            </a:r>
            <a:r>
              <a:rPr lang="en-US" sz="2000" dirty="0" smtClean="0"/>
              <a:t>where m is no. of rows and n is no. of columns.</a:t>
            </a:r>
          </a:p>
          <a:p>
            <a:r>
              <a:rPr lang="en-US" dirty="0" smtClean="0"/>
              <a:t>The address of </a:t>
            </a:r>
            <a:r>
              <a:rPr lang="en-US" dirty="0" err="1" smtClean="0"/>
              <a:t>Arr</a:t>
            </a:r>
            <a:r>
              <a:rPr lang="en-US" dirty="0" smtClean="0"/>
              <a:t>(2,1) &amp; </a:t>
            </a:r>
            <a:r>
              <a:rPr lang="en-US" dirty="0" err="1" smtClean="0"/>
              <a:t>Arr</a:t>
            </a:r>
            <a:r>
              <a:rPr lang="en-US" dirty="0" smtClean="0"/>
              <a:t>(3,2)can be calculated using </a:t>
            </a:r>
            <a:r>
              <a:rPr lang="en-US" b="1" dirty="0" smtClean="0">
                <a:solidFill>
                  <a:srgbClr val="00B050"/>
                </a:solidFill>
              </a:rPr>
              <a:t>row-major order </a:t>
            </a:r>
            <a:r>
              <a:rPr lang="en-US" dirty="0" smtClean="0"/>
              <a:t>as: </a:t>
            </a:r>
          </a:p>
          <a:p>
            <a:endParaRPr lang="en-US" dirty="0" smtClean="0"/>
          </a:p>
          <a:p>
            <a:endParaRPr lang="en-US" dirty="0" smtClean="0"/>
          </a:p>
          <a:p>
            <a:endParaRPr lang="en-US" dirty="0"/>
          </a:p>
        </p:txBody>
      </p:sp>
      <p:sp>
        <p:nvSpPr>
          <p:cNvPr id="4" name="Rectangle 3"/>
          <p:cNvSpPr/>
          <p:nvPr/>
        </p:nvSpPr>
        <p:spPr>
          <a:xfrm>
            <a:off x="304800" y="4771072"/>
            <a:ext cx="4572000" cy="1477328"/>
          </a:xfrm>
          <a:prstGeom prst="rect">
            <a:avLst/>
          </a:prstGeom>
        </p:spPr>
        <p:txBody>
          <a:bodyPr>
            <a:spAutoFit/>
          </a:bodyPr>
          <a:lstStyle/>
          <a:p>
            <a:r>
              <a:rPr lang="en-US" dirty="0" smtClean="0"/>
              <a:t>Address(</a:t>
            </a:r>
            <a:r>
              <a:rPr lang="en-US" dirty="0" err="1" smtClean="0"/>
              <a:t>Arr</a:t>
            </a:r>
            <a:r>
              <a:rPr lang="en-US" dirty="0" smtClean="0"/>
              <a:t>(2,1))=4000+2[3(2-1)+(1-1)]</a:t>
            </a:r>
          </a:p>
          <a:p>
            <a:pPr>
              <a:buNone/>
            </a:pPr>
            <a:r>
              <a:rPr lang="en-US" dirty="0" smtClean="0"/>
              <a:t>	              =4000+2[3*1+0]</a:t>
            </a:r>
          </a:p>
          <a:p>
            <a:pPr>
              <a:buNone/>
            </a:pPr>
            <a:r>
              <a:rPr lang="en-US" dirty="0" smtClean="0"/>
              <a:t>	              =4000+2[3]</a:t>
            </a:r>
          </a:p>
          <a:p>
            <a:pPr>
              <a:buNone/>
            </a:pPr>
            <a:r>
              <a:rPr lang="en-US" dirty="0" smtClean="0"/>
              <a:t>	              =4000+6</a:t>
            </a:r>
          </a:p>
          <a:p>
            <a:pPr>
              <a:buNone/>
            </a:pPr>
            <a:r>
              <a:rPr lang="en-US" dirty="0" smtClean="0"/>
              <a:t>	              =4006</a:t>
            </a:r>
          </a:p>
        </p:txBody>
      </p:sp>
      <p:sp>
        <p:nvSpPr>
          <p:cNvPr id="5" name="Rectangle 4"/>
          <p:cNvSpPr/>
          <p:nvPr/>
        </p:nvSpPr>
        <p:spPr>
          <a:xfrm>
            <a:off x="4267200" y="4800600"/>
            <a:ext cx="4572000" cy="1477328"/>
          </a:xfrm>
          <a:prstGeom prst="rect">
            <a:avLst/>
          </a:prstGeom>
        </p:spPr>
        <p:txBody>
          <a:bodyPr>
            <a:spAutoFit/>
          </a:bodyPr>
          <a:lstStyle/>
          <a:p>
            <a:r>
              <a:rPr lang="en-US" dirty="0" smtClean="0"/>
              <a:t>Address(</a:t>
            </a:r>
            <a:r>
              <a:rPr lang="en-US" dirty="0" err="1" smtClean="0"/>
              <a:t>Arr</a:t>
            </a:r>
            <a:r>
              <a:rPr lang="en-US" dirty="0" smtClean="0"/>
              <a:t>(3,2))=4000+2[3(3-1)+(2-1)]</a:t>
            </a:r>
          </a:p>
          <a:p>
            <a:pPr>
              <a:buNone/>
            </a:pPr>
            <a:r>
              <a:rPr lang="en-US" dirty="0" smtClean="0"/>
              <a:t>	              =4000+2[3*2+1]</a:t>
            </a:r>
          </a:p>
          <a:p>
            <a:pPr>
              <a:buNone/>
            </a:pPr>
            <a:r>
              <a:rPr lang="en-US" dirty="0" smtClean="0"/>
              <a:t>	              =4000+2[7]</a:t>
            </a:r>
          </a:p>
          <a:p>
            <a:pPr>
              <a:buNone/>
            </a:pPr>
            <a:r>
              <a:rPr lang="en-US" dirty="0" smtClean="0"/>
              <a:t>	              =4000+14</a:t>
            </a:r>
          </a:p>
          <a:p>
            <a:pPr>
              <a:buNone/>
            </a:pPr>
            <a:r>
              <a:rPr lang="en-US" dirty="0" smtClean="0"/>
              <a:t>	              =4014</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address of </a:t>
            </a:r>
            <a:r>
              <a:rPr lang="en-US" dirty="0" err="1" smtClean="0"/>
              <a:t>Arr</a:t>
            </a:r>
            <a:r>
              <a:rPr lang="en-US" dirty="0" smtClean="0"/>
              <a:t>(3,3) can be calculated using </a:t>
            </a:r>
            <a:r>
              <a:rPr lang="en-US" dirty="0" smtClean="0">
                <a:solidFill>
                  <a:srgbClr val="00B050"/>
                </a:solidFill>
              </a:rPr>
              <a:t>column-major order </a:t>
            </a:r>
            <a:r>
              <a:rPr lang="en-US" dirty="0" smtClean="0"/>
              <a:t>as: </a:t>
            </a:r>
          </a:p>
          <a:p>
            <a:r>
              <a:rPr lang="en-US" dirty="0" smtClean="0"/>
              <a:t>Address(</a:t>
            </a:r>
            <a:r>
              <a:rPr lang="en-US" dirty="0" err="1" smtClean="0"/>
              <a:t>Arr</a:t>
            </a:r>
            <a:r>
              <a:rPr lang="en-US" dirty="0" smtClean="0"/>
              <a:t>(3,3))=4000+2[3(3-1)+(3-1)]</a:t>
            </a:r>
          </a:p>
          <a:p>
            <a:pPr>
              <a:buNone/>
            </a:pPr>
            <a:r>
              <a:rPr lang="en-US" dirty="0" smtClean="0"/>
              <a:t>				= 4000+2[3*2+2]</a:t>
            </a:r>
          </a:p>
          <a:p>
            <a:pPr>
              <a:buNone/>
            </a:pPr>
            <a:r>
              <a:rPr lang="en-US" dirty="0" smtClean="0"/>
              <a:t>				=4000+16</a:t>
            </a:r>
          </a:p>
          <a:p>
            <a:pPr>
              <a:buNone/>
            </a:pPr>
            <a:r>
              <a:rPr lang="en-US" dirty="0" smtClean="0"/>
              <a:t>				=4016</a:t>
            </a:r>
          </a:p>
          <a:p>
            <a:r>
              <a:rPr lang="en-US" dirty="0" smtClean="0"/>
              <a:t>The address of </a:t>
            </a:r>
            <a:r>
              <a:rPr lang="en-US" dirty="0" err="1" smtClean="0"/>
              <a:t>Arr</a:t>
            </a:r>
            <a:r>
              <a:rPr lang="en-US" dirty="0" smtClean="0"/>
              <a:t>(2,3) can be calculated using </a:t>
            </a:r>
            <a:r>
              <a:rPr lang="en-US" dirty="0" smtClean="0">
                <a:solidFill>
                  <a:srgbClr val="00B050"/>
                </a:solidFill>
              </a:rPr>
              <a:t>column-major order </a:t>
            </a:r>
            <a:r>
              <a:rPr lang="en-US" dirty="0" smtClean="0"/>
              <a:t>as: </a:t>
            </a:r>
          </a:p>
          <a:p>
            <a:r>
              <a:rPr lang="en-US" dirty="0" smtClean="0"/>
              <a:t>Address(</a:t>
            </a:r>
            <a:r>
              <a:rPr lang="en-US" dirty="0" err="1" smtClean="0"/>
              <a:t>Arr</a:t>
            </a:r>
            <a:r>
              <a:rPr lang="en-US" dirty="0" smtClean="0"/>
              <a:t>(2,3))=4000+2[3(3-1)+(2-1)]</a:t>
            </a:r>
          </a:p>
          <a:p>
            <a:pPr>
              <a:buNone/>
            </a:pPr>
            <a:r>
              <a:rPr lang="en-US" dirty="0" smtClean="0"/>
              <a:t>				= 4000+2[3*2+1]</a:t>
            </a:r>
          </a:p>
          <a:p>
            <a:pPr>
              <a:buNone/>
            </a:pPr>
            <a:r>
              <a:rPr lang="en-US" dirty="0" smtClean="0"/>
              <a:t>				=4000+14</a:t>
            </a:r>
          </a:p>
          <a:p>
            <a:pPr>
              <a:buNone/>
            </a:pPr>
            <a:r>
              <a:rPr lang="en-US" dirty="0" smtClean="0"/>
              <a:t>				=4014</a:t>
            </a:r>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representation in C</a:t>
            </a:r>
            <a:endParaRPr lang="en-US" dirty="0"/>
          </a:p>
        </p:txBody>
      </p:sp>
      <p:sp>
        <p:nvSpPr>
          <p:cNvPr id="3" name="Content Placeholder 2"/>
          <p:cNvSpPr>
            <a:spLocks noGrp="1"/>
          </p:cNvSpPr>
          <p:nvPr>
            <p:ph idx="1"/>
          </p:nvPr>
        </p:nvSpPr>
        <p:spPr>
          <a:xfrm>
            <a:off x="228600" y="1752600"/>
            <a:ext cx="8001000" cy="4495800"/>
          </a:xfrm>
        </p:spPr>
        <p:txBody>
          <a:bodyPr>
            <a:normAutofit/>
          </a:bodyPr>
          <a:lstStyle/>
          <a:p>
            <a:r>
              <a:rPr lang="en-US" b="1" dirty="0" smtClean="0"/>
              <a:t>Row- major:</a:t>
            </a:r>
          </a:p>
          <a:p>
            <a:pPr>
              <a:buNone/>
            </a:pPr>
            <a:endParaRPr lang="en-US" dirty="0" smtClean="0"/>
          </a:p>
        </p:txBody>
      </p:sp>
      <p:pic>
        <p:nvPicPr>
          <p:cNvPr id="4" name="Picture 2"/>
          <p:cNvPicPr>
            <a:picLocks noChangeAspect="1" noChangeArrowheads="1"/>
          </p:cNvPicPr>
          <p:nvPr/>
        </p:nvPicPr>
        <p:blipFill>
          <a:blip r:embed="rId2" cstate="print"/>
          <a:srcRect/>
          <a:stretch>
            <a:fillRect/>
          </a:stretch>
        </p:blipFill>
        <p:spPr bwMode="auto">
          <a:xfrm>
            <a:off x="7705725" y="1828800"/>
            <a:ext cx="1362075" cy="1095375"/>
          </a:xfrm>
          <a:prstGeom prst="rect">
            <a:avLst/>
          </a:prstGeom>
          <a:noFill/>
          <a:ln w="9525">
            <a:noFill/>
            <a:miter lim="800000"/>
            <a:headEnd/>
            <a:tailEnd/>
          </a:ln>
          <a:effectLst/>
        </p:spPr>
      </p:pic>
      <p:cxnSp>
        <p:nvCxnSpPr>
          <p:cNvPr id="5" name="Straight Connector 4"/>
          <p:cNvCxnSpPr/>
          <p:nvPr/>
        </p:nvCxnSpPr>
        <p:spPr>
          <a:xfrm rot="5400000">
            <a:off x="6677025" y="2324100"/>
            <a:ext cx="1752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248525" y="1752600"/>
            <a:ext cx="1752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05725" y="1371600"/>
            <a:ext cx="301686" cy="369332"/>
          </a:xfrm>
          <a:prstGeom prst="rect">
            <a:avLst/>
          </a:prstGeom>
          <a:noFill/>
        </p:spPr>
        <p:txBody>
          <a:bodyPr wrap="none" rtlCol="0">
            <a:spAutoFit/>
          </a:bodyPr>
          <a:lstStyle/>
          <a:p>
            <a:r>
              <a:rPr lang="en-IN" dirty="0" smtClean="0"/>
              <a:t>0</a:t>
            </a:r>
            <a:endParaRPr lang="en-IN" dirty="0"/>
          </a:p>
        </p:txBody>
      </p:sp>
      <p:sp>
        <p:nvSpPr>
          <p:cNvPr id="8" name="TextBox 7"/>
          <p:cNvSpPr txBox="1"/>
          <p:nvPr/>
        </p:nvSpPr>
        <p:spPr>
          <a:xfrm>
            <a:off x="8239125" y="1383268"/>
            <a:ext cx="301686" cy="369332"/>
          </a:xfrm>
          <a:prstGeom prst="rect">
            <a:avLst/>
          </a:prstGeom>
          <a:noFill/>
        </p:spPr>
        <p:txBody>
          <a:bodyPr wrap="none" rtlCol="0">
            <a:spAutoFit/>
          </a:bodyPr>
          <a:lstStyle/>
          <a:p>
            <a:r>
              <a:rPr lang="en-IN" dirty="0" smtClean="0"/>
              <a:t>1</a:t>
            </a:r>
            <a:endParaRPr lang="en-IN" dirty="0"/>
          </a:p>
        </p:txBody>
      </p:sp>
      <p:sp>
        <p:nvSpPr>
          <p:cNvPr id="9" name="TextBox 8"/>
          <p:cNvSpPr txBox="1"/>
          <p:nvPr/>
        </p:nvSpPr>
        <p:spPr>
          <a:xfrm>
            <a:off x="8699439" y="1371600"/>
            <a:ext cx="301686" cy="369332"/>
          </a:xfrm>
          <a:prstGeom prst="rect">
            <a:avLst/>
          </a:prstGeom>
          <a:noFill/>
        </p:spPr>
        <p:txBody>
          <a:bodyPr wrap="none" rtlCol="0">
            <a:spAutoFit/>
          </a:bodyPr>
          <a:lstStyle/>
          <a:p>
            <a:r>
              <a:rPr lang="en-IN" dirty="0" smtClean="0"/>
              <a:t>2</a:t>
            </a:r>
            <a:endParaRPr lang="en-IN" dirty="0"/>
          </a:p>
        </p:txBody>
      </p:sp>
      <p:sp>
        <p:nvSpPr>
          <p:cNvPr id="10" name="TextBox 9"/>
          <p:cNvSpPr txBox="1"/>
          <p:nvPr/>
        </p:nvSpPr>
        <p:spPr>
          <a:xfrm>
            <a:off x="7248525" y="1828800"/>
            <a:ext cx="301686" cy="369332"/>
          </a:xfrm>
          <a:prstGeom prst="rect">
            <a:avLst/>
          </a:prstGeom>
          <a:noFill/>
        </p:spPr>
        <p:txBody>
          <a:bodyPr wrap="none" rtlCol="0">
            <a:spAutoFit/>
          </a:bodyPr>
          <a:lstStyle/>
          <a:p>
            <a:r>
              <a:rPr lang="en-IN" dirty="0" smtClean="0"/>
              <a:t>0</a:t>
            </a:r>
            <a:endParaRPr lang="en-IN" dirty="0"/>
          </a:p>
        </p:txBody>
      </p:sp>
      <p:sp>
        <p:nvSpPr>
          <p:cNvPr id="11" name="TextBox 10"/>
          <p:cNvSpPr txBox="1"/>
          <p:nvPr/>
        </p:nvSpPr>
        <p:spPr>
          <a:xfrm>
            <a:off x="7248525" y="2209800"/>
            <a:ext cx="301686" cy="369332"/>
          </a:xfrm>
          <a:prstGeom prst="rect">
            <a:avLst/>
          </a:prstGeom>
          <a:noFill/>
        </p:spPr>
        <p:txBody>
          <a:bodyPr wrap="none" rtlCol="0">
            <a:spAutoFit/>
          </a:bodyPr>
          <a:lstStyle/>
          <a:p>
            <a:r>
              <a:rPr lang="en-IN" dirty="0" smtClean="0"/>
              <a:t>1</a:t>
            </a:r>
            <a:endParaRPr lang="en-IN" dirty="0"/>
          </a:p>
        </p:txBody>
      </p:sp>
      <p:sp>
        <p:nvSpPr>
          <p:cNvPr id="12" name="TextBox 11"/>
          <p:cNvSpPr txBox="1"/>
          <p:nvPr/>
        </p:nvSpPr>
        <p:spPr>
          <a:xfrm>
            <a:off x="7248525" y="2678668"/>
            <a:ext cx="301686" cy="369332"/>
          </a:xfrm>
          <a:prstGeom prst="rect">
            <a:avLst/>
          </a:prstGeom>
          <a:noFill/>
        </p:spPr>
        <p:txBody>
          <a:bodyPr wrap="none" rtlCol="0">
            <a:spAutoFit/>
          </a:bodyPr>
          <a:lstStyle/>
          <a:p>
            <a:r>
              <a:rPr lang="en-IN" dirty="0" smtClean="0"/>
              <a:t>2</a:t>
            </a:r>
            <a:endParaRPr lang="en-IN" dirty="0"/>
          </a:p>
        </p:txBody>
      </p:sp>
      <p:graphicFrame>
        <p:nvGraphicFramePr>
          <p:cNvPr id="13" name="Table 12"/>
          <p:cNvGraphicFramePr>
            <a:graphicFrameLocks noGrp="1"/>
          </p:cNvGraphicFramePr>
          <p:nvPr/>
        </p:nvGraphicFramePr>
        <p:xfrm>
          <a:off x="5791199" y="3539896"/>
          <a:ext cx="3048002" cy="2687550"/>
        </p:xfrm>
        <a:graphic>
          <a:graphicData uri="http://schemas.openxmlformats.org/drawingml/2006/table">
            <a:tbl>
              <a:tblPr/>
              <a:tblGrid>
                <a:gridCol w="690114"/>
                <a:gridCol w="690114"/>
                <a:gridCol w="1065760"/>
                <a:gridCol w="602014"/>
              </a:tblGrid>
              <a:tr h="304799">
                <a:tc>
                  <a:txBody>
                    <a:bodyPr/>
                    <a:lstStyle/>
                    <a:p>
                      <a:pPr algn="ctr" fontAlgn="b"/>
                      <a:r>
                        <a:rPr lang="en-US" sz="1400" b="1" i="0" u="none" strike="noStrike" dirty="0" smtClean="0">
                          <a:solidFill>
                            <a:srgbClr val="000000"/>
                          </a:solidFill>
                          <a:latin typeface="Calibri"/>
                        </a:rPr>
                        <a:t>Array</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Index</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Memory Location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Element</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a[0][</a:t>
                      </a:r>
                      <a:r>
                        <a:rPr lang="en-US" sz="1400" b="1" i="0" u="none" strike="noStrike" dirty="0">
                          <a:solidFill>
                            <a:srgbClr val="000000"/>
                          </a:solidFill>
                          <a:latin typeface="Calibri"/>
                        </a:rPr>
                        <a:t>0</a:t>
                      </a:r>
                      <a:r>
                        <a:rPr lang="en-US" sz="1400" b="1" i="0" u="none" strike="noStrike" dirty="0" smtClean="0">
                          <a:solidFill>
                            <a:srgbClr val="000000"/>
                          </a:solidFill>
                          <a:latin typeface="Calibri"/>
                        </a:rPr>
                        <a:t>]</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0</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200</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1</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a[0][</a:t>
                      </a:r>
                      <a:r>
                        <a:rPr lang="en-US" sz="1400" b="1" i="0" u="none" strike="noStrike" dirty="0">
                          <a:solidFill>
                            <a:srgbClr val="000000"/>
                          </a:solidFill>
                          <a:latin typeface="Calibri"/>
                        </a:rPr>
                        <a:t>1</a:t>
                      </a:r>
                      <a:r>
                        <a:rPr lang="en-US" sz="1400" b="1" i="0" u="none" strike="noStrike" dirty="0" smtClean="0">
                          <a:solidFill>
                            <a:srgbClr val="000000"/>
                          </a:solidFill>
                          <a:latin typeface="Calibri"/>
                        </a:rPr>
                        <a:t>]</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1</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202</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a[0][</a:t>
                      </a:r>
                      <a:r>
                        <a:rPr lang="en-US" sz="1400" b="1" i="0" u="none" strike="noStrike" dirty="0">
                          <a:solidFill>
                            <a:srgbClr val="000000"/>
                          </a:solidFill>
                          <a:latin typeface="Calibri"/>
                        </a:rPr>
                        <a:t>2</a:t>
                      </a:r>
                      <a:r>
                        <a:rPr lang="en-US" sz="1400" b="1" i="0" u="none" strike="noStrike" dirty="0" smtClean="0">
                          <a:solidFill>
                            <a:srgbClr val="000000"/>
                          </a:solidFill>
                          <a:latin typeface="Calibri"/>
                        </a:rPr>
                        <a:t>]</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204</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3</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a[1][</a:t>
                      </a:r>
                      <a:r>
                        <a:rPr lang="en-US" sz="1400" b="1" i="0" u="none" strike="noStrike" dirty="0">
                          <a:solidFill>
                            <a:srgbClr val="000000"/>
                          </a:solidFill>
                          <a:latin typeface="Calibri"/>
                        </a:rPr>
                        <a:t>0</a:t>
                      </a:r>
                      <a:r>
                        <a:rPr lang="en-US" sz="1400" b="1" i="0" u="none" strike="noStrike" dirty="0" smtClean="0">
                          <a:solidFill>
                            <a:srgbClr val="000000"/>
                          </a:solidFill>
                          <a:latin typeface="Calibri"/>
                        </a:rPr>
                        <a:t>]</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3</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206</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4</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a[1][1]</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4</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208</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5</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a[1][2]</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5</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210</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6</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a[2][0]</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6</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212</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7</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a[2][1]</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7</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214</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8</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a[2][2]</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8</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216</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9</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4" name="TextBox 13"/>
          <p:cNvSpPr txBox="1"/>
          <p:nvPr/>
        </p:nvSpPr>
        <p:spPr>
          <a:xfrm>
            <a:off x="6705600" y="3276600"/>
            <a:ext cx="1008802" cy="276999"/>
          </a:xfrm>
          <a:prstGeom prst="rect">
            <a:avLst/>
          </a:prstGeom>
          <a:noFill/>
        </p:spPr>
        <p:txBody>
          <a:bodyPr wrap="none" rtlCol="0">
            <a:spAutoFit/>
          </a:bodyPr>
          <a:lstStyle/>
          <a:p>
            <a:r>
              <a:rPr lang="en-IN" sz="1200" dirty="0" smtClean="0"/>
              <a:t>ROW-MAJOR</a:t>
            </a:r>
            <a:endParaRPr lang="en-IN" sz="1200" dirty="0"/>
          </a:p>
        </p:txBody>
      </p:sp>
      <p:pic>
        <p:nvPicPr>
          <p:cNvPr id="64514" name="Picture 2"/>
          <p:cNvPicPr>
            <a:picLocks noChangeAspect="1" noChangeArrowheads="1"/>
          </p:cNvPicPr>
          <p:nvPr/>
        </p:nvPicPr>
        <p:blipFill>
          <a:blip r:embed="rId3" cstate="print"/>
          <a:srcRect/>
          <a:stretch>
            <a:fillRect/>
          </a:stretch>
        </p:blipFill>
        <p:spPr bwMode="auto">
          <a:xfrm>
            <a:off x="0" y="2286000"/>
            <a:ext cx="1981200" cy="1219200"/>
          </a:xfrm>
          <a:prstGeom prst="rect">
            <a:avLst/>
          </a:prstGeom>
          <a:noFill/>
          <a:ln w="9525">
            <a:noFill/>
            <a:miter lim="800000"/>
            <a:headEnd/>
            <a:tailEnd/>
          </a:ln>
          <a:effectLst/>
        </p:spPr>
      </p:pic>
      <p:pic>
        <p:nvPicPr>
          <p:cNvPr id="64515" name="Picture 3"/>
          <p:cNvPicPr>
            <a:picLocks noChangeAspect="1" noChangeArrowheads="1"/>
          </p:cNvPicPr>
          <p:nvPr/>
        </p:nvPicPr>
        <p:blipFill>
          <a:blip r:embed="rId4" cstate="print"/>
          <a:srcRect/>
          <a:stretch>
            <a:fillRect/>
          </a:stretch>
        </p:blipFill>
        <p:spPr bwMode="auto">
          <a:xfrm>
            <a:off x="2362200" y="2286000"/>
            <a:ext cx="1981200" cy="1295400"/>
          </a:xfrm>
          <a:prstGeom prst="rect">
            <a:avLst/>
          </a:prstGeom>
          <a:noFill/>
          <a:ln w="9525">
            <a:noFill/>
            <a:miter lim="800000"/>
            <a:headEnd/>
            <a:tailEnd/>
          </a:ln>
          <a:effectLst/>
        </p:spPr>
      </p:pic>
      <p:pic>
        <p:nvPicPr>
          <p:cNvPr id="64516" name="Picture 4"/>
          <p:cNvPicPr>
            <a:picLocks noChangeAspect="1" noChangeArrowheads="1"/>
          </p:cNvPicPr>
          <p:nvPr/>
        </p:nvPicPr>
        <p:blipFill>
          <a:blip r:embed="rId5" cstate="print"/>
          <a:srcRect/>
          <a:stretch>
            <a:fillRect/>
          </a:stretch>
        </p:blipFill>
        <p:spPr bwMode="auto">
          <a:xfrm>
            <a:off x="4648200" y="2286000"/>
            <a:ext cx="1828800" cy="1219200"/>
          </a:xfrm>
          <a:prstGeom prst="rect">
            <a:avLst/>
          </a:prstGeom>
          <a:noFill/>
          <a:ln w="9525">
            <a:noFill/>
            <a:miter lim="800000"/>
            <a:headEnd/>
            <a:tailEnd/>
          </a:ln>
          <a:effectLst/>
        </p:spPr>
      </p:pic>
      <p:sp>
        <p:nvSpPr>
          <p:cNvPr id="18" name="TextBox 17"/>
          <p:cNvSpPr txBox="1"/>
          <p:nvPr/>
        </p:nvSpPr>
        <p:spPr>
          <a:xfrm>
            <a:off x="0" y="3657600"/>
            <a:ext cx="4766498" cy="3785652"/>
          </a:xfrm>
          <a:prstGeom prst="rect">
            <a:avLst/>
          </a:prstGeom>
          <a:noFill/>
        </p:spPr>
        <p:txBody>
          <a:bodyPr wrap="square" rtlCol="0">
            <a:spAutoFit/>
          </a:bodyPr>
          <a:lstStyle/>
          <a:p>
            <a:r>
              <a:rPr lang="en-US" sz="1600" dirty="0" smtClean="0"/>
              <a:t>Suppose a[1][2] address is to be calculated:</a:t>
            </a:r>
          </a:p>
          <a:p>
            <a:r>
              <a:rPr lang="en-US" sz="1600" dirty="0" smtClean="0"/>
              <a:t>Calculate offset  =  (</a:t>
            </a:r>
            <a:r>
              <a:rPr lang="en-US" sz="1600" dirty="0" err="1" smtClean="0"/>
              <a:t>row×NUM_OF_COLUMNS</a:t>
            </a:r>
            <a:r>
              <a:rPr lang="en-US" sz="1600" dirty="0" smtClean="0"/>
              <a:t>)+column</a:t>
            </a:r>
          </a:p>
          <a:p>
            <a:r>
              <a:rPr lang="en-US" sz="1600" dirty="0" smtClean="0"/>
              <a:t>	offset  =  (1 ×3)+2 = 5</a:t>
            </a:r>
          </a:p>
          <a:p>
            <a:r>
              <a:rPr lang="en-US" sz="1600" dirty="0" smtClean="0"/>
              <a:t>Address of a[1][2] = </a:t>
            </a:r>
            <a:r>
              <a:rPr lang="en-US" sz="1600" dirty="0" err="1" smtClean="0"/>
              <a:t>Base_address</a:t>
            </a:r>
            <a:r>
              <a:rPr lang="en-US" sz="1600" dirty="0" smtClean="0"/>
              <a:t>+(offset ×w)</a:t>
            </a:r>
          </a:p>
          <a:p>
            <a:r>
              <a:rPr lang="en-US" sz="1600" dirty="0" smtClean="0"/>
              <a:t>	                = 200+(5 ×2) = 210</a:t>
            </a:r>
          </a:p>
          <a:p>
            <a:endParaRPr lang="en-US" sz="1600" dirty="0" smtClean="0"/>
          </a:p>
          <a:p>
            <a:r>
              <a:rPr lang="en-US" sz="1600" dirty="0" smtClean="0"/>
              <a:t>Suppose a[2][1] address is to be calculated:</a:t>
            </a:r>
          </a:p>
          <a:p>
            <a:r>
              <a:rPr lang="en-US" sz="1600" dirty="0" smtClean="0"/>
              <a:t>Calculate offset  =  (</a:t>
            </a:r>
            <a:r>
              <a:rPr lang="en-US" sz="1600" dirty="0" err="1" smtClean="0"/>
              <a:t>row×NUM_OF_COLUMNS</a:t>
            </a:r>
            <a:r>
              <a:rPr lang="en-US" sz="1600" dirty="0" smtClean="0"/>
              <a:t>)+column</a:t>
            </a:r>
          </a:p>
          <a:p>
            <a:r>
              <a:rPr lang="en-US" sz="1600" dirty="0" smtClean="0"/>
              <a:t>	offset  =  (2 ×3)+1 = 7</a:t>
            </a:r>
          </a:p>
          <a:p>
            <a:r>
              <a:rPr lang="en-US" sz="1600" dirty="0" smtClean="0"/>
              <a:t>Address of a[2][1] = </a:t>
            </a:r>
            <a:r>
              <a:rPr lang="en-US" sz="1600" dirty="0" err="1" smtClean="0"/>
              <a:t>Base_address</a:t>
            </a:r>
            <a:r>
              <a:rPr lang="en-US" sz="1600" dirty="0" smtClean="0"/>
              <a:t>+(offset ×w)</a:t>
            </a:r>
          </a:p>
          <a:p>
            <a:r>
              <a:rPr lang="en-US" sz="1600" dirty="0" smtClean="0"/>
              <a:t>	                = 200+(7 ×2) = 214</a:t>
            </a:r>
          </a:p>
          <a:p>
            <a:endParaRPr lang="en-US" sz="1600" dirty="0" smtClean="0"/>
          </a:p>
          <a:p>
            <a:endParaRPr lang="en-US" sz="1600" dirty="0" smtClean="0"/>
          </a:p>
          <a:p>
            <a:endParaRPr lang="en-US" sz="1600" dirty="0" smtClean="0"/>
          </a:p>
          <a:p>
            <a:endParaRPr lang="en-US" sz="1600" dirty="0"/>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representation in C(contd..)</a:t>
            </a:r>
            <a:endParaRPr lang="en-IN" dirty="0"/>
          </a:p>
        </p:txBody>
      </p:sp>
      <p:sp>
        <p:nvSpPr>
          <p:cNvPr id="3" name="Content Placeholder 2"/>
          <p:cNvSpPr>
            <a:spLocks noGrp="1"/>
          </p:cNvSpPr>
          <p:nvPr>
            <p:ph idx="1"/>
          </p:nvPr>
        </p:nvSpPr>
        <p:spPr/>
        <p:txBody>
          <a:bodyPr>
            <a:normAutofit/>
          </a:bodyPr>
          <a:lstStyle/>
          <a:p>
            <a:r>
              <a:rPr lang="en-US" b="1" dirty="0" smtClean="0"/>
              <a:t>Column- major:</a:t>
            </a:r>
          </a:p>
          <a:p>
            <a:pPr>
              <a:buNone/>
            </a:pPr>
            <a:endParaRPr lang="en-US" b="1" dirty="0" smtClean="0"/>
          </a:p>
          <a:p>
            <a:endParaRPr lang="en-IN" dirty="0"/>
          </a:p>
        </p:txBody>
      </p:sp>
      <p:pic>
        <p:nvPicPr>
          <p:cNvPr id="4" name="Picture 2"/>
          <p:cNvPicPr>
            <a:picLocks noChangeAspect="1" noChangeArrowheads="1"/>
          </p:cNvPicPr>
          <p:nvPr/>
        </p:nvPicPr>
        <p:blipFill>
          <a:blip r:embed="rId2" cstate="print"/>
          <a:srcRect/>
          <a:stretch>
            <a:fillRect/>
          </a:stretch>
        </p:blipFill>
        <p:spPr bwMode="auto">
          <a:xfrm>
            <a:off x="7705725" y="1828800"/>
            <a:ext cx="1362075" cy="1095375"/>
          </a:xfrm>
          <a:prstGeom prst="rect">
            <a:avLst/>
          </a:prstGeom>
          <a:noFill/>
          <a:ln w="9525">
            <a:noFill/>
            <a:miter lim="800000"/>
            <a:headEnd/>
            <a:tailEnd/>
          </a:ln>
          <a:effectLst/>
        </p:spPr>
      </p:pic>
      <p:cxnSp>
        <p:nvCxnSpPr>
          <p:cNvPr id="5" name="Straight Connector 4"/>
          <p:cNvCxnSpPr/>
          <p:nvPr/>
        </p:nvCxnSpPr>
        <p:spPr>
          <a:xfrm rot="5400000">
            <a:off x="6677025" y="2324100"/>
            <a:ext cx="1752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248525" y="1752600"/>
            <a:ext cx="1752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05725" y="1371600"/>
            <a:ext cx="301686" cy="369332"/>
          </a:xfrm>
          <a:prstGeom prst="rect">
            <a:avLst/>
          </a:prstGeom>
          <a:noFill/>
        </p:spPr>
        <p:txBody>
          <a:bodyPr wrap="none" rtlCol="0">
            <a:spAutoFit/>
          </a:bodyPr>
          <a:lstStyle/>
          <a:p>
            <a:r>
              <a:rPr lang="en-IN" dirty="0" smtClean="0"/>
              <a:t>0</a:t>
            </a:r>
            <a:endParaRPr lang="en-IN" dirty="0"/>
          </a:p>
        </p:txBody>
      </p:sp>
      <p:sp>
        <p:nvSpPr>
          <p:cNvPr id="8" name="TextBox 7"/>
          <p:cNvSpPr txBox="1"/>
          <p:nvPr/>
        </p:nvSpPr>
        <p:spPr>
          <a:xfrm>
            <a:off x="8239125" y="1383268"/>
            <a:ext cx="301686" cy="369332"/>
          </a:xfrm>
          <a:prstGeom prst="rect">
            <a:avLst/>
          </a:prstGeom>
          <a:noFill/>
        </p:spPr>
        <p:txBody>
          <a:bodyPr wrap="none" rtlCol="0">
            <a:spAutoFit/>
          </a:bodyPr>
          <a:lstStyle/>
          <a:p>
            <a:r>
              <a:rPr lang="en-IN" dirty="0" smtClean="0"/>
              <a:t>1</a:t>
            </a:r>
            <a:endParaRPr lang="en-IN" dirty="0"/>
          </a:p>
        </p:txBody>
      </p:sp>
      <p:sp>
        <p:nvSpPr>
          <p:cNvPr id="9" name="TextBox 8"/>
          <p:cNvSpPr txBox="1"/>
          <p:nvPr/>
        </p:nvSpPr>
        <p:spPr>
          <a:xfrm>
            <a:off x="8699439" y="1371600"/>
            <a:ext cx="301686" cy="369332"/>
          </a:xfrm>
          <a:prstGeom prst="rect">
            <a:avLst/>
          </a:prstGeom>
          <a:noFill/>
        </p:spPr>
        <p:txBody>
          <a:bodyPr wrap="none" rtlCol="0">
            <a:spAutoFit/>
          </a:bodyPr>
          <a:lstStyle/>
          <a:p>
            <a:r>
              <a:rPr lang="en-IN" dirty="0" smtClean="0"/>
              <a:t>2</a:t>
            </a:r>
            <a:endParaRPr lang="en-IN" dirty="0"/>
          </a:p>
        </p:txBody>
      </p:sp>
      <p:sp>
        <p:nvSpPr>
          <p:cNvPr id="10" name="TextBox 9"/>
          <p:cNvSpPr txBox="1"/>
          <p:nvPr/>
        </p:nvSpPr>
        <p:spPr>
          <a:xfrm>
            <a:off x="7248525" y="1828800"/>
            <a:ext cx="301686" cy="369332"/>
          </a:xfrm>
          <a:prstGeom prst="rect">
            <a:avLst/>
          </a:prstGeom>
          <a:noFill/>
        </p:spPr>
        <p:txBody>
          <a:bodyPr wrap="none" rtlCol="0">
            <a:spAutoFit/>
          </a:bodyPr>
          <a:lstStyle/>
          <a:p>
            <a:r>
              <a:rPr lang="en-IN" dirty="0" smtClean="0"/>
              <a:t>0</a:t>
            </a:r>
            <a:endParaRPr lang="en-IN" dirty="0"/>
          </a:p>
        </p:txBody>
      </p:sp>
      <p:sp>
        <p:nvSpPr>
          <p:cNvPr id="11" name="TextBox 10"/>
          <p:cNvSpPr txBox="1"/>
          <p:nvPr/>
        </p:nvSpPr>
        <p:spPr>
          <a:xfrm>
            <a:off x="7248525" y="2209800"/>
            <a:ext cx="301686" cy="369332"/>
          </a:xfrm>
          <a:prstGeom prst="rect">
            <a:avLst/>
          </a:prstGeom>
          <a:noFill/>
        </p:spPr>
        <p:txBody>
          <a:bodyPr wrap="none" rtlCol="0">
            <a:spAutoFit/>
          </a:bodyPr>
          <a:lstStyle/>
          <a:p>
            <a:r>
              <a:rPr lang="en-IN" dirty="0" smtClean="0"/>
              <a:t>1</a:t>
            </a:r>
            <a:endParaRPr lang="en-IN" dirty="0"/>
          </a:p>
        </p:txBody>
      </p:sp>
      <p:sp>
        <p:nvSpPr>
          <p:cNvPr id="12" name="TextBox 11"/>
          <p:cNvSpPr txBox="1"/>
          <p:nvPr/>
        </p:nvSpPr>
        <p:spPr>
          <a:xfrm>
            <a:off x="7248525" y="2678668"/>
            <a:ext cx="301686" cy="369332"/>
          </a:xfrm>
          <a:prstGeom prst="rect">
            <a:avLst/>
          </a:prstGeom>
          <a:noFill/>
        </p:spPr>
        <p:txBody>
          <a:bodyPr wrap="none" rtlCol="0">
            <a:spAutoFit/>
          </a:bodyPr>
          <a:lstStyle/>
          <a:p>
            <a:r>
              <a:rPr lang="en-IN" dirty="0" smtClean="0"/>
              <a:t>2</a:t>
            </a:r>
            <a:endParaRPr lang="en-IN" dirty="0"/>
          </a:p>
        </p:txBody>
      </p:sp>
      <p:sp>
        <p:nvSpPr>
          <p:cNvPr id="13" name="TextBox 12"/>
          <p:cNvSpPr txBox="1"/>
          <p:nvPr/>
        </p:nvSpPr>
        <p:spPr>
          <a:xfrm>
            <a:off x="304800" y="3564791"/>
            <a:ext cx="4766498" cy="3293209"/>
          </a:xfrm>
          <a:prstGeom prst="rect">
            <a:avLst/>
          </a:prstGeom>
          <a:noFill/>
        </p:spPr>
        <p:txBody>
          <a:bodyPr wrap="none" rtlCol="0">
            <a:spAutoFit/>
          </a:bodyPr>
          <a:lstStyle/>
          <a:p>
            <a:r>
              <a:rPr lang="en-US" sz="1600" dirty="0" smtClean="0"/>
              <a:t>Suppose a[1][2] address is to be calculated:</a:t>
            </a:r>
          </a:p>
          <a:p>
            <a:r>
              <a:rPr lang="en-US" sz="1600" dirty="0" smtClean="0"/>
              <a:t>Calculate offset  =  (</a:t>
            </a:r>
            <a:r>
              <a:rPr lang="en-US" sz="1600" dirty="0" err="1" smtClean="0"/>
              <a:t>column×NUM_OF_ROWS</a:t>
            </a:r>
            <a:r>
              <a:rPr lang="en-US" sz="1600" dirty="0" smtClean="0"/>
              <a:t>)+row</a:t>
            </a:r>
          </a:p>
          <a:p>
            <a:r>
              <a:rPr lang="en-US" sz="1600" dirty="0" smtClean="0"/>
              <a:t>	offset  =  (2 ×3)+1 = 7</a:t>
            </a:r>
          </a:p>
          <a:p>
            <a:r>
              <a:rPr lang="en-US" sz="1600" dirty="0" smtClean="0"/>
              <a:t>Address of a[1][2] = </a:t>
            </a:r>
            <a:r>
              <a:rPr lang="en-US" sz="1600" dirty="0" err="1" smtClean="0"/>
              <a:t>Base_address</a:t>
            </a:r>
            <a:r>
              <a:rPr lang="en-US" sz="1600" dirty="0" smtClean="0"/>
              <a:t>+(offset ×w)</a:t>
            </a:r>
          </a:p>
          <a:p>
            <a:r>
              <a:rPr lang="en-US" sz="1600" dirty="0" smtClean="0"/>
              <a:t>	                = 200+(7 ×2) = 214</a:t>
            </a:r>
          </a:p>
          <a:p>
            <a:endParaRPr lang="en-US" sz="1600" dirty="0" smtClean="0"/>
          </a:p>
          <a:p>
            <a:r>
              <a:rPr lang="en-US" sz="1600" dirty="0" smtClean="0"/>
              <a:t>Suppose a[0][1] address is to be calculated:</a:t>
            </a:r>
          </a:p>
          <a:p>
            <a:r>
              <a:rPr lang="en-US" sz="1600" dirty="0" smtClean="0"/>
              <a:t>Calculate offset  =  (</a:t>
            </a:r>
            <a:r>
              <a:rPr lang="en-US" sz="1600" dirty="0" err="1" smtClean="0"/>
              <a:t>column×NUM_OF_COLUMNS</a:t>
            </a:r>
            <a:r>
              <a:rPr lang="en-US" sz="1600" dirty="0" smtClean="0"/>
              <a:t>)+row</a:t>
            </a:r>
          </a:p>
          <a:p>
            <a:r>
              <a:rPr lang="en-US" sz="1600" dirty="0" smtClean="0"/>
              <a:t>	offset  =  (1 ×3)+0 = 3</a:t>
            </a:r>
          </a:p>
          <a:p>
            <a:r>
              <a:rPr lang="en-US" sz="1600" dirty="0" smtClean="0"/>
              <a:t>Address of a[0][1] = </a:t>
            </a:r>
            <a:r>
              <a:rPr lang="en-US" sz="1600" dirty="0" err="1" smtClean="0"/>
              <a:t>Base_address</a:t>
            </a:r>
            <a:r>
              <a:rPr lang="en-US" sz="1600" dirty="0" smtClean="0"/>
              <a:t>+(offset ×w)</a:t>
            </a:r>
          </a:p>
          <a:p>
            <a:r>
              <a:rPr lang="en-US" sz="1600" dirty="0" smtClean="0"/>
              <a:t>	                = 200+(3×2) = 206</a:t>
            </a:r>
          </a:p>
          <a:p>
            <a:endParaRPr lang="en-US" sz="1600" dirty="0" smtClean="0"/>
          </a:p>
          <a:p>
            <a:endParaRPr lang="en-US" sz="1600" dirty="0"/>
          </a:p>
        </p:txBody>
      </p:sp>
      <p:pic>
        <p:nvPicPr>
          <p:cNvPr id="64514" name="Picture 2"/>
          <p:cNvPicPr>
            <a:picLocks noChangeAspect="1" noChangeArrowheads="1"/>
          </p:cNvPicPr>
          <p:nvPr/>
        </p:nvPicPr>
        <p:blipFill>
          <a:blip r:embed="rId3" cstate="print"/>
          <a:srcRect/>
          <a:stretch>
            <a:fillRect/>
          </a:stretch>
        </p:blipFill>
        <p:spPr bwMode="auto">
          <a:xfrm>
            <a:off x="228600" y="2209800"/>
            <a:ext cx="2209800" cy="1143000"/>
          </a:xfrm>
          <a:prstGeom prst="rect">
            <a:avLst/>
          </a:prstGeom>
          <a:noFill/>
          <a:ln w="9525">
            <a:noFill/>
            <a:miter lim="800000"/>
            <a:headEnd/>
            <a:tailEnd/>
          </a:ln>
          <a:effectLst/>
        </p:spPr>
      </p:pic>
      <p:pic>
        <p:nvPicPr>
          <p:cNvPr id="64515" name="Picture 3"/>
          <p:cNvPicPr>
            <a:picLocks noChangeAspect="1" noChangeArrowheads="1"/>
          </p:cNvPicPr>
          <p:nvPr/>
        </p:nvPicPr>
        <p:blipFill>
          <a:blip r:embed="rId4" cstate="print"/>
          <a:srcRect/>
          <a:stretch>
            <a:fillRect/>
          </a:stretch>
        </p:blipFill>
        <p:spPr bwMode="auto">
          <a:xfrm>
            <a:off x="2667000" y="2209800"/>
            <a:ext cx="2057400" cy="1066800"/>
          </a:xfrm>
          <a:prstGeom prst="rect">
            <a:avLst/>
          </a:prstGeom>
          <a:noFill/>
          <a:ln w="9525">
            <a:noFill/>
            <a:miter lim="800000"/>
            <a:headEnd/>
            <a:tailEnd/>
          </a:ln>
          <a:effectLst/>
        </p:spPr>
      </p:pic>
      <p:pic>
        <p:nvPicPr>
          <p:cNvPr id="64516" name="Picture 4"/>
          <p:cNvPicPr>
            <a:picLocks noChangeAspect="1" noChangeArrowheads="1"/>
          </p:cNvPicPr>
          <p:nvPr/>
        </p:nvPicPr>
        <p:blipFill>
          <a:blip r:embed="rId5" cstate="print"/>
          <a:srcRect/>
          <a:stretch>
            <a:fillRect/>
          </a:stretch>
        </p:blipFill>
        <p:spPr bwMode="auto">
          <a:xfrm>
            <a:off x="4953000" y="2133600"/>
            <a:ext cx="2286000" cy="1219200"/>
          </a:xfrm>
          <a:prstGeom prst="rect">
            <a:avLst/>
          </a:prstGeom>
          <a:noFill/>
          <a:ln w="9525">
            <a:noFill/>
            <a:miter lim="800000"/>
            <a:headEnd/>
            <a:tailEnd/>
          </a:ln>
          <a:effectLst/>
        </p:spPr>
      </p:pic>
      <p:graphicFrame>
        <p:nvGraphicFramePr>
          <p:cNvPr id="17" name="Table 16"/>
          <p:cNvGraphicFramePr>
            <a:graphicFrameLocks noGrp="1"/>
          </p:cNvGraphicFramePr>
          <p:nvPr/>
        </p:nvGraphicFramePr>
        <p:xfrm>
          <a:off x="5334000" y="3692296"/>
          <a:ext cx="3581400" cy="2556104"/>
        </p:xfrm>
        <a:graphic>
          <a:graphicData uri="http://schemas.openxmlformats.org/drawingml/2006/table">
            <a:tbl>
              <a:tblPr/>
              <a:tblGrid>
                <a:gridCol w="914400"/>
                <a:gridCol w="1752600"/>
                <a:gridCol w="914400"/>
              </a:tblGrid>
              <a:tr h="304799">
                <a:tc>
                  <a:txBody>
                    <a:bodyPr/>
                    <a:lstStyle/>
                    <a:p>
                      <a:pPr algn="ctr" fontAlgn="b"/>
                      <a:r>
                        <a:rPr lang="en-US" sz="1400" b="1" i="0" u="none" strike="noStrike" dirty="0" smtClean="0">
                          <a:solidFill>
                            <a:srgbClr val="000000"/>
                          </a:solidFill>
                          <a:latin typeface="Calibri"/>
                        </a:rPr>
                        <a:t>Index</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Memory Location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Element</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A[0][0]</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200</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1</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a[1][</a:t>
                      </a:r>
                      <a:r>
                        <a:rPr lang="en-US" sz="1400" b="1" i="0" u="none" strike="noStrike" dirty="0">
                          <a:solidFill>
                            <a:srgbClr val="000000"/>
                          </a:solidFill>
                          <a:latin typeface="Calibri"/>
                        </a:rPr>
                        <a:t>0</a:t>
                      </a:r>
                      <a:r>
                        <a:rPr lang="en-US" sz="1400" b="1" i="0" u="none" strike="noStrike" dirty="0" smtClean="0">
                          <a:solidFill>
                            <a:srgbClr val="000000"/>
                          </a:solidFill>
                          <a:latin typeface="Calibri"/>
                        </a:rPr>
                        <a:t>]</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202</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4</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a[2][</a:t>
                      </a:r>
                      <a:r>
                        <a:rPr lang="en-US" sz="1400" b="1" i="0" u="none" strike="noStrike" dirty="0">
                          <a:solidFill>
                            <a:srgbClr val="000000"/>
                          </a:solidFill>
                          <a:latin typeface="Calibri"/>
                        </a:rPr>
                        <a:t>0</a:t>
                      </a:r>
                      <a:r>
                        <a:rPr lang="en-US" sz="1400" b="1" i="0" u="none" strike="noStrike" dirty="0" smtClean="0">
                          <a:solidFill>
                            <a:srgbClr val="000000"/>
                          </a:solidFill>
                          <a:latin typeface="Calibri"/>
                        </a:rPr>
                        <a:t>]</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204</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7</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a[0][</a:t>
                      </a:r>
                      <a:r>
                        <a:rPr lang="en-US" sz="1400" b="1" i="0" u="none" strike="noStrike" dirty="0">
                          <a:solidFill>
                            <a:srgbClr val="000000"/>
                          </a:solidFill>
                          <a:latin typeface="Calibri"/>
                        </a:rPr>
                        <a:t>1</a:t>
                      </a:r>
                      <a:r>
                        <a:rPr lang="en-US" sz="1400" b="1" i="0" u="none" strike="noStrike" dirty="0" smtClean="0">
                          <a:solidFill>
                            <a:srgbClr val="000000"/>
                          </a:solidFill>
                          <a:latin typeface="Calibri"/>
                        </a:rPr>
                        <a:t>]</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206</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a[1][1]</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208</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5</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a[2][</a:t>
                      </a:r>
                      <a:r>
                        <a:rPr lang="en-US" sz="1400" b="1" i="0" u="none" strike="noStrike" dirty="0">
                          <a:solidFill>
                            <a:srgbClr val="000000"/>
                          </a:solidFill>
                          <a:latin typeface="Calibri"/>
                        </a:rPr>
                        <a:t>1</a:t>
                      </a:r>
                      <a:r>
                        <a:rPr lang="en-US" sz="1400" b="1" i="0" u="none" strike="noStrike" dirty="0" smtClean="0">
                          <a:solidFill>
                            <a:srgbClr val="000000"/>
                          </a:solidFill>
                          <a:latin typeface="Calibri"/>
                        </a:rPr>
                        <a:t>]</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210</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8</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A[0][</a:t>
                      </a:r>
                      <a:r>
                        <a:rPr lang="en-US" sz="1400" b="1" i="0" u="none" strike="noStrike" dirty="0">
                          <a:solidFill>
                            <a:srgbClr val="000000"/>
                          </a:solidFill>
                          <a:latin typeface="Calibri"/>
                        </a:rPr>
                        <a:t>2</a:t>
                      </a:r>
                      <a:r>
                        <a:rPr lang="en-US" sz="1400" b="1" i="0" u="none" strike="noStrike" dirty="0" smtClean="0">
                          <a:solidFill>
                            <a:srgbClr val="000000"/>
                          </a:solidFill>
                          <a:latin typeface="Calibri"/>
                        </a:rPr>
                        <a:t>]</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212</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3</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a[1][2]</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214</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6</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45">
                <a:tc>
                  <a:txBody>
                    <a:bodyPr/>
                    <a:lstStyle/>
                    <a:p>
                      <a:pPr algn="ctr" fontAlgn="b"/>
                      <a:r>
                        <a:rPr lang="en-US" sz="1400" b="1" i="0" u="none" strike="noStrike" dirty="0" smtClean="0">
                          <a:solidFill>
                            <a:srgbClr val="000000"/>
                          </a:solidFill>
                          <a:latin typeface="Calibri"/>
                        </a:rPr>
                        <a:t>a[2][</a:t>
                      </a:r>
                      <a:r>
                        <a:rPr lang="en-US" sz="1400" b="1" i="0" u="none" strike="noStrike" dirty="0">
                          <a:solidFill>
                            <a:srgbClr val="000000"/>
                          </a:solidFill>
                          <a:latin typeface="Calibri"/>
                        </a:rPr>
                        <a:t>2</a:t>
                      </a:r>
                      <a:r>
                        <a:rPr lang="en-US" sz="1400" b="1" i="0" u="none" strike="noStrike" dirty="0" smtClean="0">
                          <a:solidFill>
                            <a:srgbClr val="000000"/>
                          </a:solidFill>
                          <a:latin typeface="Calibri"/>
                        </a:rPr>
                        <a:t>]</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216</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9</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8" name="TextBox 17"/>
          <p:cNvSpPr txBox="1"/>
          <p:nvPr/>
        </p:nvSpPr>
        <p:spPr>
          <a:xfrm>
            <a:off x="6324600" y="3311296"/>
            <a:ext cx="1263744" cy="276999"/>
          </a:xfrm>
          <a:prstGeom prst="rect">
            <a:avLst/>
          </a:prstGeom>
          <a:noFill/>
        </p:spPr>
        <p:txBody>
          <a:bodyPr wrap="none" rtlCol="0">
            <a:spAutoFit/>
          </a:bodyPr>
          <a:lstStyle/>
          <a:p>
            <a:r>
              <a:rPr lang="en-IN" sz="1200" dirty="0" smtClean="0"/>
              <a:t>COLUMN-MAJOR</a:t>
            </a:r>
            <a:endParaRPr lang="en-IN" sz="12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 Dimensional arrays &amp; their representation</a:t>
            </a:r>
            <a:endParaRPr lang="en-US" dirty="0"/>
          </a:p>
        </p:txBody>
      </p:sp>
      <p:sp>
        <p:nvSpPr>
          <p:cNvPr id="3" name="Content Placeholder 2"/>
          <p:cNvSpPr>
            <a:spLocks noGrp="1"/>
          </p:cNvSpPr>
          <p:nvPr>
            <p:ph idx="1"/>
          </p:nvPr>
        </p:nvSpPr>
        <p:spPr/>
        <p:txBody>
          <a:bodyPr/>
          <a:lstStyle/>
          <a:p>
            <a:r>
              <a:rPr lang="en-US" dirty="0" smtClean="0"/>
              <a:t>Array with more than one dimension is known as multi dimensional array.</a:t>
            </a:r>
          </a:p>
          <a:p>
            <a:r>
              <a:rPr lang="en-US" dirty="0" smtClean="0"/>
              <a:t>For Example, A is a 3-D array of 3×4×2 size. Total number of elements in an array is: 3×4×2=24.</a:t>
            </a:r>
          </a:p>
          <a:p>
            <a:r>
              <a:rPr lang="en-US" dirty="0" smtClean="0"/>
              <a:t>Logically, the elements of array A are arranged in 2 layers called pages. Each page consist of 3×4 rectangular array of elements with the same 3</a:t>
            </a:r>
            <a:r>
              <a:rPr lang="en-US" baseline="30000" dirty="0" smtClean="0"/>
              <a:t>rd</a:t>
            </a:r>
            <a:r>
              <a:rPr lang="en-US" dirty="0" smtClean="0"/>
              <a:t> subscript.</a:t>
            </a:r>
          </a:p>
          <a:p>
            <a:r>
              <a:rPr lang="en-US" dirty="0" smtClean="0"/>
              <a:t>1</a:t>
            </a:r>
            <a:r>
              <a:rPr lang="en-US" baseline="30000" dirty="0" smtClean="0"/>
              <a:t>st</a:t>
            </a:r>
            <a:r>
              <a:rPr lang="en-US" dirty="0" smtClean="0"/>
              <a:t> subscript refers to the row number.</a:t>
            </a:r>
          </a:p>
          <a:p>
            <a:r>
              <a:rPr lang="en-US" dirty="0" smtClean="0"/>
              <a:t>2</a:t>
            </a:r>
            <a:r>
              <a:rPr lang="en-US" baseline="30000" dirty="0" smtClean="0"/>
              <a:t>nd</a:t>
            </a:r>
            <a:r>
              <a:rPr lang="en-US" dirty="0" smtClean="0"/>
              <a:t> subscript refers to the column number.</a:t>
            </a:r>
          </a:p>
          <a:p>
            <a:r>
              <a:rPr lang="en-US" dirty="0" smtClean="0"/>
              <a:t>3</a:t>
            </a:r>
            <a:r>
              <a:rPr lang="en-US" baseline="30000" dirty="0" smtClean="0"/>
              <a:t>rd</a:t>
            </a:r>
            <a:r>
              <a:rPr lang="en-US" dirty="0" smtClean="0"/>
              <a:t> subscript refers to the page number.</a:t>
            </a:r>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 Dimensional arrays representation(contd..)</a:t>
            </a:r>
            <a:endParaRPr lang="en-US" dirty="0"/>
          </a:p>
        </p:txBody>
      </p:sp>
      <p:graphicFrame>
        <p:nvGraphicFramePr>
          <p:cNvPr id="11" name="Content Placeholder 10"/>
          <p:cNvGraphicFramePr>
            <a:graphicFrameLocks noGrp="1"/>
          </p:cNvGraphicFramePr>
          <p:nvPr>
            <p:ph idx="1"/>
          </p:nvPr>
        </p:nvGraphicFramePr>
        <p:xfrm>
          <a:off x="685800" y="2057400"/>
          <a:ext cx="7880350" cy="3581401"/>
        </p:xfrm>
        <a:graphic>
          <a:graphicData uri="http://schemas.openxmlformats.org/drawingml/2006/table">
            <a:tbl>
              <a:tblPr/>
              <a:tblGrid>
                <a:gridCol w="734479"/>
                <a:gridCol w="734479"/>
                <a:gridCol w="841591"/>
                <a:gridCol w="841591"/>
                <a:gridCol w="841591"/>
                <a:gridCol w="841591"/>
                <a:gridCol w="841591"/>
                <a:gridCol w="734479"/>
                <a:gridCol w="734479"/>
                <a:gridCol w="734479"/>
              </a:tblGrid>
              <a:tr h="300837">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r>
              <a:tr h="358140">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a:solidFill>
                            <a:srgbClr val="000000"/>
                          </a:solidFill>
                          <a:latin typeface="Calibri"/>
                        </a:rPr>
                        <a:t>A[1,1,2]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A[1,2,2]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A[1,3,2]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A[1,4,2]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1" i="0" u="none" strike="noStrike">
                        <a:solidFill>
                          <a:srgbClr val="000000"/>
                        </a:solidFill>
                        <a:latin typeface="Calibri"/>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r>
              <a:tr h="358140">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en-US" sz="1400" b="1" i="0" u="none" strike="noStrike">
                          <a:solidFill>
                            <a:srgbClr val="000000"/>
                          </a:solidFill>
                          <a:latin typeface="Calibri"/>
                        </a:rPr>
                        <a:t>Page 2</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a:solidFill>
                            <a:srgbClr val="000000"/>
                          </a:solidFill>
                          <a:latin typeface="Calibri"/>
                        </a:rPr>
                        <a:t>A[2,1,2]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A[2,2,2]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A[2,3,2]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A[2,4,2]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1" i="0" u="none" strike="noStrike">
                        <a:solidFill>
                          <a:srgbClr val="000000"/>
                        </a:solidFill>
                        <a:latin typeface="Calibri"/>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r>
              <a:tr h="372466">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A[3,1,2]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A[3,2,2]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A[3,3,2]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A[3,4,2]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400" b="1" i="0" u="none" strike="noStrike">
                        <a:solidFill>
                          <a:srgbClr val="000000"/>
                        </a:solidFill>
                        <a:latin typeface="Calibri"/>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r>
              <a:tr h="358140">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a:solidFill>
                            <a:srgbClr val="000000"/>
                          </a:solidFill>
                          <a:latin typeface="Calibri"/>
                        </a:rPr>
                        <a:t>A[1,1,1]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A[1,2,1]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A[1,3,1]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A[1,4,1]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1" i="0" u="none" strike="noStrike">
                        <a:solidFill>
                          <a:srgbClr val="000000"/>
                        </a:solidFill>
                        <a:latin typeface="Calibri"/>
                      </a:endParaRP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r>
              <a:tr h="358140">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en-US" sz="1400" b="1" i="0" u="none" strike="noStrike">
                          <a:solidFill>
                            <a:srgbClr val="000000"/>
                          </a:solidFill>
                          <a:latin typeface="Calibri"/>
                        </a:rPr>
                        <a:t>Page 1</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a:solidFill>
                            <a:srgbClr val="000000"/>
                          </a:solidFill>
                          <a:latin typeface="Calibri"/>
                        </a:rPr>
                        <a:t>A[2,1,1]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A[2,2,1]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A[2,3,1]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A[2,4,1]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1" i="0" u="none" strike="noStrike">
                        <a:solidFill>
                          <a:srgbClr val="000000"/>
                        </a:solidFill>
                        <a:latin typeface="Calibri"/>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r>
              <a:tr h="372466">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a:solidFill>
                            <a:srgbClr val="000000"/>
                          </a:solidFill>
                          <a:latin typeface="Calibri"/>
                        </a:rPr>
                        <a:t>A[3,1,1]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A[3,2,1]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A[3,3,1]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A[3,4,1]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400" b="1" i="0" u="none" strike="noStrike">
                        <a:solidFill>
                          <a:srgbClr val="000000"/>
                        </a:solidFill>
                        <a:latin typeface="Calibri"/>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a:noFill/>
                    </a:lnB>
                  </a:tcPr>
                </a:tc>
              </a:tr>
              <a:tr h="372466">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400" b="1" i="0" u="none" strike="noStrike">
                        <a:solidFill>
                          <a:srgbClr val="000000"/>
                        </a:solidFill>
                        <a:latin typeface="Calibri"/>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r>
              <a:tr h="372466">
                <a:tc>
                  <a:txBody>
                    <a:bodyPr/>
                    <a:lstStyle/>
                    <a:p>
                      <a:pPr algn="ctr" fontAlgn="b"/>
                      <a:r>
                        <a:rPr lang="en-US" sz="1400" b="1" i="0" u="none" strike="noStrike">
                          <a:solidFill>
                            <a:srgbClr val="000000"/>
                          </a:solidFill>
                          <a:latin typeface="Calibri"/>
                        </a:rPr>
                        <a:t>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8140">
                <a:tc>
                  <a:txBody>
                    <a:bodyPr/>
                    <a:lstStyle/>
                    <a:p>
                      <a:pPr algn="ctr" fontAlgn="b"/>
                      <a:r>
                        <a:rPr lang="en-US" sz="1400" b="1" i="0" u="none" strike="noStrike">
                          <a:solidFill>
                            <a:srgbClr val="000000"/>
                          </a:solidFill>
                          <a:latin typeface="Calibri"/>
                        </a:rPr>
                        <a:t>[1,1,1]</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a:solidFill>
                            <a:srgbClr val="000000"/>
                          </a:solidFill>
                          <a:latin typeface="Calibri"/>
                        </a:rPr>
                        <a:t>[1,1,2]</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a:solidFill>
                            <a:srgbClr val="000000"/>
                          </a:solidFill>
                          <a:latin typeface="Calibri"/>
                        </a:rPr>
                        <a:t>[1,2,1]</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a:solidFill>
                            <a:srgbClr val="000000"/>
                          </a:solidFill>
                          <a:latin typeface="Calibri"/>
                        </a:rPr>
                        <a:t>[1,2,2]</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a:solidFill>
                            <a:srgbClr val="000000"/>
                          </a:solidFill>
                          <a:latin typeface="Calibri"/>
                        </a:rPr>
                        <a:t>[1,3,1]</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a:solidFill>
                            <a:srgbClr val="000000"/>
                          </a:solidFill>
                          <a:latin typeface="Calibri"/>
                        </a:rPr>
                        <a:t>[1,3,2]</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a:solidFill>
                            <a:srgbClr val="000000"/>
                          </a:solidFill>
                          <a:latin typeface="Calibri"/>
                        </a:rPr>
                        <a:t>[1,4,1]</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endParaRPr lang="en-US" sz="1400" b="1" i="0" u="none" strike="noStrike">
                        <a:solidFill>
                          <a:srgbClr val="000000"/>
                        </a:solidFill>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a:solidFill>
                            <a:srgbClr val="000000"/>
                          </a:solidFill>
                          <a:latin typeface="Calibri"/>
                        </a:rPr>
                        <a:t>[3,4,1]</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dirty="0">
                          <a:solidFill>
                            <a:srgbClr val="000000"/>
                          </a:solidFill>
                          <a:latin typeface="Calibri"/>
                        </a:rPr>
                        <a:t>[3,4,2]</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dirty="0" smtClean="0"/>
              <a:t>   </a:t>
            </a:r>
          </a:p>
        </p:txBody>
      </p:sp>
      <p:sp>
        <p:nvSpPr>
          <p:cNvPr id="11270" name="Rectangle 6"/>
          <p:cNvSpPr>
            <a:spLocks noGrp="1" noChangeArrowheads="1"/>
          </p:cNvSpPr>
          <p:nvPr>
            <p:ph type="title" idx="4294967295"/>
          </p:nvPr>
        </p:nvSpPr>
        <p:spPr>
          <a:xfrm>
            <a:off x="990600" y="569912"/>
            <a:ext cx="7620000" cy="496888"/>
          </a:xfrm>
          <a:prstGeom prst="rect">
            <a:avLst/>
          </a:prstGeom>
        </p:spPr>
        <p:txBody>
          <a:bodyPr>
            <a:noAutofit/>
          </a:bodyPr>
          <a:lstStyle/>
          <a:p>
            <a:pPr eaLnBrk="1" fontAlgn="auto" hangingPunct="1">
              <a:spcAft>
                <a:spcPts val="0"/>
              </a:spcAft>
              <a:defRPr/>
            </a:pPr>
            <a:r>
              <a:rPr lang="en-US" sz="3200" dirty="0"/>
              <a:t>Linked lists</a:t>
            </a:r>
          </a:p>
        </p:txBody>
      </p:sp>
      <p:sp>
        <p:nvSpPr>
          <p:cNvPr id="20484" name="Text Box 7"/>
          <p:cNvSpPr txBox="1">
            <a:spLocks noChangeArrowheads="1"/>
          </p:cNvSpPr>
          <p:nvPr/>
        </p:nvSpPr>
        <p:spPr bwMode="auto">
          <a:xfrm>
            <a:off x="1066800" y="1066800"/>
            <a:ext cx="7848600" cy="1465263"/>
          </a:xfrm>
          <a:prstGeom prst="rect">
            <a:avLst/>
          </a:prstGeom>
          <a:noFill/>
          <a:ln w="9525">
            <a:noFill/>
            <a:miter lim="800000"/>
            <a:headEnd/>
            <a:tailEnd/>
          </a:ln>
        </p:spPr>
        <p:txBody>
          <a:bodyPr>
            <a:spAutoFit/>
          </a:bodyPr>
          <a:lstStyle/>
          <a:p>
            <a:pPr lvl="1">
              <a:buFontTx/>
              <a:buChar char="•"/>
            </a:pPr>
            <a:r>
              <a:rPr lang="en-US" b="1" dirty="0"/>
              <a:t>A linked list, or one way list, is a linear collection of data elements, called nodes, where the linear order is given by means of pointers.</a:t>
            </a:r>
          </a:p>
          <a:p>
            <a:pPr lvl="1"/>
            <a:endParaRPr lang="en-US" b="1" dirty="0"/>
          </a:p>
          <a:p>
            <a:pPr lvl="1">
              <a:buFontTx/>
              <a:buChar char="•"/>
            </a:pPr>
            <a:r>
              <a:rPr lang="en-US" b="1" dirty="0"/>
              <a:t>Dynamically allocate space for each element as needed.</a:t>
            </a:r>
          </a:p>
          <a:p>
            <a:endParaRPr lang="en-US" b="1" dirty="0"/>
          </a:p>
        </p:txBody>
      </p:sp>
      <p:sp>
        <p:nvSpPr>
          <p:cNvPr id="20485" name="Text Box 18"/>
          <p:cNvSpPr txBox="1">
            <a:spLocks noChangeArrowheads="1"/>
          </p:cNvSpPr>
          <p:nvPr/>
        </p:nvSpPr>
        <p:spPr bwMode="auto">
          <a:xfrm>
            <a:off x="1295400" y="4038600"/>
            <a:ext cx="6096000" cy="2308324"/>
          </a:xfrm>
          <a:prstGeom prst="rect">
            <a:avLst/>
          </a:prstGeom>
          <a:noFill/>
          <a:ln w="9525">
            <a:noFill/>
            <a:miter lim="800000"/>
            <a:headEnd/>
            <a:tailEnd/>
          </a:ln>
        </p:spPr>
        <p:txBody>
          <a:bodyPr>
            <a:spAutoFit/>
          </a:bodyPr>
          <a:lstStyle/>
          <a:p>
            <a:r>
              <a:rPr lang="en-US" b="1" dirty="0"/>
              <a:t>In linked </a:t>
            </a:r>
            <a:r>
              <a:rPr lang="en-US" b="1" dirty="0" smtClean="0"/>
              <a:t>list – </a:t>
            </a:r>
            <a:endParaRPr lang="en-US" b="1" dirty="0"/>
          </a:p>
          <a:p>
            <a:pPr marL="342900" indent="-342900">
              <a:buAutoNum type="arabicPeriod"/>
            </a:pPr>
            <a:r>
              <a:rPr lang="en-US" b="1" dirty="0" smtClean="0"/>
              <a:t>Each </a:t>
            </a:r>
            <a:r>
              <a:rPr lang="en-US" b="1" dirty="0"/>
              <a:t>node of the list contains the data </a:t>
            </a:r>
            <a:r>
              <a:rPr lang="en-US" b="1" dirty="0" smtClean="0"/>
              <a:t>item</a:t>
            </a:r>
          </a:p>
          <a:p>
            <a:pPr marL="342900" indent="-342900"/>
            <a:r>
              <a:rPr lang="en-US" b="1" dirty="0" smtClean="0"/>
              <a:t>        and a pointer to the next node.</a:t>
            </a:r>
          </a:p>
          <a:p>
            <a:pPr lvl="2"/>
            <a:endParaRPr lang="en-US" b="1" dirty="0"/>
          </a:p>
          <a:p>
            <a:r>
              <a:rPr lang="en-US" b="1" dirty="0" smtClean="0"/>
              <a:t>2. There is a pointer  to the list </a:t>
            </a:r>
            <a:r>
              <a:rPr lang="en-US" b="1" dirty="0" smtClean="0">
                <a:solidFill>
                  <a:srgbClr val="FC0128"/>
                </a:solidFill>
              </a:rPr>
              <a:t>Start </a:t>
            </a:r>
            <a:r>
              <a:rPr lang="en-US" b="1" dirty="0" smtClean="0"/>
              <a:t>which contains address of   </a:t>
            </a:r>
          </a:p>
          <a:p>
            <a:r>
              <a:rPr lang="en-US" b="1" dirty="0" smtClean="0"/>
              <a:t>     first node.</a:t>
            </a:r>
          </a:p>
          <a:p>
            <a:pPr lvl="1"/>
            <a:r>
              <a:rPr lang="en-US" b="1" dirty="0" smtClean="0">
                <a:solidFill>
                  <a:srgbClr val="063DE8"/>
                </a:solidFill>
              </a:rPr>
              <a:t>Initially NULL</a:t>
            </a:r>
          </a:p>
          <a:p>
            <a:pPr lvl="2"/>
            <a:endParaRPr lang="en-US" b="1" dirty="0"/>
          </a:p>
        </p:txBody>
      </p:sp>
      <p:grpSp>
        <p:nvGrpSpPr>
          <p:cNvPr id="2" name="Group 20"/>
          <p:cNvGrpSpPr>
            <a:grpSpLocks/>
          </p:cNvGrpSpPr>
          <p:nvPr/>
        </p:nvGrpSpPr>
        <p:grpSpPr bwMode="auto">
          <a:xfrm>
            <a:off x="3059113" y="2438400"/>
            <a:ext cx="1752600" cy="1143000"/>
            <a:chOff x="960" y="1294"/>
            <a:chExt cx="1104" cy="720"/>
          </a:xfrm>
        </p:grpSpPr>
        <p:grpSp>
          <p:nvGrpSpPr>
            <p:cNvPr id="3" name="Group 17"/>
            <p:cNvGrpSpPr>
              <a:grpSpLocks/>
            </p:cNvGrpSpPr>
            <p:nvPr/>
          </p:nvGrpSpPr>
          <p:grpSpPr bwMode="auto">
            <a:xfrm>
              <a:off x="960" y="1630"/>
              <a:ext cx="1104" cy="384"/>
              <a:chOff x="1056" y="2878"/>
              <a:chExt cx="1104" cy="384"/>
            </a:xfrm>
          </p:grpSpPr>
          <p:sp>
            <p:nvSpPr>
              <p:cNvPr id="20492" name="Rectangle 10"/>
              <p:cNvSpPr>
                <a:spLocks noChangeArrowheads="1"/>
              </p:cNvSpPr>
              <p:nvPr/>
            </p:nvSpPr>
            <p:spPr bwMode="auto">
              <a:xfrm>
                <a:off x="1056" y="2878"/>
                <a:ext cx="576" cy="384"/>
              </a:xfrm>
              <a:prstGeom prst="rect">
                <a:avLst/>
              </a:prstGeom>
              <a:solidFill>
                <a:srgbClr val="FFFF00"/>
              </a:solidFill>
              <a:ln w="38100">
                <a:solidFill>
                  <a:schemeClr val="tx1"/>
                </a:solidFill>
                <a:miter lim="800000"/>
                <a:headEnd/>
                <a:tailEnd/>
              </a:ln>
            </p:spPr>
            <p:txBody>
              <a:bodyPr wrap="none" anchor="ctr"/>
              <a:lstStyle/>
              <a:p>
                <a:endParaRPr lang="en-US"/>
              </a:p>
            </p:txBody>
          </p:sp>
          <p:sp>
            <p:nvSpPr>
              <p:cNvPr id="20493" name="Rectangle 11"/>
              <p:cNvSpPr>
                <a:spLocks noChangeArrowheads="1"/>
              </p:cNvSpPr>
              <p:nvPr/>
            </p:nvSpPr>
            <p:spPr bwMode="auto">
              <a:xfrm>
                <a:off x="1632" y="2878"/>
                <a:ext cx="528" cy="384"/>
              </a:xfrm>
              <a:prstGeom prst="rect">
                <a:avLst/>
              </a:prstGeom>
              <a:solidFill>
                <a:srgbClr val="FFFF00"/>
              </a:solidFill>
              <a:ln w="38100">
                <a:solidFill>
                  <a:schemeClr val="tx1"/>
                </a:solidFill>
                <a:miter lim="800000"/>
                <a:headEnd/>
                <a:tailEnd/>
              </a:ln>
            </p:spPr>
            <p:txBody>
              <a:bodyPr wrap="none" anchor="ctr"/>
              <a:lstStyle/>
              <a:p>
                <a:endParaRPr lang="en-US"/>
              </a:p>
            </p:txBody>
          </p:sp>
          <p:sp>
            <p:nvSpPr>
              <p:cNvPr id="20494" name="Text Box 12"/>
              <p:cNvSpPr txBox="1">
                <a:spLocks noChangeArrowheads="1"/>
              </p:cNvSpPr>
              <p:nvPr/>
            </p:nvSpPr>
            <p:spPr bwMode="auto">
              <a:xfrm>
                <a:off x="1680" y="2878"/>
                <a:ext cx="463" cy="250"/>
              </a:xfrm>
              <a:prstGeom prst="rect">
                <a:avLst/>
              </a:prstGeom>
              <a:noFill/>
              <a:ln w="12700">
                <a:noFill/>
                <a:miter lim="800000"/>
                <a:headEnd/>
                <a:tailEnd/>
              </a:ln>
            </p:spPr>
            <p:txBody>
              <a:bodyPr wrap="none">
                <a:spAutoFit/>
              </a:bodyPr>
              <a:lstStyle/>
              <a:p>
                <a:pPr eaLnBrk="0" hangingPunct="0"/>
                <a:r>
                  <a:rPr lang="en-US" sz="2000" b="1"/>
                  <a:t>Next</a:t>
                </a:r>
                <a:endParaRPr lang="en-US" sz="2400">
                  <a:latin typeface="Times New Roman" charset="0"/>
                </a:endParaRPr>
              </a:p>
            </p:txBody>
          </p:sp>
          <p:sp>
            <p:nvSpPr>
              <p:cNvPr id="20495" name="Text Box 16"/>
              <p:cNvSpPr txBox="1">
                <a:spLocks noChangeArrowheads="1"/>
              </p:cNvSpPr>
              <p:nvPr/>
            </p:nvSpPr>
            <p:spPr bwMode="auto">
              <a:xfrm>
                <a:off x="1104" y="2878"/>
                <a:ext cx="463" cy="250"/>
              </a:xfrm>
              <a:prstGeom prst="rect">
                <a:avLst/>
              </a:prstGeom>
              <a:noFill/>
              <a:ln w="12700">
                <a:noFill/>
                <a:miter lim="800000"/>
                <a:headEnd/>
                <a:tailEnd/>
              </a:ln>
            </p:spPr>
            <p:txBody>
              <a:bodyPr wrap="none">
                <a:spAutoFit/>
              </a:bodyPr>
              <a:lstStyle/>
              <a:p>
                <a:pPr eaLnBrk="0" hangingPunct="0"/>
                <a:r>
                  <a:rPr lang="en-US" sz="2000" b="1" dirty="0"/>
                  <a:t>Data</a:t>
                </a:r>
                <a:endParaRPr lang="en-US" sz="2400" dirty="0">
                  <a:latin typeface="Times New Roman" charset="0"/>
                </a:endParaRPr>
              </a:p>
            </p:txBody>
          </p:sp>
        </p:grpSp>
        <p:sp>
          <p:nvSpPr>
            <p:cNvPr id="20491" name="Text Box 19"/>
            <p:cNvSpPr txBox="1">
              <a:spLocks noChangeArrowheads="1"/>
            </p:cNvSpPr>
            <p:nvPr/>
          </p:nvSpPr>
          <p:spPr bwMode="auto">
            <a:xfrm>
              <a:off x="1248" y="1294"/>
              <a:ext cx="672" cy="250"/>
            </a:xfrm>
            <a:prstGeom prst="rect">
              <a:avLst/>
            </a:prstGeom>
            <a:noFill/>
            <a:ln w="9525">
              <a:noFill/>
              <a:miter lim="800000"/>
              <a:headEnd/>
              <a:tailEnd/>
            </a:ln>
          </p:spPr>
          <p:txBody>
            <a:bodyPr>
              <a:spAutoFit/>
            </a:bodyPr>
            <a:lstStyle/>
            <a:p>
              <a:pPr>
                <a:spcBef>
                  <a:spcPct val="50000"/>
                </a:spcBef>
              </a:pPr>
              <a:r>
                <a:rPr lang="en-US" sz="2000" b="1" dirty="0"/>
                <a:t>Node</a:t>
              </a:r>
            </a:p>
          </p:txBody>
        </p:sp>
      </p:grpSp>
      <p:grpSp>
        <p:nvGrpSpPr>
          <p:cNvPr id="4" name="Group 23"/>
          <p:cNvGrpSpPr>
            <a:grpSpLocks/>
          </p:cNvGrpSpPr>
          <p:nvPr/>
        </p:nvGrpSpPr>
        <p:grpSpPr bwMode="auto">
          <a:xfrm>
            <a:off x="3522663" y="5511800"/>
            <a:ext cx="914400" cy="609600"/>
            <a:chOff x="1056" y="2208"/>
            <a:chExt cx="576" cy="384"/>
          </a:xfrm>
        </p:grpSpPr>
        <p:sp>
          <p:nvSpPr>
            <p:cNvPr id="20488" name="Rectangle 21"/>
            <p:cNvSpPr>
              <a:spLocks noChangeArrowheads="1"/>
            </p:cNvSpPr>
            <p:nvPr/>
          </p:nvSpPr>
          <p:spPr bwMode="auto">
            <a:xfrm>
              <a:off x="1056" y="2208"/>
              <a:ext cx="576" cy="384"/>
            </a:xfrm>
            <a:prstGeom prst="rect">
              <a:avLst/>
            </a:prstGeom>
            <a:solidFill>
              <a:srgbClr val="FFFF00"/>
            </a:solidFill>
            <a:ln w="38100">
              <a:solidFill>
                <a:schemeClr val="tx1"/>
              </a:solidFill>
              <a:miter lim="800000"/>
              <a:headEnd/>
              <a:tailEnd/>
            </a:ln>
          </p:spPr>
          <p:txBody>
            <a:bodyPr wrap="none" anchor="ctr"/>
            <a:lstStyle/>
            <a:p>
              <a:endParaRPr lang="en-US"/>
            </a:p>
          </p:txBody>
        </p:sp>
        <p:sp>
          <p:nvSpPr>
            <p:cNvPr id="20489" name="Text Box 22"/>
            <p:cNvSpPr txBox="1">
              <a:spLocks noChangeArrowheads="1"/>
            </p:cNvSpPr>
            <p:nvPr/>
          </p:nvSpPr>
          <p:spPr bwMode="auto">
            <a:xfrm>
              <a:off x="1104" y="2208"/>
              <a:ext cx="480" cy="250"/>
            </a:xfrm>
            <a:prstGeom prst="rect">
              <a:avLst/>
            </a:prstGeom>
            <a:noFill/>
            <a:ln w="12700">
              <a:noFill/>
              <a:miter lim="800000"/>
              <a:headEnd/>
              <a:tailEnd/>
            </a:ln>
          </p:spPr>
          <p:txBody>
            <a:bodyPr wrap="none">
              <a:spAutoFit/>
            </a:bodyPr>
            <a:lstStyle/>
            <a:p>
              <a:pPr eaLnBrk="0" hangingPunct="0"/>
              <a:r>
                <a:rPr lang="en-US" sz="2000" b="1"/>
                <a:t>Start</a:t>
              </a:r>
              <a:endParaRPr lang="en-US" sz="2400">
                <a:latin typeface="Times New Roman" charset="0"/>
              </a:endParaRPr>
            </a:p>
          </p:txBody>
        </p:sp>
      </p:gr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 Dimensional arrays representation(contd..)</a:t>
            </a:r>
            <a:endParaRPr lang="en-US" dirty="0"/>
          </a:p>
        </p:txBody>
      </p:sp>
      <p:sp>
        <p:nvSpPr>
          <p:cNvPr id="3" name="Content Placeholder 2"/>
          <p:cNvSpPr>
            <a:spLocks noGrp="1"/>
          </p:cNvSpPr>
          <p:nvPr>
            <p:ph idx="1"/>
          </p:nvPr>
        </p:nvSpPr>
        <p:spPr/>
        <p:txBody>
          <a:bodyPr>
            <a:normAutofit fontScale="85000" lnSpcReduction="20000"/>
          </a:bodyPr>
          <a:lstStyle/>
          <a:p>
            <a:r>
              <a:rPr lang="en-US" b="1" dirty="0" smtClean="0"/>
              <a:t>Program for implementing multi-dimensional array:</a:t>
            </a:r>
          </a:p>
          <a:p>
            <a:pPr>
              <a:buNone/>
            </a:pPr>
            <a:r>
              <a:rPr lang="en-US" dirty="0" smtClean="0"/>
              <a:t>void main()</a:t>
            </a:r>
          </a:p>
          <a:p>
            <a:pPr>
              <a:buNone/>
            </a:pPr>
            <a:r>
              <a:rPr lang="en-US" dirty="0" smtClean="0"/>
              <a:t>{</a:t>
            </a:r>
          </a:p>
          <a:p>
            <a:pPr>
              <a:buNone/>
            </a:pPr>
            <a:r>
              <a:rPr lang="en-US" dirty="0" err="1" smtClean="0"/>
              <a:t>int</a:t>
            </a:r>
            <a:r>
              <a:rPr lang="en-US" dirty="0" smtClean="0"/>
              <a:t> a[3][4][2]={2,4,6,8,10,…};</a:t>
            </a:r>
          </a:p>
          <a:p>
            <a:pPr>
              <a:buNone/>
            </a:pPr>
            <a:r>
              <a:rPr lang="en-US" dirty="0" err="1" smtClean="0"/>
              <a:t>int</a:t>
            </a:r>
            <a:r>
              <a:rPr lang="en-US" dirty="0" smtClean="0"/>
              <a:t> </a:t>
            </a:r>
            <a:r>
              <a:rPr lang="en-US" dirty="0" err="1" smtClean="0"/>
              <a:t>i,j,k</a:t>
            </a:r>
            <a:r>
              <a:rPr lang="en-US" dirty="0" smtClean="0"/>
              <a:t>;</a:t>
            </a:r>
          </a:p>
          <a:p>
            <a:pPr>
              <a:buNone/>
            </a:pPr>
            <a:r>
              <a:rPr lang="en-US" dirty="0" smtClean="0"/>
              <a:t>for (</a:t>
            </a:r>
            <a:r>
              <a:rPr lang="en-US" dirty="0" err="1" smtClean="0"/>
              <a:t>i</a:t>
            </a:r>
            <a:r>
              <a:rPr lang="en-US" dirty="0" smtClean="0"/>
              <a:t>=0;i&lt;=2;i++)</a:t>
            </a:r>
          </a:p>
          <a:p>
            <a:pPr>
              <a:buNone/>
            </a:pPr>
            <a:r>
              <a:rPr lang="en-US" dirty="0" smtClean="0"/>
              <a:t>{</a:t>
            </a:r>
          </a:p>
          <a:p>
            <a:pPr>
              <a:buNone/>
            </a:pPr>
            <a:r>
              <a:rPr lang="en-US" dirty="0" smtClean="0"/>
              <a:t>	for(j=0;j&lt;=3;j++)</a:t>
            </a:r>
          </a:p>
          <a:p>
            <a:pPr>
              <a:buNone/>
            </a:pPr>
            <a:r>
              <a:rPr lang="en-US" dirty="0" smtClean="0"/>
              <a:t>	{</a:t>
            </a:r>
          </a:p>
          <a:p>
            <a:pPr>
              <a:buNone/>
            </a:pPr>
            <a:r>
              <a:rPr lang="en-US" dirty="0" smtClean="0"/>
              <a:t>		for(k=0;k&lt;=1;k++)</a:t>
            </a:r>
          </a:p>
          <a:p>
            <a:pPr>
              <a:buNone/>
            </a:pPr>
            <a:r>
              <a:rPr lang="en-US" dirty="0" smtClean="0"/>
              <a:t>			</a:t>
            </a:r>
            <a:r>
              <a:rPr lang="en-US" dirty="0" err="1" smtClean="0"/>
              <a:t>cout</a:t>
            </a:r>
            <a:r>
              <a:rPr lang="en-US" dirty="0" smtClean="0"/>
              <a:t>&lt;&lt;a[</a:t>
            </a:r>
            <a:r>
              <a:rPr lang="en-US" dirty="0" err="1" smtClean="0"/>
              <a:t>i</a:t>
            </a:r>
            <a:r>
              <a:rPr lang="en-US" dirty="0" smtClean="0"/>
              <a:t>][j][k]&lt;&lt;“ “;</a:t>
            </a:r>
          </a:p>
          <a:p>
            <a:pPr>
              <a:buNone/>
            </a:pPr>
            <a:r>
              <a:rPr lang="en-US" dirty="0" smtClean="0"/>
              <a:t>	}</a:t>
            </a:r>
          </a:p>
          <a:p>
            <a:pPr>
              <a:buNone/>
            </a:pPr>
            <a:r>
              <a:rPr lang="en-US" dirty="0" smtClean="0"/>
              <a:t>}</a:t>
            </a:r>
          </a:p>
          <a:p>
            <a:pPr>
              <a:buNone/>
            </a:pPr>
            <a:r>
              <a:rPr lang="en-US" dirty="0" smtClean="0"/>
              <a:t>}</a:t>
            </a: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81000"/>
            <a:ext cx="7924800" cy="609600"/>
          </a:xfrm>
        </p:spPr>
        <p:txBody>
          <a:bodyPr/>
          <a:lstStyle/>
          <a:p>
            <a:r>
              <a:rPr lang="en-US" dirty="0" smtClean="0"/>
              <a:t>Pointers; Pointers Arrays</a:t>
            </a:r>
            <a:endParaRPr lang="en-US" dirty="0"/>
          </a:p>
        </p:txBody>
      </p:sp>
      <p:pic>
        <p:nvPicPr>
          <p:cNvPr id="64515" name="Picture 3"/>
          <p:cNvPicPr>
            <a:picLocks noGrp="1" noChangeAspect="1" noChangeArrowheads="1"/>
          </p:cNvPicPr>
          <p:nvPr>
            <p:ph idx="1"/>
          </p:nvPr>
        </p:nvPicPr>
        <p:blipFill>
          <a:blip r:embed="rId2" cstate="print"/>
          <a:srcRect/>
          <a:stretch>
            <a:fillRect/>
          </a:stretch>
        </p:blipFill>
        <p:spPr bwMode="auto">
          <a:xfrm>
            <a:off x="0" y="2278031"/>
            <a:ext cx="6858000" cy="3513169"/>
          </a:xfrm>
          <a:prstGeom prst="rect">
            <a:avLst/>
          </a:prstGeom>
          <a:noFill/>
          <a:ln w="9525">
            <a:noFill/>
            <a:miter lim="800000"/>
            <a:headEnd/>
            <a:tailEnd/>
          </a:ln>
          <a:effectLst/>
        </p:spPr>
      </p:pic>
      <p:sp>
        <p:nvSpPr>
          <p:cNvPr id="6" name="Content Placeholder 2"/>
          <p:cNvSpPr txBox="1">
            <a:spLocks/>
          </p:cNvSpPr>
          <p:nvPr/>
        </p:nvSpPr>
        <p:spPr>
          <a:xfrm>
            <a:off x="914400" y="762000"/>
            <a:ext cx="8001000" cy="4495800"/>
          </a:xfrm>
          <a:prstGeom prst="rect">
            <a:avLst/>
          </a:prstGeom>
          <a:noFill/>
        </p:spPr>
        <p:txBody>
          <a:bodyPr>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smtClean="0">
                <a:ln>
                  <a:noFill/>
                </a:ln>
                <a:solidFill>
                  <a:schemeClr val="tx1"/>
                </a:solidFill>
                <a:effectLst/>
                <a:uLnTx/>
                <a:uFillTx/>
                <a:latin typeface="Cambria" pitchFamily="18" charset="0"/>
                <a:ea typeface="+mn-ea"/>
                <a:cs typeface="+mn-cs"/>
              </a:rPr>
              <a:t>Consider an organization which divides its members into 4 different groups. There are 21 people &amp; groups contain 4,9,2</a:t>
            </a:r>
            <a:r>
              <a:rPr kumimoji="0" lang="en-US" b="0" i="0" u="none" strike="noStrike" kern="1200" cap="none" spc="0" normalizeH="0" noProof="0" dirty="0" smtClean="0">
                <a:ln>
                  <a:noFill/>
                </a:ln>
                <a:solidFill>
                  <a:schemeClr val="tx1"/>
                </a:solidFill>
                <a:effectLst/>
                <a:uLnTx/>
                <a:uFillTx/>
                <a:latin typeface="Cambria" pitchFamily="18" charset="0"/>
                <a:ea typeface="+mn-ea"/>
                <a:cs typeface="+mn-cs"/>
              </a:rPr>
              <a:t> &amp; 6 people, resp.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baseline="0" dirty="0" smtClean="0">
                <a:latin typeface="Cambria" pitchFamily="18" charset="0"/>
              </a:rPr>
              <a:t>Suppose the membership list is to be stored in memory keeping track of the different groups:</a:t>
            </a:r>
            <a:r>
              <a:rPr lang="en-US" dirty="0" smtClean="0">
                <a:latin typeface="Cambria" pitchFamily="18" charset="0"/>
              </a:rPr>
              <a:t>    </a:t>
            </a:r>
            <a:r>
              <a:rPr lang="en-US" b="1" dirty="0" smtClean="0">
                <a:solidFill>
                  <a:srgbClr val="FF0000"/>
                </a:solidFill>
                <a:latin typeface="Cambria" pitchFamily="18" charset="0"/>
              </a:rPr>
              <a:t>1</a:t>
            </a:r>
            <a:r>
              <a:rPr lang="en-US" b="1" baseline="30000" dirty="0" smtClean="0">
                <a:solidFill>
                  <a:srgbClr val="FF0000"/>
                </a:solidFill>
                <a:latin typeface="Cambria" pitchFamily="18" charset="0"/>
              </a:rPr>
              <a:t>st</a:t>
            </a:r>
            <a:r>
              <a:rPr lang="en-US" b="1" dirty="0" smtClean="0">
                <a:solidFill>
                  <a:srgbClr val="FF0000"/>
                </a:solidFill>
                <a:latin typeface="Cambria" pitchFamily="18" charset="0"/>
              </a:rPr>
              <a:t> way </a:t>
            </a:r>
            <a:r>
              <a:rPr lang="en-US" dirty="0" smtClean="0">
                <a:latin typeface="Cambria" pitchFamily="18" charset="0"/>
              </a:rPr>
              <a:t>to do this is to use a 2-D array where each row or column contains a group.</a:t>
            </a:r>
            <a:endParaRPr kumimoji="0" lang="en-US"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Cambria"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mbria" pitchFamily="18" charset="0"/>
              <a:ea typeface="+mn-ea"/>
              <a:cs typeface="+mn-cs"/>
            </a:endParaRPr>
          </a:p>
        </p:txBody>
      </p:sp>
      <p:sp>
        <p:nvSpPr>
          <p:cNvPr id="7" name="Rectangle 6"/>
          <p:cNvSpPr/>
          <p:nvPr/>
        </p:nvSpPr>
        <p:spPr>
          <a:xfrm>
            <a:off x="6858000" y="2057400"/>
            <a:ext cx="2286000" cy="4247317"/>
          </a:xfrm>
          <a:prstGeom prst="rect">
            <a:avLst/>
          </a:prstGeom>
        </p:spPr>
        <p:txBody>
          <a:bodyPr wrap="square">
            <a:spAutoFit/>
          </a:bodyPr>
          <a:lstStyle/>
          <a:p>
            <a:r>
              <a:rPr lang="en-US" b="1" dirty="0" smtClean="0">
                <a:solidFill>
                  <a:srgbClr val="FF0000"/>
                </a:solidFill>
                <a:latin typeface="Cambria" pitchFamily="18" charset="0"/>
              </a:rPr>
              <a:t>1</a:t>
            </a:r>
            <a:r>
              <a:rPr lang="en-US" b="1" baseline="30000" dirty="0" smtClean="0">
                <a:solidFill>
                  <a:srgbClr val="FF0000"/>
                </a:solidFill>
                <a:latin typeface="Cambria" pitchFamily="18" charset="0"/>
              </a:rPr>
              <a:t>st</a:t>
            </a:r>
            <a:r>
              <a:rPr lang="en-US" b="1" dirty="0" smtClean="0">
                <a:solidFill>
                  <a:srgbClr val="FF0000"/>
                </a:solidFill>
                <a:latin typeface="Cambria" pitchFamily="18" charset="0"/>
              </a:rPr>
              <a:t> way Advantage:</a:t>
            </a:r>
          </a:p>
          <a:p>
            <a:r>
              <a:rPr lang="en-US" dirty="0" smtClean="0"/>
              <a:t>This data structure allow us to access each individual group.</a:t>
            </a:r>
          </a:p>
          <a:p>
            <a:r>
              <a:rPr lang="en-US" b="1" dirty="0" smtClean="0">
                <a:solidFill>
                  <a:srgbClr val="FF0000"/>
                </a:solidFill>
                <a:latin typeface="Cambria" pitchFamily="18" charset="0"/>
              </a:rPr>
              <a:t>1</a:t>
            </a:r>
            <a:r>
              <a:rPr lang="en-US" b="1" baseline="30000" dirty="0" smtClean="0">
                <a:solidFill>
                  <a:srgbClr val="FF0000"/>
                </a:solidFill>
                <a:latin typeface="Cambria" pitchFamily="18" charset="0"/>
              </a:rPr>
              <a:t>st</a:t>
            </a:r>
            <a:r>
              <a:rPr lang="en-US" b="1" dirty="0" smtClean="0">
                <a:solidFill>
                  <a:srgbClr val="FF0000"/>
                </a:solidFill>
                <a:latin typeface="Cambria" pitchFamily="18" charset="0"/>
              </a:rPr>
              <a:t> way Disadvantage: </a:t>
            </a:r>
            <a:r>
              <a:rPr lang="en-US" dirty="0" smtClean="0">
                <a:latin typeface="Cambria" pitchFamily="18" charset="0"/>
              </a:rPr>
              <a:t>Space will be wasted when the groups vary greatly in size. For Ex, above example will require at least  36 element(9×4 array) to store 21 names.</a:t>
            </a:r>
            <a:endParaRPr lang="en-US" dirty="0" smtClean="0">
              <a:solidFill>
                <a:srgbClr val="FF0000"/>
              </a:solidFill>
              <a:latin typeface="Cambria" pitchFamily="18" charset="0"/>
            </a:endParaRPr>
          </a:p>
          <a:p>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914400"/>
            <a:ext cx="7924800" cy="609600"/>
          </a:xfrm>
        </p:spPr>
        <p:txBody>
          <a:bodyPr/>
          <a:lstStyle/>
          <a:p>
            <a:r>
              <a:rPr lang="en-US" dirty="0" smtClean="0"/>
              <a:t>Pointers; Pointers Arrays(contd..)</a:t>
            </a:r>
            <a:endParaRPr lang="en-US" dirty="0"/>
          </a:p>
        </p:txBody>
      </p:sp>
      <p:pic>
        <p:nvPicPr>
          <p:cNvPr id="65539" name="Picture 3"/>
          <p:cNvPicPr>
            <a:picLocks noGrp="1" noChangeAspect="1" noChangeArrowheads="1"/>
          </p:cNvPicPr>
          <p:nvPr>
            <p:ph idx="1"/>
          </p:nvPr>
        </p:nvPicPr>
        <p:blipFill>
          <a:blip r:embed="rId2" cstate="print"/>
          <a:srcRect/>
          <a:stretch>
            <a:fillRect/>
          </a:stretch>
        </p:blipFill>
        <p:spPr bwMode="auto">
          <a:xfrm>
            <a:off x="914400" y="2395470"/>
            <a:ext cx="8001000" cy="3210059"/>
          </a:xfrm>
          <a:prstGeom prst="rect">
            <a:avLst/>
          </a:prstGeom>
          <a:noFill/>
          <a:ln w="9525">
            <a:noFill/>
            <a:miter lim="800000"/>
            <a:headEnd/>
            <a:tailEnd/>
          </a:ln>
          <a:effectLst/>
        </p:spPr>
      </p:pic>
      <p:sp>
        <p:nvSpPr>
          <p:cNvPr id="7" name="Rectangle 6"/>
          <p:cNvSpPr/>
          <p:nvPr/>
        </p:nvSpPr>
        <p:spPr>
          <a:xfrm>
            <a:off x="990600" y="1447800"/>
            <a:ext cx="6934200" cy="954107"/>
          </a:xfrm>
          <a:prstGeom prst="rect">
            <a:avLst/>
          </a:prstGeom>
        </p:spPr>
        <p:txBody>
          <a:bodyPr wrap="square">
            <a:spAutoFit/>
          </a:bodyPr>
          <a:lstStyle/>
          <a:p>
            <a:r>
              <a:rPr lang="en-US" sz="2000" b="1" dirty="0" smtClean="0">
                <a:latin typeface="Cambria" pitchFamily="18" charset="0"/>
              </a:rPr>
              <a:t>Jagged Array: </a:t>
            </a:r>
            <a:r>
              <a:rPr lang="en-US" dirty="0" smtClean="0">
                <a:latin typeface="Cambria" pitchFamily="18" charset="0"/>
              </a:rPr>
              <a:t>Array whose rows and columns begin with different number of data elements  &amp; end with unused storage locations are said to be jagged.</a:t>
            </a:r>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457200"/>
            <a:ext cx="7924800" cy="609600"/>
          </a:xfrm>
        </p:spPr>
        <p:txBody>
          <a:bodyPr/>
          <a:lstStyle/>
          <a:p>
            <a:r>
              <a:rPr lang="en-US" dirty="0" smtClean="0"/>
              <a:t>Pointers; Pointers Arrays(contd..)</a:t>
            </a:r>
            <a:endParaRPr lang="en-US" dirty="0"/>
          </a:p>
        </p:txBody>
      </p:sp>
      <p:pic>
        <p:nvPicPr>
          <p:cNvPr id="66564" name="Picture 4"/>
          <p:cNvPicPr>
            <a:picLocks noGrp="1" noChangeAspect="1" noChangeArrowheads="1"/>
          </p:cNvPicPr>
          <p:nvPr>
            <p:ph idx="1"/>
          </p:nvPr>
        </p:nvPicPr>
        <p:blipFill>
          <a:blip r:embed="rId2" cstate="print"/>
          <a:srcRect/>
          <a:stretch>
            <a:fillRect/>
          </a:stretch>
        </p:blipFill>
        <p:spPr bwMode="auto">
          <a:xfrm>
            <a:off x="6553200" y="1219200"/>
            <a:ext cx="2344311" cy="4495800"/>
          </a:xfrm>
          <a:prstGeom prst="rect">
            <a:avLst/>
          </a:prstGeom>
          <a:noFill/>
          <a:ln w="9525">
            <a:noFill/>
            <a:miter lim="800000"/>
            <a:headEnd/>
            <a:tailEnd/>
          </a:ln>
          <a:effectLst/>
        </p:spPr>
      </p:pic>
      <p:sp>
        <p:nvSpPr>
          <p:cNvPr id="9" name="Content Placeholder 2"/>
          <p:cNvSpPr txBox="1">
            <a:spLocks/>
          </p:cNvSpPr>
          <p:nvPr/>
        </p:nvSpPr>
        <p:spPr>
          <a:xfrm>
            <a:off x="762000" y="1143000"/>
            <a:ext cx="5638800" cy="4495800"/>
          </a:xfrm>
          <a:prstGeom prst="rect">
            <a:avLst/>
          </a:prstGeom>
          <a:noFill/>
        </p:spPr>
        <p:txBody>
          <a:bodyPr>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smtClean="0">
                <a:solidFill>
                  <a:srgbClr val="FF0000"/>
                </a:solidFill>
                <a:latin typeface="Cambria" pitchFamily="18" charset="0"/>
              </a:rPr>
              <a:t>2nd way </a:t>
            </a:r>
            <a:r>
              <a:rPr lang="en-US" sz="2400" dirty="0" smtClean="0">
                <a:latin typeface="Cambria" pitchFamily="18" charset="0"/>
              </a:rPr>
              <a:t>the membership list can be stored in memory is shown below:</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noProof="0" dirty="0" smtClean="0">
                <a:ln>
                  <a:noFill/>
                </a:ln>
                <a:solidFill>
                  <a:schemeClr val="tx1"/>
                </a:solidFill>
                <a:effectLst/>
                <a:uLnTx/>
                <a:uFillTx/>
                <a:latin typeface="Cambria" pitchFamily="18" charset="0"/>
                <a:ea typeface="+mn-ea"/>
                <a:cs typeface="+mn-cs"/>
              </a:rPr>
              <a:t>This shows list is placed in a linear array, one group after another.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baseline="0" dirty="0" smtClean="0">
                <a:solidFill>
                  <a:srgbClr val="FF0000"/>
                </a:solidFill>
                <a:latin typeface="Cambria" pitchFamily="18" charset="0"/>
              </a:rPr>
              <a:t>2</a:t>
            </a:r>
            <a:r>
              <a:rPr lang="en-US" sz="2400" baseline="30000" dirty="0" smtClean="0">
                <a:solidFill>
                  <a:srgbClr val="FF0000"/>
                </a:solidFill>
                <a:latin typeface="Cambria" pitchFamily="18" charset="0"/>
              </a:rPr>
              <a:t>nd</a:t>
            </a:r>
            <a:r>
              <a:rPr lang="en-US" sz="2400" dirty="0" smtClean="0">
                <a:solidFill>
                  <a:srgbClr val="FF0000"/>
                </a:solidFill>
                <a:latin typeface="Cambria" pitchFamily="18" charset="0"/>
              </a:rPr>
              <a:t> way Advantage</a:t>
            </a:r>
            <a:r>
              <a:rPr lang="en-US" sz="2400" dirty="0" smtClean="0">
                <a:latin typeface="Cambria" pitchFamily="18" charset="0"/>
              </a:rPr>
              <a:t>: </a:t>
            </a:r>
          </a:p>
          <a:p>
            <a:pPr marL="800100" lvl="1" indent="-342900">
              <a:spcBef>
                <a:spcPct val="20000"/>
              </a:spcBef>
              <a:buFont typeface="Arial" pitchFamily="34" charset="0"/>
              <a:buChar char="•"/>
            </a:pPr>
            <a:r>
              <a:rPr lang="en-US" sz="2400" dirty="0" smtClean="0">
                <a:latin typeface="Cambria" pitchFamily="18" charset="0"/>
              </a:rPr>
              <a:t>space efficient.</a:t>
            </a:r>
          </a:p>
          <a:p>
            <a:pPr marL="800100" lvl="1" indent="-342900">
              <a:spcBef>
                <a:spcPct val="20000"/>
              </a:spcBef>
              <a:buFont typeface="Arial" pitchFamily="34" charset="0"/>
              <a:buChar char="•"/>
            </a:pPr>
            <a:r>
              <a:rPr kumimoji="0" lang="en-US" sz="2400" b="0" i="0" u="none" strike="noStrike" kern="1200" cap="none" spc="0" normalizeH="0" baseline="0" noProof="0" dirty="0" smtClean="0">
                <a:ln>
                  <a:noFill/>
                </a:ln>
                <a:solidFill>
                  <a:schemeClr val="tx1"/>
                </a:solidFill>
                <a:effectLst/>
                <a:uLnTx/>
                <a:uFillTx/>
                <a:latin typeface="Cambria" pitchFamily="18" charset="0"/>
                <a:ea typeface="+mn-ea"/>
                <a:cs typeface="+mn-cs"/>
              </a:rPr>
              <a:t>Entire</a:t>
            </a:r>
            <a:r>
              <a:rPr kumimoji="0" lang="en-US" sz="2400" b="0" i="0" u="none" strike="noStrike" kern="1200" cap="none" spc="0" normalizeH="0" noProof="0" dirty="0" smtClean="0">
                <a:ln>
                  <a:noFill/>
                </a:ln>
                <a:solidFill>
                  <a:schemeClr val="tx1"/>
                </a:solidFill>
                <a:effectLst/>
                <a:uLnTx/>
                <a:uFillTx/>
                <a:latin typeface="Cambria" pitchFamily="18" charset="0"/>
                <a:ea typeface="+mn-ea"/>
                <a:cs typeface="+mn-cs"/>
              </a:rPr>
              <a:t> list can easily be processed  - one can easily print all the names on the list.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baseline="0" dirty="0" smtClean="0">
                <a:solidFill>
                  <a:srgbClr val="FF0000"/>
                </a:solidFill>
                <a:latin typeface="Cambria" pitchFamily="18" charset="0"/>
              </a:rPr>
              <a:t>2</a:t>
            </a:r>
            <a:r>
              <a:rPr lang="en-US" sz="2400" baseline="30000" dirty="0" smtClean="0">
                <a:solidFill>
                  <a:srgbClr val="FF0000"/>
                </a:solidFill>
                <a:latin typeface="Cambria" pitchFamily="18" charset="0"/>
              </a:rPr>
              <a:t>nd</a:t>
            </a:r>
            <a:r>
              <a:rPr lang="en-US" sz="2400" baseline="0" dirty="0" smtClean="0">
                <a:solidFill>
                  <a:srgbClr val="FF0000"/>
                </a:solidFill>
                <a:latin typeface="Cambria" pitchFamily="18" charset="0"/>
              </a:rPr>
              <a:t> way Disadvantage</a:t>
            </a:r>
            <a:r>
              <a:rPr lang="en-US" sz="2400" baseline="0" dirty="0" smtClean="0">
                <a:latin typeface="Cambria" pitchFamily="18" charset="0"/>
              </a:rPr>
              <a:t>: There is no way to access any particular group. For Ex, there is no way to find &amp; print only the names in the third group.</a:t>
            </a:r>
            <a:endParaRPr kumimoji="0" lang="en-US" sz="2400" b="0" i="0" u="none" strike="noStrike" kern="1200" cap="none" spc="0" normalizeH="0" baseline="0" noProof="0" dirty="0" smtClean="0">
              <a:ln>
                <a:noFill/>
              </a:ln>
              <a:solidFill>
                <a:schemeClr val="tx1"/>
              </a:solidFill>
              <a:effectLst/>
              <a:uLnTx/>
              <a:uFillTx/>
              <a:latin typeface="Cambria"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mbria" pitchFamily="18" charset="0"/>
              <a:ea typeface="+mn-ea"/>
              <a:cs typeface="+mn-c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457200"/>
            <a:ext cx="7924800" cy="609600"/>
          </a:xfrm>
        </p:spPr>
        <p:txBody>
          <a:bodyPr/>
          <a:lstStyle/>
          <a:p>
            <a:r>
              <a:rPr lang="en-US" dirty="0" smtClean="0"/>
              <a:t>Pointers; Pointers Arrays(contd..)</a:t>
            </a:r>
            <a:endParaRPr lang="en-US" dirty="0"/>
          </a:p>
        </p:txBody>
      </p:sp>
      <p:sp>
        <p:nvSpPr>
          <p:cNvPr id="9" name="Content Placeholder 2"/>
          <p:cNvSpPr txBox="1">
            <a:spLocks/>
          </p:cNvSpPr>
          <p:nvPr/>
        </p:nvSpPr>
        <p:spPr>
          <a:xfrm>
            <a:off x="762000" y="1143000"/>
            <a:ext cx="5638800" cy="4495800"/>
          </a:xfrm>
          <a:prstGeom prst="rect">
            <a:avLst/>
          </a:prstGeom>
          <a:noFill/>
        </p:spPr>
        <p:txBody>
          <a:bodyPr>
            <a:normAutofit fontScale="85000" lnSpcReduction="20000"/>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smtClean="0">
                <a:latin typeface="Cambria" pitchFamily="18" charset="0"/>
              </a:rPr>
              <a:t>In </a:t>
            </a:r>
            <a:r>
              <a:rPr lang="en-US" sz="2400" dirty="0" smtClean="0">
                <a:solidFill>
                  <a:srgbClr val="FF0000"/>
                </a:solidFill>
                <a:latin typeface="Cambria" pitchFamily="18" charset="0"/>
              </a:rPr>
              <a:t>3</a:t>
            </a:r>
            <a:r>
              <a:rPr lang="en-US" sz="2400" baseline="30000" dirty="0" smtClean="0">
                <a:solidFill>
                  <a:srgbClr val="FF0000"/>
                </a:solidFill>
                <a:latin typeface="Cambria" pitchFamily="18" charset="0"/>
              </a:rPr>
              <a:t>rd</a:t>
            </a:r>
            <a:r>
              <a:rPr lang="en-US" sz="2400" dirty="0" smtClean="0">
                <a:solidFill>
                  <a:srgbClr val="FF0000"/>
                </a:solidFill>
                <a:latin typeface="Cambria" pitchFamily="18" charset="0"/>
              </a:rPr>
              <a:t> way </a:t>
            </a:r>
            <a:r>
              <a:rPr lang="en-US" sz="2400" dirty="0" smtClean="0">
                <a:latin typeface="Cambria" pitchFamily="18" charset="0"/>
              </a:rPr>
              <a:t>names are listed in a linear array, group by group, except now some marker such as 3 dollar signs used here will indicate the end of a group.</a:t>
            </a:r>
            <a:endParaRPr kumimoji="0" lang="en-US" sz="2400" b="0" i="0" u="none" strike="noStrike" kern="1200" cap="none" spc="0" normalizeH="0" noProof="0" dirty="0" smtClean="0">
              <a:ln>
                <a:noFill/>
              </a:ln>
              <a:solidFill>
                <a:schemeClr val="tx1"/>
              </a:solidFill>
              <a:effectLst/>
              <a:uLnTx/>
              <a:uFillTx/>
              <a:latin typeface="Cambria" pitchFamily="18" charset="0"/>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smtClean="0">
                <a:solidFill>
                  <a:srgbClr val="FF0000"/>
                </a:solidFill>
                <a:latin typeface="Cambria" pitchFamily="18" charset="0"/>
              </a:rPr>
              <a:t>3</a:t>
            </a:r>
            <a:r>
              <a:rPr lang="en-US" sz="2400" baseline="30000" dirty="0" smtClean="0">
                <a:solidFill>
                  <a:srgbClr val="FF0000"/>
                </a:solidFill>
                <a:latin typeface="Cambria" pitchFamily="18" charset="0"/>
              </a:rPr>
              <a:t>rd</a:t>
            </a:r>
            <a:r>
              <a:rPr lang="en-US" sz="2400" dirty="0" smtClean="0">
                <a:solidFill>
                  <a:srgbClr val="FF0000"/>
                </a:solidFill>
                <a:latin typeface="Cambria" pitchFamily="18" charset="0"/>
              </a:rPr>
              <a:t>  way Advantage</a:t>
            </a:r>
            <a:r>
              <a:rPr lang="en-US" sz="2400" dirty="0" smtClean="0">
                <a:latin typeface="Cambria" pitchFamily="18" charset="0"/>
              </a:rPr>
              <a:t>: </a:t>
            </a:r>
          </a:p>
          <a:p>
            <a:pPr marL="800100" lvl="1" indent="-342900" algn="just">
              <a:spcBef>
                <a:spcPct val="20000"/>
              </a:spcBef>
              <a:buFont typeface="Arial" pitchFamily="34" charset="0"/>
              <a:buChar char="•"/>
            </a:pPr>
            <a:r>
              <a:rPr lang="en-US" sz="2400" dirty="0" smtClean="0">
                <a:latin typeface="Cambria" pitchFamily="18" charset="0"/>
              </a:rPr>
              <a:t>It uses only a few extra memory cells- one for each group but now one can access any particular group.</a:t>
            </a:r>
          </a:p>
          <a:p>
            <a:pPr marL="800100" lvl="1" indent="-342900" algn="just">
              <a:spcBef>
                <a:spcPct val="20000"/>
              </a:spcBef>
              <a:buFont typeface="Arial" pitchFamily="34" charset="0"/>
              <a:buChar char="•"/>
            </a:pPr>
            <a:r>
              <a:rPr lang="en-US" sz="2400" dirty="0" smtClean="0">
                <a:latin typeface="Cambria" pitchFamily="18" charset="0"/>
              </a:rPr>
              <a:t>A programmer can now find &amp; print those names in the 3</a:t>
            </a:r>
            <a:r>
              <a:rPr lang="en-US" sz="2400" baseline="30000" dirty="0" smtClean="0">
                <a:latin typeface="Cambria" pitchFamily="18" charset="0"/>
              </a:rPr>
              <a:t>rd</a:t>
            </a:r>
            <a:r>
              <a:rPr lang="en-US" sz="2400" dirty="0" smtClean="0">
                <a:latin typeface="Cambria" pitchFamily="18" charset="0"/>
              </a:rPr>
              <a:t> group by locating those names which appear after the second marker &amp; before the 3</a:t>
            </a:r>
            <a:r>
              <a:rPr lang="en-US" sz="2400" baseline="30000" dirty="0" smtClean="0">
                <a:latin typeface="Cambria" pitchFamily="18" charset="0"/>
              </a:rPr>
              <a:t>rd</a:t>
            </a:r>
            <a:r>
              <a:rPr lang="en-US" sz="2400" dirty="0" smtClean="0">
                <a:latin typeface="Cambria" pitchFamily="18" charset="0"/>
              </a:rPr>
              <a:t> marker.</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smtClean="0">
                <a:solidFill>
                  <a:srgbClr val="FF0000"/>
                </a:solidFill>
                <a:latin typeface="Cambria" pitchFamily="18" charset="0"/>
              </a:rPr>
              <a:t>3</a:t>
            </a:r>
            <a:r>
              <a:rPr lang="en-US" sz="2400" baseline="30000" dirty="0" smtClean="0">
                <a:solidFill>
                  <a:srgbClr val="FF0000"/>
                </a:solidFill>
                <a:latin typeface="Cambria" pitchFamily="18" charset="0"/>
              </a:rPr>
              <a:t>rd</a:t>
            </a:r>
            <a:r>
              <a:rPr lang="en-US" sz="2400" dirty="0" smtClean="0">
                <a:solidFill>
                  <a:srgbClr val="FF0000"/>
                </a:solidFill>
                <a:latin typeface="Cambria" pitchFamily="18" charset="0"/>
              </a:rPr>
              <a:t> </a:t>
            </a:r>
            <a:r>
              <a:rPr lang="en-US" sz="2400" baseline="0" dirty="0" smtClean="0">
                <a:solidFill>
                  <a:srgbClr val="FF0000"/>
                </a:solidFill>
                <a:latin typeface="Cambria" pitchFamily="18" charset="0"/>
              </a:rPr>
              <a:t> way Disadvantage</a:t>
            </a:r>
            <a:r>
              <a:rPr lang="en-US" sz="2400" baseline="0" dirty="0" smtClean="0">
                <a:latin typeface="Cambria" pitchFamily="18" charset="0"/>
              </a:rPr>
              <a:t>: List still must be traversed from the beginning in order to recognize the third group. In other words, the different</a:t>
            </a:r>
            <a:r>
              <a:rPr lang="en-US" sz="2400" dirty="0" smtClean="0">
                <a:latin typeface="Cambria" pitchFamily="18" charset="0"/>
              </a:rPr>
              <a:t> groups are not indexed with this representation.</a:t>
            </a:r>
            <a:endParaRPr kumimoji="0" lang="en-US" sz="2400" b="0" i="0" u="none" strike="noStrike" kern="1200" cap="none" spc="0" normalizeH="0" baseline="0" noProof="0" dirty="0" smtClean="0">
              <a:ln>
                <a:noFill/>
              </a:ln>
              <a:solidFill>
                <a:schemeClr val="tx1"/>
              </a:solidFill>
              <a:effectLst/>
              <a:uLnTx/>
              <a:uFillTx/>
              <a:latin typeface="Cambria" pitchFamily="18" charset="0"/>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mbria" pitchFamily="18" charset="0"/>
              <a:ea typeface="+mn-ea"/>
              <a:cs typeface="+mn-cs"/>
            </a:endParaRPr>
          </a:p>
        </p:txBody>
      </p:sp>
      <p:pic>
        <p:nvPicPr>
          <p:cNvPr id="68610" name="Picture 2"/>
          <p:cNvPicPr>
            <a:picLocks noGrp="1" noChangeAspect="1" noChangeArrowheads="1"/>
          </p:cNvPicPr>
          <p:nvPr>
            <p:ph idx="1"/>
          </p:nvPr>
        </p:nvPicPr>
        <p:blipFill>
          <a:blip r:embed="rId2" cstate="print"/>
          <a:srcRect/>
          <a:stretch>
            <a:fillRect/>
          </a:stretch>
        </p:blipFill>
        <p:spPr bwMode="auto">
          <a:xfrm>
            <a:off x="6400800" y="990600"/>
            <a:ext cx="2743200" cy="5638800"/>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81000"/>
            <a:ext cx="7924800" cy="609600"/>
          </a:xfrm>
        </p:spPr>
        <p:txBody>
          <a:bodyPr/>
          <a:lstStyle/>
          <a:p>
            <a:r>
              <a:rPr lang="en-US" dirty="0" smtClean="0"/>
              <a:t>Pointer Array</a:t>
            </a:r>
            <a:endParaRPr lang="en-US" dirty="0"/>
          </a:p>
        </p:txBody>
      </p:sp>
      <p:pic>
        <p:nvPicPr>
          <p:cNvPr id="67587" name="Picture 3"/>
          <p:cNvPicPr>
            <a:picLocks noGrp="1" noChangeAspect="1" noChangeArrowheads="1"/>
          </p:cNvPicPr>
          <p:nvPr>
            <p:ph idx="1"/>
          </p:nvPr>
        </p:nvPicPr>
        <p:blipFill>
          <a:blip r:embed="rId2" cstate="print"/>
          <a:srcRect/>
          <a:stretch>
            <a:fillRect/>
          </a:stretch>
        </p:blipFill>
        <p:spPr bwMode="auto">
          <a:xfrm>
            <a:off x="2667000" y="1371600"/>
            <a:ext cx="6248400" cy="5029200"/>
          </a:xfrm>
          <a:prstGeom prst="rect">
            <a:avLst/>
          </a:prstGeom>
          <a:noFill/>
          <a:ln w="9525">
            <a:noFill/>
            <a:miter lim="800000"/>
            <a:headEnd/>
            <a:tailEnd/>
          </a:ln>
          <a:effectLst/>
        </p:spPr>
      </p:pic>
      <p:sp>
        <p:nvSpPr>
          <p:cNvPr id="7" name="TextBox 6"/>
          <p:cNvSpPr txBox="1"/>
          <p:nvPr/>
        </p:nvSpPr>
        <p:spPr>
          <a:xfrm>
            <a:off x="0" y="1524000"/>
            <a:ext cx="2736583" cy="2031325"/>
          </a:xfrm>
          <a:prstGeom prst="rect">
            <a:avLst/>
          </a:prstGeom>
          <a:noFill/>
        </p:spPr>
        <p:txBody>
          <a:bodyPr wrap="none" rtlCol="0">
            <a:spAutoFit/>
          </a:bodyPr>
          <a:lstStyle/>
          <a:p>
            <a:r>
              <a:rPr lang="en-US" dirty="0" smtClean="0"/>
              <a:t>The above 2 space efficient</a:t>
            </a:r>
          </a:p>
          <a:p>
            <a:r>
              <a:rPr lang="en-US" dirty="0" smtClean="0"/>
              <a:t> data structures can be </a:t>
            </a:r>
          </a:p>
          <a:p>
            <a:r>
              <a:rPr lang="en-US" dirty="0" smtClean="0"/>
              <a:t>easily modified so that the</a:t>
            </a:r>
          </a:p>
          <a:p>
            <a:r>
              <a:rPr lang="en-US" dirty="0" smtClean="0"/>
              <a:t> individual groups can be </a:t>
            </a:r>
          </a:p>
          <a:p>
            <a:r>
              <a:rPr lang="en-US" dirty="0" smtClean="0"/>
              <a:t>indexed. This is </a:t>
            </a:r>
          </a:p>
          <a:p>
            <a:r>
              <a:rPr lang="en-US" dirty="0" smtClean="0"/>
              <a:t>accomplished by </a:t>
            </a:r>
          </a:p>
          <a:p>
            <a:r>
              <a:rPr lang="en-US" b="1" dirty="0" smtClean="0"/>
              <a:t>pointer array.</a:t>
            </a:r>
            <a:endParaRPr lang="en-US" b="1"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28600"/>
            <a:ext cx="7924800" cy="609600"/>
          </a:xfrm>
        </p:spPr>
        <p:txBody>
          <a:bodyPr/>
          <a:lstStyle/>
          <a:p>
            <a:r>
              <a:rPr lang="en-US" dirty="0" smtClean="0"/>
              <a:t>Pointers in C</a:t>
            </a:r>
            <a:endParaRPr lang="en-US" dirty="0"/>
          </a:p>
        </p:txBody>
      </p:sp>
      <p:sp>
        <p:nvSpPr>
          <p:cNvPr id="3" name="Content Placeholder 2"/>
          <p:cNvSpPr>
            <a:spLocks noGrp="1"/>
          </p:cNvSpPr>
          <p:nvPr>
            <p:ph idx="1"/>
          </p:nvPr>
        </p:nvSpPr>
        <p:spPr>
          <a:xfrm>
            <a:off x="914400" y="685800"/>
            <a:ext cx="8001000" cy="4495800"/>
          </a:xfrm>
        </p:spPr>
        <p:txBody>
          <a:bodyPr/>
          <a:lstStyle/>
          <a:p>
            <a:r>
              <a:rPr lang="en-US" b="1" dirty="0" smtClean="0"/>
              <a:t>Pointers</a:t>
            </a:r>
            <a:r>
              <a:rPr lang="en-US" dirty="0" smtClean="0"/>
              <a:t> are variables that hold a memory location.</a:t>
            </a:r>
          </a:p>
          <a:p>
            <a:r>
              <a:rPr lang="en-US" dirty="0" smtClean="0"/>
              <a:t>Consider the declaration: </a:t>
            </a:r>
          </a:p>
          <a:p>
            <a:pPr>
              <a:buNone/>
            </a:pPr>
            <a:r>
              <a:rPr lang="en-US" dirty="0" smtClean="0"/>
              <a:t>		</a:t>
            </a:r>
            <a:r>
              <a:rPr lang="en-US" dirty="0" err="1" smtClean="0"/>
              <a:t>int</a:t>
            </a:r>
            <a:r>
              <a:rPr lang="en-US" dirty="0" smtClean="0"/>
              <a:t> </a:t>
            </a:r>
            <a:r>
              <a:rPr lang="en-US" dirty="0" err="1" smtClean="0"/>
              <a:t>i</a:t>
            </a:r>
            <a:r>
              <a:rPr lang="en-US" dirty="0" smtClean="0"/>
              <a:t>=3;</a:t>
            </a:r>
          </a:p>
          <a:p>
            <a:r>
              <a:rPr lang="en-US" dirty="0" smtClean="0"/>
              <a:t>This declaration tells the compiler to:</a:t>
            </a:r>
          </a:p>
          <a:p>
            <a:pPr lvl="1"/>
            <a:r>
              <a:rPr lang="en-US" dirty="0" smtClean="0"/>
              <a:t>Reserve space in memory to hold the integer value.</a:t>
            </a:r>
          </a:p>
          <a:p>
            <a:pPr lvl="1"/>
            <a:r>
              <a:rPr lang="en-US" dirty="0" smtClean="0"/>
              <a:t>Associate the name </a:t>
            </a:r>
            <a:r>
              <a:rPr lang="en-US" dirty="0" err="1" smtClean="0"/>
              <a:t>i</a:t>
            </a:r>
            <a:r>
              <a:rPr lang="en-US" dirty="0" smtClean="0"/>
              <a:t> with this memory location.</a:t>
            </a:r>
          </a:p>
          <a:p>
            <a:pPr lvl="1"/>
            <a:r>
              <a:rPr lang="en-US" dirty="0" smtClean="0"/>
              <a:t>Store the value 3 at this location.</a:t>
            </a:r>
          </a:p>
          <a:p>
            <a:endParaRPr lang="en-US" dirty="0"/>
          </a:p>
        </p:txBody>
      </p:sp>
      <p:sp>
        <p:nvSpPr>
          <p:cNvPr id="4" name="TextBox 3"/>
          <p:cNvSpPr txBox="1"/>
          <p:nvPr/>
        </p:nvSpPr>
        <p:spPr>
          <a:xfrm>
            <a:off x="533400" y="3429000"/>
            <a:ext cx="2743200" cy="3046988"/>
          </a:xfrm>
          <a:prstGeom prst="rect">
            <a:avLst/>
          </a:prstGeom>
          <a:noFill/>
        </p:spPr>
        <p:txBody>
          <a:bodyPr wrap="square" rtlCol="0">
            <a:spAutoFit/>
          </a:bodyPr>
          <a:lstStyle/>
          <a:p>
            <a:r>
              <a:rPr lang="en-US" sz="1600" b="1" dirty="0" smtClean="0"/>
              <a:t>void main()</a:t>
            </a:r>
          </a:p>
          <a:p>
            <a:r>
              <a:rPr lang="en-US" sz="1600" b="1" dirty="0" smtClean="0"/>
              <a:t>{</a:t>
            </a:r>
          </a:p>
          <a:p>
            <a:r>
              <a:rPr lang="en-US" sz="1600" b="1" dirty="0" err="1" smtClean="0"/>
              <a:t>int</a:t>
            </a:r>
            <a:r>
              <a:rPr lang="en-US" sz="1600" b="1" dirty="0" smtClean="0"/>
              <a:t> </a:t>
            </a:r>
            <a:r>
              <a:rPr lang="en-US" sz="1600" b="1" dirty="0" err="1" smtClean="0"/>
              <a:t>i</a:t>
            </a:r>
            <a:r>
              <a:rPr lang="en-US" sz="1600" b="1" dirty="0" smtClean="0"/>
              <a:t>=3, *j;</a:t>
            </a:r>
          </a:p>
          <a:p>
            <a:r>
              <a:rPr lang="en-US" sz="1600" b="1" dirty="0" smtClean="0"/>
              <a:t>j=&amp;</a:t>
            </a:r>
            <a:r>
              <a:rPr lang="en-US" sz="1600" b="1" dirty="0" err="1" smtClean="0"/>
              <a:t>i</a:t>
            </a:r>
            <a:r>
              <a:rPr lang="en-US" sz="1600" b="1" dirty="0" smtClean="0"/>
              <a:t>;</a:t>
            </a:r>
          </a:p>
          <a:p>
            <a:r>
              <a:rPr lang="en-US" sz="1600" b="1" dirty="0" err="1" smtClean="0"/>
              <a:t>cout</a:t>
            </a:r>
            <a:r>
              <a:rPr lang="en-US" sz="1600" b="1" dirty="0" smtClean="0"/>
              <a:t>&lt;&lt;&amp;</a:t>
            </a:r>
            <a:r>
              <a:rPr lang="en-US" sz="1600" b="1" dirty="0" err="1" smtClean="0"/>
              <a:t>i</a:t>
            </a:r>
            <a:r>
              <a:rPr lang="en-US" sz="1600" b="1" dirty="0" smtClean="0"/>
              <a:t>;	                    6485</a:t>
            </a:r>
          </a:p>
          <a:p>
            <a:r>
              <a:rPr lang="en-US" sz="1600" b="1" dirty="0" err="1" smtClean="0"/>
              <a:t>cout</a:t>
            </a:r>
            <a:r>
              <a:rPr lang="en-US" sz="1600" b="1" dirty="0" smtClean="0"/>
              <a:t>&lt;&lt;j;		6485</a:t>
            </a:r>
          </a:p>
          <a:p>
            <a:r>
              <a:rPr lang="en-US" sz="1600" b="1" dirty="0" err="1" smtClean="0"/>
              <a:t>cout</a:t>
            </a:r>
            <a:r>
              <a:rPr lang="en-US" sz="1600" b="1" dirty="0" smtClean="0"/>
              <a:t>&lt;&lt;&amp;j;		3276</a:t>
            </a:r>
          </a:p>
          <a:p>
            <a:r>
              <a:rPr lang="en-US" sz="1600" b="1" dirty="0" err="1" smtClean="0"/>
              <a:t>cout</a:t>
            </a:r>
            <a:r>
              <a:rPr lang="en-US" sz="1600" b="1" dirty="0" smtClean="0"/>
              <a:t>&lt;&lt;j;		6485</a:t>
            </a:r>
          </a:p>
          <a:p>
            <a:r>
              <a:rPr lang="en-US" sz="1600" b="1" dirty="0" err="1" smtClean="0"/>
              <a:t>cout</a:t>
            </a:r>
            <a:r>
              <a:rPr lang="en-US" sz="1600" b="1" dirty="0" smtClean="0"/>
              <a:t>&lt;&lt;</a:t>
            </a:r>
            <a:r>
              <a:rPr lang="en-US" sz="1600" b="1" dirty="0" err="1" smtClean="0"/>
              <a:t>i</a:t>
            </a:r>
            <a:r>
              <a:rPr lang="en-US" sz="1600" b="1" dirty="0" smtClean="0"/>
              <a:t>;		3</a:t>
            </a:r>
          </a:p>
          <a:p>
            <a:r>
              <a:rPr lang="en-US" sz="1600" b="1" dirty="0" err="1" smtClean="0"/>
              <a:t>cout</a:t>
            </a:r>
            <a:r>
              <a:rPr lang="en-US" sz="1600" b="1" dirty="0" smtClean="0"/>
              <a:t>&lt;&lt;*(&amp;</a:t>
            </a:r>
            <a:r>
              <a:rPr lang="en-US" sz="1600" b="1" dirty="0" err="1" smtClean="0"/>
              <a:t>i</a:t>
            </a:r>
            <a:r>
              <a:rPr lang="en-US" sz="1600" b="1" dirty="0" smtClean="0"/>
              <a:t>);	3</a:t>
            </a:r>
          </a:p>
          <a:p>
            <a:r>
              <a:rPr lang="en-US" sz="1600" b="1" dirty="0" err="1" smtClean="0"/>
              <a:t>cout</a:t>
            </a:r>
            <a:r>
              <a:rPr lang="en-US" sz="1600" b="1" dirty="0" smtClean="0"/>
              <a:t>&lt;&lt;*j;		3</a:t>
            </a:r>
          </a:p>
          <a:p>
            <a:r>
              <a:rPr lang="en-US" sz="1600" b="1" dirty="0" smtClean="0"/>
              <a:t>}</a:t>
            </a:r>
            <a:endParaRPr lang="en-US" sz="1600" b="1" dirty="0"/>
          </a:p>
        </p:txBody>
      </p:sp>
      <p:sp>
        <p:nvSpPr>
          <p:cNvPr id="5" name="TextBox 4"/>
          <p:cNvSpPr txBox="1"/>
          <p:nvPr/>
        </p:nvSpPr>
        <p:spPr>
          <a:xfrm>
            <a:off x="2362200" y="3657600"/>
            <a:ext cx="859531" cy="369332"/>
          </a:xfrm>
          <a:prstGeom prst="rect">
            <a:avLst/>
          </a:prstGeom>
          <a:noFill/>
        </p:spPr>
        <p:txBody>
          <a:bodyPr wrap="none" rtlCol="0">
            <a:spAutoFit/>
          </a:bodyPr>
          <a:lstStyle/>
          <a:p>
            <a:r>
              <a:rPr lang="en-US" sz="1600" b="1" dirty="0" smtClean="0"/>
              <a:t>Output</a:t>
            </a:r>
            <a:r>
              <a:rPr lang="en-US" dirty="0" smtClean="0"/>
              <a:t>:</a:t>
            </a:r>
            <a:endParaRPr lang="en-US" dirty="0"/>
          </a:p>
        </p:txBody>
      </p:sp>
      <p:sp>
        <p:nvSpPr>
          <p:cNvPr id="6" name="Rectangle 5"/>
          <p:cNvSpPr/>
          <p:nvPr/>
        </p:nvSpPr>
        <p:spPr>
          <a:xfrm>
            <a:off x="4800600" y="3886200"/>
            <a:ext cx="1219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3</a:t>
            </a:r>
            <a:endParaRPr lang="en-US" sz="4400" dirty="0"/>
          </a:p>
        </p:txBody>
      </p:sp>
      <p:sp>
        <p:nvSpPr>
          <p:cNvPr id="7" name="Rectangle 6"/>
          <p:cNvSpPr/>
          <p:nvPr/>
        </p:nvSpPr>
        <p:spPr>
          <a:xfrm>
            <a:off x="6553200" y="3886200"/>
            <a:ext cx="152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6485</a:t>
            </a:r>
            <a:endParaRPr lang="en-US" sz="4400" dirty="0"/>
          </a:p>
        </p:txBody>
      </p:sp>
      <p:sp>
        <p:nvSpPr>
          <p:cNvPr id="8" name="TextBox 7"/>
          <p:cNvSpPr txBox="1"/>
          <p:nvPr/>
        </p:nvSpPr>
        <p:spPr>
          <a:xfrm>
            <a:off x="5181600" y="3276600"/>
            <a:ext cx="285656" cy="584775"/>
          </a:xfrm>
          <a:prstGeom prst="rect">
            <a:avLst/>
          </a:prstGeom>
          <a:noFill/>
        </p:spPr>
        <p:txBody>
          <a:bodyPr wrap="none" rtlCol="0">
            <a:spAutoFit/>
          </a:bodyPr>
          <a:lstStyle/>
          <a:p>
            <a:r>
              <a:rPr lang="en-US" sz="3200" b="1" dirty="0" err="1" smtClean="0"/>
              <a:t>i</a:t>
            </a:r>
            <a:endParaRPr lang="en-US" sz="3200" b="1" dirty="0"/>
          </a:p>
        </p:txBody>
      </p:sp>
      <p:sp>
        <p:nvSpPr>
          <p:cNvPr id="9" name="TextBox 8"/>
          <p:cNvSpPr txBox="1"/>
          <p:nvPr/>
        </p:nvSpPr>
        <p:spPr>
          <a:xfrm>
            <a:off x="7086600" y="3276600"/>
            <a:ext cx="536606" cy="584775"/>
          </a:xfrm>
          <a:prstGeom prst="rect">
            <a:avLst/>
          </a:prstGeom>
          <a:noFill/>
        </p:spPr>
        <p:txBody>
          <a:bodyPr wrap="square" rtlCol="0">
            <a:spAutoFit/>
          </a:bodyPr>
          <a:lstStyle/>
          <a:p>
            <a:r>
              <a:rPr lang="en-US" sz="3200" b="1" dirty="0" err="1" smtClean="0"/>
              <a:t>j</a:t>
            </a:r>
            <a:endParaRPr lang="en-US" sz="3200" b="1" dirty="0"/>
          </a:p>
        </p:txBody>
      </p:sp>
      <p:sp>
        <p:nvSpPr>
          <p:cNvPr id="10" name="TextBox 9"/>
          <p:cNvSpPr txBox="1"/>
          <p:nvPr/>
        </p:nvSpPr>
        <p:spPr>
          <a:xfrm>
            <a:off x="5029200" y="4552890"/>
            <a:ext cx="704039" cy="400110"/>
          </a:xfrm>
          <a:prstGeom prst="rect">
            <a:avLst/>
          </a:prstGeom>
          <a:noFill/>
        </p:spPr>
        <p:txBody>
          <a:bodyPr wrap="none" rtlCol="0">
            <a:spAutoFit/>
          </a:bodyPr>
          <a:lstStyle/>
          <a:p>
            <a:r>
              <a:rPr lang="en-US" sz="2000" b="1" dirty="0" smtClean="0"/>
              <a:t>6485</a:t>
            </a:r>
            <a:endParaRPr lang="en-US" sz="2000" b="1" dirty="0"/>
          </a:p>
        </p:txBody>
      </p:sp>
      <p:sp>
        <p:nvSpPr>
          <p:cNvPr id="11" name="TextBox 10"/>
          <p:cNvSpPr txBox="1"/>
          <p:nvPr/>
        </p:nvSpPr>
        <p:spPr>
          <a:xfrm>
            <a:off x="6992161" y="4572000"/>
            <a:ext cx="704039" cy="400110"/>
          </a:xfrm>
          <a:prstGeom prst="rect">
            <a:avLst/>
          </a:prstGeom>
          <a:noFill/>
        </p:spPr>
        <p:txBody>
          <a:bodyPr wrap="none" rtlCol="0">
            <a:spAutoFit/>
          </a:bodyPr>
          <a:lstStyle/>
          <a:p>
            <a:r>
              <a:rPr lang="en-US" sz="2000" b="1" dirty="0" smtClean="0"/>
              <a:t>3276</a:t>
            </a:r>
            <a:endParaRPr lang="en-US" sz="2000" b="1"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609600"/>
            <a:ext cx="7924800" cy="609600"/>
          </a:xfrm>
        </p:spPr>
        <p:txBody>
          <a:bodyPr/>
          <a:lstStyle/>
          <a:p>
            <a:r>
              <a:rPr lang="en-US" dirty="0" smtClean="0"/>
              <a:t>Arithmetic on pointers</a:t>
            </a:r>
            <a:endParaRPr lang="en-US" dirty="0"/>
          </a:p>
        </p:txBody>
      </p:sp>
      <p:sp>
        <p:nvSpPr>
          <p:cNvPr id="3" name="Content Placeholder 2"/>
          <p:cNvSpPr>
            <a:spLocks noGrp="1"/>
          </p:cNvSpPr>
          <p:nvPr>
            <p:ph idx="1"/>
          </p:nvPr>
        </p:nvSpPr>
        <p:spPr>
          <a:xfrm>
            <a:off x="914400" y="1295400"/>
            <a:ext cx="8001000" cy="4953000"/>
          </a:xfrm>
        </p:spPr>
        <p:txBody>
          <a:bodyPr>
            <a:normAutofit fontScale="70000" lnSpcReduction="20000"/>
          </a:bodyPr>
          <a:lstStyle/>
          <a:p>
            <a:r>
              <a:rPr lang="en-US" b="1" dirty="0" smtClean="0"/>
              <a:t>Consider the following example:</a:t>
            </a:r>
          </a:p>
          <a:p>
            <a:pPr>
              <a:buNone/>
            </a:pPr>
            <a:r>
              <a:rPr lang="en-US" b="1" dirty="0" smtClean="0"/>
              <a:t>void main()</a:t>
            </a:r>
          </a:p>
          <a:p>
            <a:pPr>
              <a:buNone/>
            </a:pPr>
            <a:r>
              <a:rPr lang="en-US" b="1" dirty="0" smtClean="0"/>
              <a:t>	{</a:t>
            </a:r>
          </a:p>
          <a:p>
            <a:pPr lvl="1">
              <a:buNone/>
            </a:pPr>
            <a:r>
              <a:rPr lang="en-US" sz="2600" b="1" dirty="0" err="1" smtClean="0"/>
              <a:t>int</a:t>
            </a:r>
            <a:r>
              <a:rPr lang="en-US" sz="2600" b="1" dirty="0" smtClean="0"/>
              <a:t> </a:t>
            </a:r>
            <a:r>
              <a:rPr lang="en-US" sz="2600" b="1" dirty="0" err="1" smtClean="0"/>
              <a:t>i</a:t>
            </a:r>
            <a:r>
              <a:rPr lang="en-US" sz="2600" b="1" dirty="0" smtClean="0"/>
              <a:t>=3,*x;</a:t>
            </a:r>
          </a:p>
          <a:p>
            <a:pPr lvl="1">
              <a:buNone/>
            </a:pPr>
            <a:r>
              <a:rPr lang="en-US" sz="2600" b="1" dirty="0" smtClean="0"/>
              <a:t>float j=1.5,*y;</a:t>
            </a:r>
          </a:p>
          <a:p>
            <a:pPr lvl="1">
              <a:buNone/>
            </a:pPr>
            <a:r>
              <a:rPr lang="en-US" sz="2600" b="1" dirty="0" smtClean="0"/>
              <a:t>char k=‘c’,*z;</a:t>
            </a:r>
          </a:p>
          <a:p>
            <a:pPr lvl="1">
              <a:buNone/>
            </a:pPr>
            <a:r>
              <a:rPr lang="en-US" sz="2600" b="1" dirty="0" err="1" smtClean="0"/>
              <a:t>cout</a:t>
            </a:r>
            <a:r>
              <a:rPr lang="en-US" sz="2600" b="1" dirty="0" smtClean="0"/>
              <a:t>&lt;&lt;</a:t>
            </a:r>
            <a:r>
              <a:rPr lang="en-US" sz="2600" b="1" dirty="0" err="1" smtClean="0"/>
              <a:t>i</a:t>
            </a:r>
            <a:r>
              <a:rPr lang="en-US" sz="2600" b="1" dirty="0" smtClean="0"/>
              <a:t>&lt;&lt;“\t”&lt;&lt;j&lt;&lt;“\t”&lt;&lt;k&lt;&lt;“\t”;		3	1.5	c</a:t>
            </a:r>
          </a:p>
          <a:p>
            <a:pPr lvl="1">
              <a:buNone/>
            </a:pPr>
            <a:r>
              <a:rPr lang="en-US" sz="2600" b="1" dirty="0" smtClean="0"/>
              <a:t>x=&amp;</a:t>
            </a:r>
            <a:r>
              <a:rPr lang="en-US" sz="2600" b="1" dirty="0" err="1" smtClean="0"/>
              <a:t>i</a:t>
            </a:r>
            <a:r>
              <a:rPr lang="en-US" sz="2600" b="1" dirty="0" smtClean="0"/>
              <a:t>;</a:t>
            </a:r>
          </a:p>
          <a:p>
            <a:pPr lvl="1">
              <a:buNone/>
            </a:pPr>
            <a:r>
              <a:rPr lang="en-US" sz="2600" b="1" dirty="0" smtClean="0"/>
              <a:t>y=&amp;j;</a:t>
            </a:r>
          </a:p>
          <a:p>
            <a:pPr lvl="1">
              <a:buNone/>
            </a:pPr>
            <a:r>
              <a:rPr lang="en-US" sz="2600" b="1" dirty="0" smtClean="0"/>
              <a:t>z=&amp;k;</a:t>
            </a:r>
          </a:p>
          <a:p>
            <a:pPr lvl="1">
              <a:buNone/>
            </a:pPr>
            <a:r>
              <a:rPr lang="en-US" sz="2600" b="1" dirty="0" err="1" smtClean="0"/>
              <a:t>cout</a:t>
            </a:r>
            <a:r>
              <a:rPr lang="en-US" sz="2600" b="1" dirty="0" smtClean="0"/>
              <a:t>&lt;&lt;x&lt;&lt;“\t”&lt;&lt;y&lt;&lt;“\t”&lt;&lt;z&lt;&lt;“\t”;	1002	2004	5006</a:t>
            </a:r>
          </a:p>
          <a:p>
            <a:pPr lvl="1">
              <a:buNone/>
            </a:pPr>
            <a:r>
              <a:rPr lang="en-US" sz="2600" b="1" dirty="0" smtClean="0"/>
              <a:t>x++;</a:t>
            </a:r>
          </a:p>
          <a:p>
            <a:pPr lvl="1">
              <a:buNone/>
            </a:pPr>
            <a:r>
              <a:rPr lang="en-US" sz="2600" b="1" dirty="0" smtClean="0"/>
              <a:t>y++;</a:t>
            </a:r>
          </a:p>
          <a:p>
            <a:pPr lvl="1">
              <a:buNone/>
            </a:pPr>
            <a:r>
              <a:rPr lang="en-US" sz="2600" b="1" dirty="0" smtClean="0"/>
              <a:t>z++;</a:t>
            </a:r>
          </a:p>
          <a:p>
            <a:pPr lvl="1">
              <a:buNone/>
            </a:pPr>
            <a:r>
              <a:rPr lang="en-US" sz="2600" b="1" dirty="0" err="1" smtClean="0"/>
              <a:t>cout</a:t>
            </a:r>
            <a:r>
              <a:rPr lang="en-US" sz="2600" b="1" dirty="0" smtClean="0"/>
              <a:t>&lt;&lt;x&lt;&lt;“\t”&lt;&lt;y&lt;&lt;“\t”&lt;&lt;z;		1004	2008	5007</a:t>
            </a:r>
            <a:r>
              <a:rPr lang="en-US" b="1" dirty="0" smtClean="0"/>
              <a:t>	</a:t>
            </a:r>
          </a:p>
          <a:p>
            <a:pPr>
              <a:buNone/>
            </a:pPr>
            <a:endParaRPr lang="en-US" b="1" dirty="0" smtClean="0"/>
          </a:p>
          <a:p>
            <a:pPr>
              <a:buNone/>
            </a:pPr>
            <a:r>
              <a:rPr lang="en-US" b="1" dirty="0" smtClean="0"/>
              <a:t>	}</a:t>
            </a:r>
            <a:endParaRPr lang="en-US" b="1"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Arithmetic on pointers(contd..)</a:t>
            </a:r>
            <a:endParaRPr lang="en-US" dirty="0"/>
          </a:p>
        </p:txBody>
      </p:sp>
      <p:sp>
        <p:nvSpPr>
          <p:cNvPr id="5" name="Rectangle 4"/>
          <p:cNvSpPr/>
          <p:nvPr/>
        </p:nvSpPr>
        <p:spPr>
          <a:xfrm>
            <a:off x="2286000" y="2514600"/>
            <a:ext cx="1219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3</a:t>
            </a:r>
            <a:endParaRPr lang="en-US" sz="4400" dirty="0"/>
          </a:p>
        </p:txBody>
      </p:sp>
      <p:sp>
        <p:nvSpPr>
          <p:cNvPr id="6" name="TextBox 5"/>
          <p:cNvSpPr txBox="1"/>
          <p:nvPr/>
        </p:nvSpPr>
        <p:spPr>
          <a:xfrm>
            <a:off x="2667000" y="1905000"/>
            <a:ext cx="285656" cy="584775"/>
          </a:xfrm>
          <a:prstGeom prst="rect">
            <a:avLst/>
          </a:prstGeom>
          <a:noFill/>
        </p:spPr>
        <p:txBody>
          <a:bodyPr wrap="none" rtlCol="0">
            <a:spAutoFit/>
          </a:bodyPr>
          <a:lstStyle/>
          <a:p>
            <a:r>
              <a:rPr lang="en-US" sz="3200" b="1" dirty="0" err="1" smtClean="0"/>
              <a:t>i</a:t>
            </a:r>
            <a:endParaRPr lang="en-US" sz="3200" b="1" dirty="0"/>
          </a:p>
        </p:txBody>
      </p:sp>
      <p:sp>
        <p:nvSpPr>
          <p:cNvPr id="7" name="TextBox 6"/>
          <p:cNvSpPr txBox="1"/>
          <p:nvPr/>
        </p:nvSpPr>
        <p:spPr>
          <a:xfrm>
            <a:off x="2514600" y="3181290"/>
            <a:ext cx="704039" cy="400110"/>
          </a:xfrm>
          <a:prstGeom prst="rect">
            <a:avLst/>
          </a:prstGeom>
          <a:noFill/>
        </p:spPr>
        <p:txBody>
          <a:bodyPr wrap="none" rtlCol="0">
            <a:spAutoFit/>
          </a:bodyPr>
          <a:lstStyle/>
          <a:p>
            <a:r>
              <a:rPr lang="en-US" sz="2000" b="1" dirty="0" smtClean="0"/>
              <a:t>1002</a:t>
            </a:r>
            <a:endParaRPr lang="en-US" sz="2000" b="1" dirty="0"/>
          </a:p>
        </p:txBody>
      </p:sp>
      <p:sp>
        <p:nvSpPr>
          <p:cNvPr id="8" name="Rectangle 7"/>
          <p:cNvSpPr/>
          <p:nvPr/>
        </p:nvSpPr>
        <p:spPr>
          <a:xfrm>
            <a:off x="3810000" y="2514600"/>
            <a:ext cx="1219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1.5</a:t>
            </a:r>
            <a:endParaRPr lang="en-US" sz="4400" dirty="0"/>
          </a:p>
        </p:txBody>
      </p:sp>
      <p:sp>
        <p:nvSpPr>
          <p:cNvPr id="9" name="TextBox 8"/>
          <p:cNvSpPr txBox="1"/>
          <p:nvPr/>
        </p:nvSpPr>
        <p:spPr>
          <a:xfrm>
            <a:off x="4191000" y="1905000"/>
            <a:ext cx="288862" cy="584775"/>
          </a:xfrm>
          <a:prstGeom prst="rect">
            <a:avLst/>
          </a:prstGeom>
          <a:noFill/>
        </p:spPr>
        <p:txBody>
          <a:bodyPr wrap="none" rtlCol="0">
            <a:spAutoFit/>
          </a:bodyPr>
          <a:lstStyle/>
          <a:p>
            <a:r>
              <a:rPr lang="en-US" sz="3200" b="1" dirty="0" err="1" smtClean="0"/>
              <a:t>j</a:t>
            </a:r>
            <a:endParaRPr lang="en-US" sz="3200" b="1" dirty="0"/>
          </a:p>
        </p:txBody>
      </p:sp>
      <p:sp>
        <p:nvSpPr>
          <p:cNvPr id="10" name="TextBox 9"/>
          <p:cNvSpPr txBox="1"/>
          <p:nvPr/>
        </p:nvSpPr>
        <p:spPr>
          <a:xfrm>
            <a:off x="4038600" y="3181290"/>
            <a:ext cx="704039" cy="400110"/>
          </a:xfrm>
          <a:prstGeom prst="rect">
            <a:avLst/>
          </a:prstGeom>
          <a:noFill/>
        </p:spPr>
        <p:txBody>
          <a:bodyPr wrap="none" rtlCol="0">
            <a:spAutoFit/>
          </a:bodyPr>
          <a:lstStyle/>
          <a:p>
            <a:r>
              <a:rPr lang="en-US" sz="2000" b="1" dirty="0" smtClean="0"/>
              <a:t>2004</a:t>
            </a:r>
            <a:endParaRPr lang="en-US" sz="2000" b="1" dirty="0"/>
          </a:p>
        </p:txBody>
      </p:sp>
      <p:sp>
        <p:nvSpPr>
          <p:cNvPr id="11" name="Rectangle 10"/>
          <p:cNvSpPr/>
          <p:nvPr/>
        </p:nvSpPr>
        <p:spPr>
          <a:xfrm>
            <a:off x="5334000" y="2514600"/>
            <a:ext cx="1219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c</a:t>
            </a:r>
            <a:endParaRPr lang="en-US" sz="4400" dirty="0"/>
          </a:p>
        </p:txBody>
      </p:sp>
      <p:sp>
        <p:nvSpPr>
          <p:cNvPr id="12" name="TextBox 11"/>
          <p:cNvSpPr txBox="1"/>
          <p:nvPr/>
        </p:nvSpPr>
        <p:spPr>
          <a:xfrm>
            <a:off x="5715000" y="1905000"/>
            <a:ext cx="381836" cy="584775"/>
          </a:xfrm>
          <a:prstGeom prst="rect">
            <a:avLst/>
          </a:prstGeom>
          <a:noFill/>
        </p:spPr>
        <p:txBody>
          <a:bodyPr wrap="none" rtlCol="0">
            <a:spAutoFit/>
          </a:bodyPr>
          <a:lstStyle/>
          <a:p>
            <a:r>
              <a:rPr lang="en-US" sz="3200" b="1" dirty="0" err="1" smtClean="0"/>
              <a:t>k</a:t>
            </a:r>
            <a:endParaRPr lang="en-US" sz="3200" b="1" dirty="0"/>
          </a:p>
        </p:txBody>
      </p:sp>
      <p:sp>
        <p:nvSpPr>
          <p:cNvPr id="13" name="TextBox 12"/>
          <p:cNvSpPr txBox="1"/>
          <p:nvPr/>
        </p:nvSpPr>
        <p:spPr>
          <a:xfrm>
            <a:off x="5562600" y="3181290"/>
            <a:ext cx="704039" cy="400110"/>
          </a:xfrm>
          <a:prstGeom prst="rect">
            <a:avLst/>
          </a:prstGeom>
          <a:noFill/>
        </p:spPr>
        <p:txBody>
          <a:bodyPr wrap="none" rtlCol="0">
            <a:spAutoFit/>
          </a:bodyPr>
          <a:lstStyle/>
          <a:p>
            <a:r>
              <a:rPr lang="en-US" sz="2000" b="1" dirty="0" smtClean="0"/>
              <a:t>5006</a:t>
            </a:r>
            <a:endParaRPr lang="en-US" sz="2000" b="1" dirty="0"/>
          </a:p>
        </p:txBody>
      </p:sp>
      <p:sp>
        <p:nvSpPr>
          <p:cNvPr id="14" name="Rectangle 13"/>
          <p:cNvSpPr/>
          <p:nvPr/>
        </p:nvSpPr>
        <p:spPr>
          <a:xfrm>
            <a:off x="2133600" y="42672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1002</a:t>
            </a:r>
            <a:endParaRPr lang="en-US" sz="4400" dirty="0"/>
          </a:p>
        </p:txBody>
      </p:sp>
      <p:sp>
        <p:nvSpPr>
          <p:cNvPr id="15" name="TextBox 14"/>
          <p:cNvSpPr txBox="1"/>
          <p:nvPr/>
        </p:nvSpPr>
        <p:spPr>
          <a:xfrm>
            <a:off x="2667000" y="3657600"/>
            <a:ext cx="373820" cy="584775"/>
          </a:xfrm>
          <a:prstGeom prst="rect">
            <a:avLst/>
          </a:prstGeom>
          <a:noFill/>
        </p:spPr>
        <p:txBody>
          <a:bodyPr wrap="none" rtlCol="0">
            <a:spAutoFit/>
          </a:bodyPr>
          <a:lstStyle/>
          <a:p>
            <a:r>
              <a:rPr lang="en-US" sz="3200" b="1" dirty="0" err="1" smtClean="0"/>
              <a:t>x</a:t>
            </a:r>
            <a:endParaRPr lang="en-US" sz="3200" b="1" dirty="0"/>
          </a:p>
        </p:txBody>
      </p:sp>
      <p:sp>
        <p:nvSpPr>
          <p:cNvPr id="16" name="TextBox 15"/>
          <p:cNvSpPr txBox="1"/>
          <p:nvPr/>
        </p:nvSpPr>
        <p:spPr>
          <a:xfrm>
            <a:off x="2514600" y="4933890"/>
            <a:ext cx="704039" cy="400110"/>
          </a:xfrm>
          <a:prstGeom prst="rect">
            <a:avLst/>
          </a:prstGeom>
          <a:noFill/>
        </p:spPr>
        <p:txBody>
          <a:bodyPr wrap="none" rtlCol="0">
            <a:spAutoFit/>
          </a:bodyPr>
          <a:lstStyle/>
          <a:p>
            <a:r>
              <a:rPr lang="en-US" sz="2000" b="1" dirty="0" smtClean="0"/>
              <a:t>4010</a:t>
            </a:r>
            <a:endParaRPr lang="en-US" sz="2000" b="1" dirty="0"/>
          </a:p>
        </p:txBody>
      </p:sp>
      <p:sp>
        <p:nvSpPr>
          <p:cNvPr id="17" name="Rectangle 16"/>
          <p:cNvSpPr/>
          <p:nvPr/>
        </p:nvSpPr>
        <p:spPr>
          <a:xfrm>
            <a:off x="3733800" y="42672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2004</a:t>
            </a:r>
            <a:endParaRPr lang="en-US" sz="4400" dirty="0"/>
          </a:p>
        </p:txBody>
      </p:sp>
      <p:sp>
        <p:nvSpPr>
          <p:cNvPr id="18" name="TextBox 17"/>
          <p:cNvSpPr txBox="1"/>
          <p:nvPr/>
        </p:nvSpPr>
        <p:spPr>
          <a:xfrm>
            <a:off x="4114800" y="3657600"/>
            <a:ext cx="378630" cy="584775"/>
          </a:xfrm>
          <a:prstGeom prst="rect">
            <a:avLst/>
          </a:prstGeom>
          <a:noFill/>
        </p:spPr>
        <p:txBody>
          <a:bodyPr wrap="none" rtlCol="0">
            <a:spAutoFit/>
          </a:bodyPr>
          <a:lstStyle/>
          <a:p>
            <a:r>
              <a:rPr lang="en-US" sz="3200" b="1" dirty="0" err="1" smtClean="0"/>
              <a:t>y</a:t>
            </a:r>
            <a:endParaRPr lang="en-US" sz="3200" b="1" dirty="0"/>
          </a:p>
        </p:txBody>
      </p:sp>
      <p:sp>
        <p:nvSpPr>
          <p:cNvPr id="19" name="TextBox 18"/>
          <p:cNvSpPr txBox="1"/>
          <p:nvPr/>
        </p:nvSpPr>
        <p:spPr>
          <a:xfrm>
            <a:off x="3962400" y="4933890"/>
            <a:ext cx="704039" cy="400110"/>
          </a:xfrm>
          <a:prstGeom prst="rect">
            <a:avLst/>
          </a:prstGeom>
          <a:noFill/>
        </p:spPr>
        <p:txBody>
          <a:bodyPr wrap="none" rtlCol="0">
            <a:spAutoFit/>
          </a:bodyPr>
          <a:lstStyle/>
          <a:p>
            <a:r>
              <a:rPr lang="en-US" sz="2000" b="1" dirty="0" smtClean="0"/>
              <a:t>4024</a:t>
            </a:r>
            <a:endParaRPr lang="en-US" sz="2000" b="1" dirty="0"/>
          </a:p>
        </p:txBody>
      </p:sp>
      <p:sp>
        <p:nvSpPr>
          <p:cNvPr id="20" name="Rectangle 19"/>
          <p:cNvSpPr/>
          <p:nvPr/>
        </p:nvSpPr>
        <p:spPr>
          <a:xfrm>
            <a:off x="5257800" y="4267200"/>
            <a:ext cx="1447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5006</a:t>
            </a:r>
            <a:endParaRPr lang="en-US" sz="4400" dirty="0"/>
          </a:p>
        </p:txBody>
      </p:sp>
      <p:sp>
        <p:nvSpPr>
          <p:cNvPr id="21" name="TextBox 20"/>
          <p:cNvSpPr txBox="1"/>
          <p:nvPr/>
        </p:nvSpPr>
        <p:spPr>
          <a:xfrm>
            <a:off x="5638800" y="3657600"/>
            <a:ext cx="348172" cy="584775"/>
          </a:xfrm>
          <a:prstGeom prst="rect">
            <a:avLst/>
          </a:prstGeom>
          <a:noFill/>
        </p:spPr>
        <p:txBody>
          <a:bodyPr wrap="none" rtlCol="0">
            <a:spAutoFit/>
          </a:bodyPr>
          <a:lstStyle/>
          <a:p>
            <a:r>
              <a:rPr lang="en-US" sz="3200" b="1" dirty="0" err="1" smtClean="0"/>
              <a:t>z</a:t>
            </a:r>
            <a:endParaRPr lang="en-US" sz="3200" b="1" dirty="0"/>
          </a:p>
        </p:txBody>
      </p:sp>
      <p:sp>
        <p:nvSpPr>
          <p:cNvPr id="22" name="TextBox 21"/>
          <p:cNvSpPr txBox="1"/>
          <p:nvPr/>
        </p:nvSpPr>
        <p:spPr>
          <a:xfrm>
            <a:off x="5486400" y="4933890"/>
            <a:ext cx="704039" cy="400110"/>
          </a:xfrm>
          <a:prstGeom prst="rect">
            <a:avLst/>
          </a:prstGeom>
          <a:noFill/>
        </p:spPr>
        <p:txBody>
          <a:bodyPr wrap="none" rtlCol="0">
            <a:spAutoFit/>
          </a:bodyPr>
          <a:lstStyle/>
          <a:p>
            <a:r>
              <a:rPr lang="en-US" sz="2000" b="1" dirty="0" smtClean="0"/>
              <a:t>4056</a:t>
            </a:r>
            <a:endParaRPr lang="en-US" sz="2000" b="1"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Arithmetic on pointers(contd..)</a:t>
            </a:r>
            <a:endParaRPr lang="en-US" dirty="0"/>
          </a:p>
        </p:txBody>
      </p:sp>
      <p:sp>
        <p:nvSpPr>
          <p:cNvPr id="3" name="Content Placeholder 2"/>
          <p:cNvSpPr>
            <a:spLocks noGrp="1"/>
          </p:cNvSpPr>
          <p:nvPr>
            <p:ph idx="1"/>
          </p:nvPr>
        </p:nvSpPr>
        <p:spPr/>
        <p:txBody>
          <a:bodyPr/>
          <a:lstStyle/>
          <a:p>
            <a:r>
              <a:rPr lang="en-US" dirty="0" smtClean="0"/>
              <a:t>Following operations that can be performed on a pointer:</a:t>
            </a:r>
          </a:p>
          <a:p>
            <a:pPr lvl="1"/>
            <a:r>
              <a:rPr lang="en-US" dirty="0" smtClean="0"/>
              <a:t>Addition of a number to a pointer.</a:t>
            </a:r>
          </a:p>
          <a:p>
            <a:pPr lvl="1"/>
            <a:r>
              <a:rPr lang="en-US" dirty="0" smtClean="0"/>
              <a:t>Subtraction of a number from a pointer.</a:t>
            </a:r>
          </a:p>
          <a:p>
            <a:r>
              <a:rPr lang="en-US" dirty="0" smtClean="0"/>
              <a:t>Following operations that cannot be performed on a pointer:</a:t>
            </a:r>
          </a:p>
          <a:p>
            <a:pPr lvl="1"/>
            <a:r>
              <a:rPr lang="en-US" dirty="0" smtClean="0"/>
              <a:t>Addition of 2 pointers.</a:t>
            </a:r>
          </a:p>
          <a:p>
            <a:pPr lvl="1"/>
            <a:r>
              <a:rPr lang="en-US" dirty="0" smtClean="0"/>
              <a:t>Multiplying a pointer with a number.</a:t>
            </a:r>
          </a:p>
          <a:p>
            <a:pPr lvl="1"/>
            <a:r>
              <a:rPr lang="en-US" dirty="0" smtClean="0"/>
              <a:t>Dividing a pointer with a number.</a:t>
            </a:r>
          </a:p>
          <a:p>
            <a:endParaRPr lang="en-US" dirty="0" smtClean="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2"/>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dirty="0" smtClean="0"/>
              <a:t>   </a:t>
            </a:r>
          </a:p>
        </p:txBody>
      </p:sp>
      <p:sp>
        <p:nvSpPr>
          <p:cNvPr id="21507" name="Rectangle 4"/>
          <p:cNvSpPr>
            <a:spLocks noChangeArrowheads="1"/>
          </p:cNvSpPr>
          <p:nvPr/>
        </p:nvSpPr>
        <p:spPr bwMode="auto">
          <a:xfrm>
            <a:off x="2438400" y="579437"/>
            <a:ext cx="4724400" cy="715963"/>
          </a:xfrm>
          <a:prstGeom prst="rect">
            <a:avLst/>
          </a:prstGeom>
          <a:noFill/>
          <a:ln w="9525">
            <a:noFill/>
            <a:miter lim="800000"/>
            <a:headEnd/>
            <a:tailEnd/>
          </a:ln>
        </p:spPr>
        <p:txBody>
          <a:bodyPr anchor="ctr"/>
          <a:lstStyle/>
          <a:p>
            <a:pPr algn="ctr">
              <a:spcBef>
                <a:spcPct val="0"/>
              </a:spcBef>
              <a:defRPr/>
            </a:pPr>
            <a:r>
              <a:rPr lang="en-US" sz="3200" b="1" dirty="0">
                <a:latin typeface="Cambria" pitchFamily="18" charset="0"/>
                <a:ea typeface="+mj-ea"/>
                <a:cs typeface="+mj-cs"/>
              </a:rPr>
              <a:t>Linked </a:t>
            </a:r>
            <a:r>
              <a:rPr lang="en-US" sz="3200" b="1" dirty="0" smtClean="0">
                <a:latin typeface="Cambria" pitchFamily="18" charset="0"/>
                <a:ea typeface="+mj-ea"/>
                <a:cs typeface="+mj-cs"/>
              </a:rPr>
              <a:t>lists (con…)</a:t>
            </a:r>
            <a:endParaRPr lang="en-US" sz="3200" b="1" dirty="0">
              <a:latin typeface="Cambria" pitchFamily="18" charset="0"/>
              <a:ea typeface="+mj-ea"/>
              <a:cs typeface="+mj-cs"/>
            </a:endParaRPr>
          </a:p>
        </p:txBody>
      </p:sp>
      <p:grpSp>
        <p:nvGrpSpPr>
          <p:cNvPr id="2" name="Group 40"/>
          <p:cNvGrpSpPr>
            <a:grpSpLocks/>
          </p:cNvGrpSpPr>
          <p:nvPr/>
        </p:nvGrpSpPr>
        <p:grpSpPr bwMode="auto">
          <a:xfrm>
            <a:off x="2362200" y="3124200"/>
            <a:ext cx="6172200" cy="1981200"/>
            <a:chOff x="1056" y="1200"/>
            <a:chExt cx="3888" cy="1248"/>
          </a:xfrm>
        </p:grpSpPr>
        <p:sp>
          <p:nvSpPr>
            <p:cNvPr id="21510" name="Rectangle 6"/>
            <p:cNvSpPr>
              <a:spLocks noChangeArrowheads="1"/>
            </p:cNvSpPr>
            <p:nvPr/>
          </p:nvSpPr>
          <p:spPr bwMode="auto">
            <a:xfrm>
              <a:off x="1056" y="1200"/>
              <a:ext cx="576" cy="384"/>
            </a:xfrm>
            <a:prstGeom prst="rect">
              <a:avLst/>
            </a:prstGeom>
            <a:solidFill>
              <a:srgbClr val="FFFF00"/>
            </a:solidFill>
            <a:ln w="38100">
              <a:solidFill>
                <a:schemeClr val="tx1"/>
              </a:solidFill>
              <a:miter lim="800000"/>
              <a:headEnd/>
              <a:tailEnd/>
            </a:ln>
          </p:spPr>
          <p:txBody>
            <a:bodyPr wrap="none" anchor="ctr"/>
            <a:lstStyle/>
            <a:p>
              <a:endParaRPr lang="en-US"/>
            </a:p>
          </p:txBody>
        </p:sp>
        <p:sp>
          <p:nvSpPr>
            <p:cNvPr id="21511" name="Text Box 7"/>
            <p:cNvSpPr txBox="1">
              <a:spLocks noChangeArrowheads="1"/>
            </p:cNvSpPr>
            <p:nvPr/>
          </p:nvSpPr>
          <p:spPr bwMode="auto">
            <a:xfrm>
              <a:off x="1104" y="1200"/>
              <a:ext cx="480" cy="250"/>
            </a:xfrm>
            <a:prstGeom prst="rect">
              <a:avLst/>
            </a:prstGeom>
            <a:noFill/>
            <a:ln w="12700">
              <a:noFill/>
              <a:miter lim="800000"/>
              <a:headEnd/>
              <a:tailEnd/>
            </a:ln>
          </p:spPr>
          <p:txBody>
            <a:bodyPr wrap="none">
              <a:spAutoFit/>
            </a:bodyPr>
            <a:lstStyle/>
            <a:p>
              <a:pPr eaLnBrk="0" hangingPunct="0"/>
              <a:r>
                <a:rPr lang="en-US" sz="2000" b="1"/>
                <a:t>Start</a:t>
              </a:r>
              <a:endParaRPr lang="en-US" sz="2400">
                <a:latin typeface="Times New Roman" charset="0"/>
              </a:endParaRPr>
            </a:p>
          </p:txBody>
        </p:sp>
        <p:sp>
          <p:nvSpPr>
            <p:cNvPr id="21512" name="Oval 8"/>
            <p:cNvSpPr>
              <a:spLocks noChangeArrowheads="1"/>
            </p:cNvSpPr>
            <p:nvPr/>
          </p:nvSpPr>
          <p:spPr bwMode="auto">
            <a:xfrm>
              <a:off x="1248" y="1440"/>
              <a:ext cx="96" cy="96"/>
            </a:xfrm>
            <a:prstGeom prst="ellipse">
              <a:avLst/>
            </a:prstGeom>
            <a:solidFill>
              <a:srgbClr val="063DE8"/>
            </a:solidFill>
            <a:ln w="12700">
              <a:solidFill>
                <a:srgbClr val="063DE8"/>
              </a:solidFill>
              <a:round/>
              <a:headEnd/>
              <a:tailEnd/>
            </a:ln>
          </p:spPr>
          <p:txBody>
            <a:bodyPr wrap="none" anchor="ctr"/>
            <a:lstStyle/>
            <a:p>
              <a:pPr algn="ctr" eaLnBrk="0" hangingPunct="0"/>
              <a:endParaRPr lang="en-US" sz="2400">
                <a:solidFill>
                  <a:srgbClr val="FC0128"/>
                </a:solidFill>
                <a:latin typeface="Times New Roman" charset="0"/>
              </a:endParaRPr>
            </a:p>
          </p:txBody>
        </p:sp>
        <p:sp>
          <p:nvSpPr>
            <p:cNvPr id="21513" name="Rectangle 13"/>
            <p:cNvSpPr>
              <a:spLocks noChangeArrowheads="1"/>
            </p:cNvSpPr>
            <p:nvPr/>
          </p:nvSpPr>
          <p:spPr bwMode="auto">
            <a:xfrm>
              <a:off x="2016" y="2016"/>
              <a:ext cx="576" cy="384"/>
            </a:xfrm>
            <a:prstGeom prst="rect">
              <a:avLst/>
            </a:prstGeom>
            <a:solidFill>
              <a:srgbClr val="FFFF00"/>
            </a:solidFill>
            <a:ln w="38100">
              <a:solidFill>
                <a:schemeClr val="tx1"/>
              </a:solidFill>
              <a:miter lim="800000"/>
              <a:headEnd/>
              <a:tailEnd/>
            </a:ln>
          </p:spPr>
          <p:txBody>
            <a:bodyPr wrap="none" anchor="ctr"/>
            <a:lstStyle/>
            <a:p>
              <a:endParaRPr lang="en-US"/>
            </a:p>
          </p:txBody>
        </p:sp>
        <p:sp>
          <p:nvSpPr>
            <p:cNvPr id="21514" name="Rectangle 14"/>
            <p:cNvSpPr>
              <a:spLocks noChangeArrowheads="1"/>
            </p:cNvSpPr>
            <p:nvPr/>
          </p:nvSpPr>
          <p:spPr bwMode="auto">
            <a:xfrm>
              <a:off x="2592" y="2016"/>
              <a:ext cx="528" cy="384"/>
            </a:xfrm>
            <a:prstGeom prst="rect">
              <a:avLst/>
            </a:prstGeom>
            <a:solidFill>
              <a:srgbClr val="FFFF00"/>
            </a:solidFill>
            <a:ln w="38100">
              <a:solidFill>
                <a:schemeClr val="tx1"/>
              </a:solidFill>
              <a:miter lim="800000"/>
              <a:headEnd/>
              <a:tailEnd/>
            </a:ln>
          </p:spPr>
          <p:txBody>
            <a:bodyPr wrap="none" anchor="ctr"/>
            <a:lstStyle/>
            <a:p>
              <a:endParaRPr lang="en-US"/>
            </a:p>
          </p:txBody>
        </p:sp>
        <p:sp>
          <p:nvSpPr>
            <p:cNvPr id="21515" name="Text Box 15"/>
            <p:cNvSpPr txBox="1">
              <a:spLocks noChangeArrowheads="1"/>
            </p:cNvSpPr>
            <p:nvPr/>
          </p:nvSpPr>
          <p:spPr bwMode="auto">
            <a:xfrm>
              <a:off x="2064" y="2016"/>
              <a:ext cx="463" cy="250"/>
            </a:xfrm>
            <a:prstGeom prst="rect">
              <a:avLst/>
            </a:prstGeom>
            <a:noFill/>
            <a:ln w="12700">
              <a:noFill/>
              <a:miter lim="800000"/>
              <a:headEnd/>
              <a:tailEnd/>
            </a:ln>
          </p:spPr>
          <p:txBody>
            <a:bodyPr wrap="none">
              <a:spAutoFit/>
            </a:bodyPr>
            <a:lstStyle/>
            <a:p>
              <a:pPr eaLnBrk="0" hangingPunct="0"/>
              <a:r>
                <a:rPr lang="en-US" sz="2000" b="1"/>
                <a:t>Data</a:t>
              </a:r>
              <a:endParaRPr lang="en-US" sz="2400">
                <a:latin typeface="Times New Roman" charset="0"/>
              </a:endParaRPr>
            </a:p>
          </p:txBody>
        </p:sp>
        <p:sp>
          <p:nvSpPr>
            <p:cNvPr id="21516" name="Text Box 16"/>
            <p:cNvSpPr txBox="1">
              <a:spLocks noChangeArrowheads="1"/>
            </p:cNvSpPr>
            <p:nvPr/>
          </p:nvSpPr>
          <p:spPr bwMode="auto">
            <a:xfrm>
              <a:off x="2640" y="2016"/>
              <a:ext cx="463" cy="250"/>
            </a:xfrm>
            <a:prstGeom prst="rect">
              <a:avLst/>
            </a:prstGeom>
            <a:noFill/>
            <a:ln w="12700">
              <a:noFill/>
              <a:miter lim="800000"/>
              <a:headEnd/>
              <a:tailEnd/>
            </a:ln>
          </p:spPr>
          <p:txBody>
            <a:bodyPr wrap="none">
              <a:spAutoFit/>
            </a:bodyPr>
            <a:lstStyle/>
            <a:p>
              <a:pPr eaLnBrk="0" hangingPunct="0"/>
              <a:r>
                <a:rPr lang="en-US" sz="2000" b="1"/>
                <a:t>Next</a:t>
              </a:r>
              <a:endParaRPr lang="en-US" sz="2400">
                <a:latin typeface="Times New Roman" charset="0"/>
              </a:endParaRPr>
            </a:p>
          </p:txBody>
        </p:sp>
        <p:sp>
          <p:nvSpPr>
            <p:cNvPr id="21517" name="Text Box 21"/>
            <p:cNvSpPr txBox="1">
              <a:spLocks noChangeArrowheads="1"/>
            </p:cNvSpPr>
            <p:nvPr/>
          </p:nvSpPr>
          <p:spPr bwMode="auto">
            <a:xfrm>
              <a:off x="1920" y="1728"/>
              <a:ext cx="499" cy="250"/>
            </a:xfrm>
            <a:prstGeom prst="rect">
              <a:avLst/>
            </a:prstGeom>
            <a:noFill/>
            <a:ln w="12700">
              <a:noFill/>
              <a:miter lim="800000"/>
              <a:headEnd/>
              <a:tailEnd/>
            </a:ln>
          </p:spPr>
          <p:txBody>
            <a:bodyPr wrap="none">
              <a:spAutoFit/>
            </a:bodyPr>
            <a:lstStyle/>
            <a:p>
              <a:pPr eaLnBrk="0" hangingPunct="0"/>
              <a:r>
                <a:rPr lang="en-US" sz="2000" b="1"/>
                <a:t>node</a:t>
              </a:r>
              <a:endParaRPr lang="en-US" sz="2400">
                <a:latin typeface="Times New Roman" charset="0"/>
              </a:endParaRPr>
            </a:p>
          </p:txBody>
        </p:sp>
        <p:sp>
          <p:nvSpPr>
            <p:cNvPr id="21518" name="Oval 22"/>
            <p:cNvSpPr>
              <a:spLocks noChangeArrowheads="1"/>
            </p:cNvSpPr>
            <p:nvPr/>
          </p:nvSpPr>
          <p:spPr bwMode="auto">
            <a:xfrm>
              <a:off x="2832" y="2256"/>
              <a:ext cx="96" cy="96"/>
            </a:xfrm>
            <a:prstGeom prst="ellipse">
              <a:avLst/>
            </a:prstGeom>
            <a:solidFill>
              <a:srgbClr val="063DE8"/>
            </a:solidFill>
            <a:ln w="12700">
              <a:solidFill>
                <a:srgbClr val="063DE8"/>
              </a:solidFill>
              <a:round/>
              <a:headEnd/>
              <a:tailEnd/>
            </a:ln>
          </p:spPr>
          <p:txBody>
            <a:bodyPr wrap="none" anchor="ctr"/>
            <a:lstStyle/>
            <a:p>
              <a:pPr algn="ctr" eaLnBrk="0" hangingPunct="0"/>
              <a:endParaRPr lang="en-US" sz="2400">
                <a:solidFill>
                  <a:srgbClr val="FC0128"/>
                </a:solidFill>
                <a:latin typeface="Times New Roman" charset="0"/>
              </a:endParaRPr>
            </a:p>
          </p:txBody>
        </p:sp>
        <p:cxnSp>
          <p:nvCxnSpPr>
            <p:cNvPr id="21519" name="AutoShape 23"/>
            <p:cNvCxnSpPr>
              <a:cxnSpLocks noChangeShapeType="1"/>
              <a:stCxn id="21518" idx="6"/>
            </p:cNvCxnSpPr>
            <p:nvPr/>
          </p:nvCxnSpPr>
          <p:spPr bwMode="auto">
            <a:xfrm>
              <a:off x="2928" y="2304"/>
              <a:ext cx="900" cy="0"/>
            </a:xfrm>
            <a:prstGeom prst="straightConnector1">
              <a:avLst/>
            </a:prstGeom>
            <a:noFill/>
            <a:ln w="38100">
              <a:solidFill>
                <a:srgbClr val="063DE8"/>
              </a:solidFill>
              <a:round/>
              <a:headEnd/>
              <a:tailEnd type="triangle" w="med" len="med"/>
            </a:ln>
          </p:spPr>
        </p:cxnSp>
        <p:cxnSp>
          <p:nvCxnSpPr>
            <p:cNvPr id="21520" name="AutoShape 27"/>
            <p:cNvCxnSpPr>
              <a:cxnSpLocks noChangeShapeType="1"/>
              <a:stCxn id="21512" idx="4"/>
              <a:endCxn id="21513" idx="1"/>
            </p:cNvCxnSpPr>
            <p:nvPr/>
          </p:nvCxnSpPr>
          <p:spPr bwMode="auto">
            <a:xfrm rot="16200000" flipH="1">
              <a:off x="1314" y="1518"/>
              <a:ext cx="672" cy="708"/>
            </a:xfrm>
            <a:prstGeom prst="curvedConnector2">
              <a:avLst/>
            </a:prstGeom>
            <a:noFill/>
            <a:ln w="38100">
              <a:solidFill>
                <a:srgbClr val="063DE8"/>
              </a:solidFill>
              <a:round/>
              <a:headEnd/>
              <a:tailEnd type="triangle" w="med" len="med"/>
            </a:ln>
          </p:spPr>
        </p:cxnSp>
        <p:grpSp>
          <p:nvGrpSpPr>
            <p:cNvPr id="3" name="Group 39"/>
            <p:cNvGrpSpPr>
              <a:grpSpLocks/>
            </p:cNvGrpSpPr>
            <p:nvPr/>
          </p:nvGrpSpPr>
          <p:grpSpPr bwMode="auto">
            <a:xfrm>
              <a:off x="3744" y="1824"/>
              <a:ext cx="1200" cy="624"/>
              <a:chOff x="3744" y="1824"/>
              <a:chExt cx="1200" cy="624"/>
            </a:xfrm>
          </p:grpSpPr>
          <p:sp>
            <p:nvSpPr>
              <p:cNvPr id="21522" name="Text Box 10"/>
              <p:cNvSpPr txBox="1">
                <a:spLocks noChangeArrowheads="1"/>
              </p:cNvSpPr>
              <p:nvPr/>
            </p:nvSpPr>
            <p:spPr bwMode="auto">
              <a:xfrm>
                <a:off x="3744" y="1824"/>
                <a:ext cx="499" cy="250"/>
              </a:xfrm>
              <a:prstGeom prst="rect">
                <a:avLst/>
              </a:prstGeom>
              <a:noFill/>
              <a:ln w="12700">
                <a:noFill/>
                <a:miter lim="800000"/>
                <a:headEnd/>
                <a:tailEnd/>
              </a:ln>
            </p:spPr>
            <p:txBody>
              <a:bodyPr wrap="none">
                <a:spAutoFit/>
              </a:bodyPr>
              <a:lstStyle/>
              <a:p>
                <a:pPr eaLnBrk="0" hangingPunct="0"/>
                <a:r>
                  <a:rPr lang="en-US" sz="2000" b="1"/>
                  <a:t>node</a:t>
                </a:r>
                <a:endParaRPr lang="en-US" sz="2400">
                  <a:latin typeface="Times New Roman" charset="0"/>
                </a:endParaRPr>
              </a:p>
            </p:txBody>
          </p:sp>
          <p:sp>
            <p:nvSpPr>
              <p:cNvPr id="21523" name="Oval 11"/>
              <p:cNvSpPr>
                <a:spLocks noChangeArrowheads="1"/>
              </p:cNvSpPr>
              <p:nvPr/>
            </p:nvSpPr>
            <p:spPr bwMode="auto">
              <a:xfrm>
                <a:off x="4656" y="2352"/>
                <a:ext cx="96" cy="96"/>
              </a:xfrm>
              <a:prstGeom prst="ellipse">
                <a:avLst/>
              </a:prstGeom>
              <a:solidFill>
                <a:srgbClr val="063DE8"/>
              </a:solidFill>
              <a:ln w="12700">
                <a:solidFill>
                  <a:srgbClr val="063DE8"/>
                </a:solidFill>
                <a:round/>
                <a:headEnd/>
                <a:tailEnd/>
              </a:ln>
            </p:spPr>
            <p:txBody>
              <a:bodyPr wrap="none" anchor="ctr"/>
              <a:lstStyle/>
              <a:p>
                <a:pPr algn="ctr" eaLnBrk="0" hangingPunct="0"/>
                <a:endParaRPr lang="en-US" sz="2400">
                  <a:solidFill>
                    <a:srgbClr val="FC0128"/>
                  </a:solidFill>
                  <a:latin typeface="Times New Roman" charset="0"/>
                </a:endParaRPr>
              </a:p>
            </p:txBody>
          </p:sp>
          <p:sp>
            <p:nvSpPr>
              <p:cNvPr id="21524" name="Rectangle 29"/>
              <p:cNvSpPr>
                <a:spLocks noChangeArrowheads="1"/>
              </p:cNvSpPr>
              <p:nvPr/>
            </p:nvSpPr>
            <p:spPr bwMode="auto">
              <a:xfrm>
                <a:off x="3840" y="2064"/>
                <a:ext cx="576" cy="384"/>
              </a:xfrm>
              <a:prstGeom prst="rect">
                <a:avLst/>
              </a:prstGeom>
              <a:solidFill>
                <a:srgbClr val="FFFF00"/>
              </a:solidFill>
              <a:ln w="38100">
                <a:solidFill>
                  <a:schemeClr val="tx1"/>
                </a:solidFill>
                <a:miter lim="800000"/>
                <a:headEnd/>
                <a:tailEnd/>
              </a:ln>
            </p:spPr>
            <p:txBody>
              <a:bodyPr wrap="none" anchor="ctr"/>
              <a:lstStyle/>
              <a:p>
                <a:endParaRPr lang="en-US"/>
              </a:p>
            </p:txBody>
          </p:sp>
          <p:sp>
            <p:nvSpPr>
              <p:cNvPr id="21525" name="Rectangle 30"/>
              <p:cNvSpPr>
                <a:spLocks noChangeArrowheads="1"/>
              </p:cNvSpPr>
              <p:nvPr/>
            </p:nvSpPr>
            <p:spPr bwMode="auto">
              <a:xfrm>
                <a:off x="4416" y="2064"/>
                <a:ext cx="528" cy="384"/>
              </a:xfrm>
              <a:prstGeom prst="rect">
                <a:avLst/>
              </a:prstGeom>
              <a:solidFill>
                <a:srgbClr val="FFFF00"/>
              </a:solidFill>
              <a:ln w="38100">
                <a:solidFill>
                  <a:schemeClr val="tx1"/>
                </a:solidFill>
                <a:miter lim="800000"/>
                <a:headEnd/>
                <a:tailEnd/>
              </a:ln>
            </p:spPr>
            <p:txBody>
              <a:bodyPr wrap="none" anchor="ctr"/>
              <a:lstStyle/>
              <a:p>
                <a:endParaRPr lang="en-US"/>
              </a:p>
            </p:txBody>
          </p:sp>
          <p:sp>
            <p:nvSpPr>
              <p:cNvPr id="21526" name="Text Box 31"/>
              <p:cNvSpPr txBox="1">
                <a:spLocks noChangeArrowheads="1"/>
              </p:cNvSpPr>
              <p:nvPr/>
            </p:nvSpPr>
            <p:spPr bwMode="auto">
              <a:xfrm>
                <a:off x="3888" y="2064"/>
                <a:ext cx="463" cy="250"/>
              </a:xfrm>
              <a:prstGeom prst="rect">
                <a:avLst/>
              </a:prstGeom>
              <a:noFill/>
              <a:ln w="12700">
                <a:noFill/>
                <a:miter lim="800000"/>
                <a:headEnd/>
                <a:tailEnd/>
              </a:ln>
            </p:spPr>
            <p:txBody>
              <a:bodyPr wrap="none">
                <a:spAutoFit/>
              </a:bodyPr>
              <a:lstStyle/>
              <a:p>
                <a:pPr eaLnBrk="0" hangingPunct="0"/>
                <a:r>
                  <a:rPr lang="en-US" sz="2000" b="1"/>
                  <a:t>Data</a:t>
                </a:r>
                <a:endParaRPr lang="en-US" sz="2400">
                  <a:latin typeface="Times New Roman" charset="0"/>
                </a:endParaRPr>
              </a:p>
            </p:txBody>
          </p:sp>
          <p:sp>
            <p:nvSpPr>
              <p:cNvPr id="21527" name="Line 37"/>
              <p:cNvSpPr>
                <a:spLocks noChangeShapeType="1"/>
              </p:cNvSpPr>
              <p:nvPr/>
            </p:nvSpPr>
            <p:spPr bwMode="auto">
              <a:xfrm>
                <a:off x="4560" y="2160"/>
                <a:ext cx="144" cy="144"/>
              </a:xfrm>
              <a:prstGeom prst="line">
                <a:avLst/>
              </a:prstGeom>
              <a:noFill/>
              <a:ln w="9525">
                <a:solidFill>
                  <a:schemeClr val="tx1"/>
                </a:solidFill>
                <a:round/>
                <a:headEnd/>
                <a:tailEnd/>
              </a:ln>
            </p:spPr>
            <p:txBody>
              <a:bodyPr/>
              <a:lstStyle/>
              <a:p>
                <a:endParaRPr lang="en-US"/>
              </a:p>
            </p:txBody>
          </p:sp>
          <p:sp>
            <p:nvSpPr>
              <p:cNvPr id="21528" name="Line 38"/>
              <p:cNvSpPr>
                <a:spLocks noChangeShapeType="1"/>
              </p:cNvSpPr>
              <p:nvPr/>
            </p:nvSpPr>
            <p:spPr bwMode="auto">
              <a:xfrm flipH="1">
                <a:off x="4560" y="2160"/>
                <a:ext cx="144" cy="144"/>
              </a:xfrm>
              <a:prstGeom prst="line">
                <a:avLst/>
              </a:prstGeom>
              <a:noFill/>
              <a:ln w="9525">
                <a:solidFill>
                  <a:schemeClr val="tx1"/>
                </a:solidFill>
                <a:round/>
                <a:headEnd/>
                <a:tailEnd/>
              </a:ln>
            </p:spPr>
            <p:txBody>
              <a:bodyPr/>
              <a:lstStyle/>
              <a:p>
                <a:endParaRPr lang="en-US"/>
              </a:p>
            </p:txBody>
          </p:sp>
        </p:grpSp>
      </p:grpSp>
      <p:sp>
        <p:nvSpPr>
          <p:cNvPr id="21509" name="Text Box 41"/>
          <p:cNvSpPr txBox="1">
            <a:spLocks noChangeArrowheads="1"/>
          </p:cNvSpPr>
          <p:nvPr/>
        </p:nvSpPr>
        <p:spPr bwMode="auto">
          <a:xfrm>
            <a:off x="4191000" y="5195887"/>
            <a:ext cx="2590800" cy="366713"/>
          </a:xfrm>
          <a:prstGeom prst="rect">
            <a:avLst/>
          </a:prstGeom>
          <a:noFill/>
          <a:ln w="9525">
            <a:noFill/>
            <a:miter lim="800000"/>
            <a:headEnd/>
            <a:tailEnd/>
          </a:ln>
        </p:spPr>
        <p:txBody>
          <a:bodyPr>
            <a:spAutoFit/>
          </a:bodyPr>
          <a:lstStyle/>
          <a:p>
            <a:pPr>
              <a:spcBef>
                <a:spcPct val="50000"/>
              </a:spcBef>
            </a:pPr>
            <a:r>
              <a:rPr lang="en-US" dirty="0">
                <a:solidFill>
                  <a:schemeClr val="tx2"/>
                </a:solidFill>
              </a:rPr>
              <a:t>Linked list with 2 nodes</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28600"/>
            <a:ext cx="7924800" cy="609600"/>
          </a:xfrm>
        </p:spPr>
        <p:txBody>
          <a:bodyPr/>
          <a:lstStyle/>
          <a:p>
            <a:r>
              <a:rPr lang="en-US" dirty="0" smtClean="0"/>
              <a:t>Pointer Arrays</a:t>
            </a:r>
            <a:endParaRPr lang="en-US" dirty="0"/>
          </a:p>
        </p:txBody>
      </p:sp>
      <p:sp>
        <p:nvSpPr>
          <p:cNvPr id="3" name="Content Placeholder 2"/>
          <p:cNvSpPr>
            <a:spLocks noGrp="1"/>
          </p:cNvSpPr>
          <p:nvPr>
            <p:ph idx="1"/>
          </p:nvPr>
        </p:nvSpPr>
        <p:spPr>
          <a:xfrm>
            <a:off x="914400" y="762000"/>
            <a:ext cx="8001000" cy="4495800"/>
          </a:xfrm>
        </p:spPr>
        <p:txBody>
          <a:bodyPr/>
          <a:lstStyle/>
          <a:p>
            <a:r>
              <a:rPr lang="en-US" dirty="0" smtClean="0"/>
              <a:t>There are 2 ways in which we can access the elements of the array – </a:t>
            </a:r>
          </a:p>
          <a:p>
            <a:r>
              <a:rPr lang="en-US" dirty="0" smtClean="0"/>
              <a:t>Using subscript notation</a:t>
            </a:r>
          </a:p>
          <a:p>
            <a:r>
              <a:rPr lang="en-US" dirty="0" smtClean="0"/>
              <a:t>Using pointers </a:t>
            </a:r>
            <a:endParaRPr lang="en-US" dirty="0"/>
          </a:p>
        </p:txBody>
      </p:sp>
      <p:sp>
        <p:nvSpPr>
          <p:cNvPr id="4" name="TextBox 3"/>
          <p:cNvSpPr txBox="1"/>
          <p:nvPr/>
        </p:nvSpPr>
        <p:spPr>
          <a:xfrm>
            <a:off x="76200" y="2762071"/>
            <a:ext cx="4508927" cy="3139321"/>
          </a:xfrm>
          <a:prstGeom prst="rect">
            <a:avLst/>
          </a:prstGeom>
          <a:noFill/>
        </p:spPr>
        <p:txBody>
          <a:bodyPr wrap="none" rtlCol="0">
            <a:spAutoFit/>
          </a:bodyPr>
          <a:lstStyle/>
          <a:p>
            <a:r>
              <a:rPr lang="en-US" dirty="0" smtClean="0"/>
              <a:t>void main()</a:t>
            </a:r>
          </a:p>
          <a:p>
            <a:r>
              <a:rPr lang="en-US" dirty="0" smtClean="0"/>
              <a:t>{</a:t>
            </a:r>
          </a:p>
          <a:p>
            <a:r>
              <a:rPr lang="en-US" dirty="0" smtClean="0"/>
              <a:t>	</a:t>
            </a:r>
            <a:r>
              <a:rPr lang="en-US" dirty="0" err="1" smtClean="0"/>
              <a:t>int</a:t>
            </a:r>
            <a:r>
              <a:rPr lang="en-US" dirty="0" smtClean="0"/>
              <a:t> num[6]={24,34,12,44,56,17};</a:t>
            </a:r>
          </a:p>
          <a:p>
            <a:r>
              <a:rPr lang="en-US" dirty="0" smtClean="0"/>
              <a:t>	</a:t>
            </a:r>
            <a:r>
              <a:rPr lang="en-US" dirty="0" err="1" smtClean="0"/>
              <a:t>int</a:t>
            </a:r>
            <a:r>
              <a:rPr lang="en-US" dirty="0" smtClean="0"/>
              <a:t> </a:t>
            </a:r>
            <a:r>
              <a:rPr lang="en-US" dirty="0" err="1" smtClean="0"/>
              <a:t>i</a:t>
            </a:r>
            <a:r>
              <a:rPr lang="en-US" dirty="0" smtClean="0"/>
              <a:t>=0;</a:t>
            </a:r>
          </a:p>
          <a:p>
            <a:r>
              <a:rPr lang="en-US" dirty="0" smtClean="0"/>
              <a:t>	while(</a:t>
            </a:r>
            <a:r>
              <a:rPr lang="en-US" dirty="0" err="1" smtClean="0"/>
              <a:t>i</a:t>
            </a:r>
            <a:r>
              <a:rPr lang="en-US" dirty="0" smtClean="0"/>
              <a:t>&lt;=5)</a:t>
            </a:r>
          </a:p>
          <a:p>
            <a:r>
              <a:rPr lang="en-US" dirty="0" smtClean="0"/>
              <a:t>	{</a:t>
            </a:r>
          </a:p>
          <a:p>
            <a:r>
              <a:rPr lang="en-US" dirty="0" smtClean="0"/>
              <a:t>	</a:t>
            </a:r>
            <a:r>
              <a:rPr lang="en-US" dirty="0" err="1" smtClean="0"/>
              <a:t>cout</a:t>
            </a:r>
            <a:r>
              <a:rPr lang="en-US" dirty="0" smtClean="0"/>
              <a:t>&lt;&lt;“Address=”&lt;&lt;&amp;num[</a:t>
            </a:r>
            <a:r>
              <a:rPr lang="en-US" dirty="0" err="1" smtClean="0"/>
              <a:t>i</a:t>
            </a:r>
            <a:r>
              <a:rPr lang="en-US" dirty="0" smtClean="0"/>
              <a:t>]&lt;&lt;“ \t“;</a:t>
            </a:r>
          </a:p>
          <a:p>
            <a:r>
              <a:rPr lang="en-US" dirty="0" smtClean="0"/>
              <a:t>	</a:t>
            </a:r>
            <a:r>
              <a:rPr lang="en-US" dirty="0" err="1" smtClean="0"/>
              <a:t>cout</a:t>
            </a:r>
            <a:r>
              <a:rPr lang="en-US" dirty="0" smtClean="0"/>
              <a:t>&lt;&lt;“element is=”&lt;&lt;num[</a:t>
            </a:r>
            <a:r>
              <a:rPr lang="en-US" dirty="0" err="1" smtClean="0"/>
              <a:t>i</a:t>
            </a:r>
            <a:r>
              <a:rPr lang="en-US" dirty="0" smtClean="0"/>
              <a:t>];</a:t>
            </a:r>
          </a:p>
          <a:p>
            <a:r>
              <a:rPr lang="en-US" dirty="0" smtClean="0"/>
              <a:t>	</a:t>
            </a:r>
            <a:r>
              <a:rPr lang="en-US" dirty="0" err="1" smtClean="0"/>
              <a:t>i</a:t>
            </a:r>
            <a:r>
              <a:rPr lang="en-US" dirty="0" smtClean="0"/>
              <a:t>++;</a:t>
            </a:r>
          </a:p>
          <a:p>
            <a:r>
              <a:rPr lang="en-US" dirty="0" smtClean="0"/>
              <a:t>	}</a:t>
            </a:r>
          </a:p>
          <a:p>
            <a:r>
              <a:rPr lang="en-US" dirty="0" smtClean="0"/>
              <a:t>}</a:t>
            </a:r>
            <a:endParaRPr lang="en-US" dirty="0"/>
          </a:p>
        </p:txBody>
      </p:sp>
      <p:sp>
        <p:nvSpPr>
          <p:cNvPr id="5" name="TextBox 4"/>
          <p:cNvSpPr txBox="1"/>
          <p:nvPr/>
        </p:nvSpPr>
        <p:spPr>
          <a:xfrm>
            <a:off x="4724400" y="2819400"/>
            <a:ext cx="4230004" cy="3693319"/>
          </a:xfrm>
          <a:prstGeom prst="rect">
            <a:avLst/>
          </a:prstGeom>
          <a:noFill/>
        </p:spPr>
        <p:txBody>
          <a:bodyPr wrap="none" rtlCol="0">
            <a:spAutoFit/>
          </a:bodyPr>
          <a:lstStyle/>
          <a:p>
            <a:r>
              <a:rPr lang="en-US" dirty="0" smtClean="0"/>
              <a:t>void main()</a:t>
            </a:r>
          </a:p>
          <a:p>
            <a:r>
              <a:rPr lang="en-US" dirty="0" smtClean="0"/>
              <a:t>{</a:t>
            </a:r>
          </a:p>
          <a:p>
            <a:r>
              <a:rPr lang="en-US" dirty="0" smtClean="0"/>
              <a:t>	</a:t>
            </a:r>
            <a:r>
              <a:rPr lang="en-US" dirty="0" err="1" smtClean="0"/>
              <a:t>int</a:t>
            </a:r>
            <a:r>
              <a:rPr lang="en-US" dirty="0" smtClean="0"/>
              <a:t> num[6]={24,34,12,44,56,17};</a:t>
            </a:r>
          </a:p>
          <a:p>
            <a:r>
              <a:rPr lang="en-US" dirty="0" smtClean="0"/>
              <a:t>	</a:t>
            </a:r>
            <a:r>
              <a:rPr lang="en-US" dirty="0" err="1" smtClean="0"/>
              <a:t>int</a:t>
            </a:r>
            <a:r>
              <a:rPr lang="en-US" dirty="0" smtClean="0"/>
              <a:t> </a:t>
            </a:r>
            <a:r>
              <a:rPr lang="en-US" dirty="0" err="1" smtClean="0"/>
              <a:t>i</a:t>
            </a:r>
            <a:r>
              <a:rPr lang="en-US" dirty="0" smtClean="0"/>
              <a:t>=0;*j;</a:t>
            </a:r>
          </a:p>
          <a:p>
            <a:r>
              <a:rPr lang="en-US" dirty="0" smtClean="0"/>
              <a:t>	j=&amp;num[0];</a:t>
            </a:r>
          </a:p>
          <a:p>
            <a:r>
              <a:rPr lang="en-US" dirty="0" smtClean="0"/>
              <a:t>	while(</a:t>
            </a:r>
            <a:r>
              <a:rPr lang="en-US" dirty="0" err="1" smtClean="0"/>
              <a:t>i</a:t>
            </a:r>
            <a:r>
              <a:rPr lang="en-US" dirty="0" smtClean="0"/>
              <a:t>&lt;=5)</a:t>
            </a:r>
          </a:p>
          <a:p>
            <a:r>
              <a:rPr lang="en-US" dirty="0" smtClean="0"/>
              <a:t>	{</a:t>
            </a:r>
          </a:p>
          <a:p>
            <a:r>
              <a:rPr lang="en-US" dirty="0" smtClean="0"/>
              <a:t>	</a:t>
            </a:r>
            <a:r>
              <a:rPr lang="en-US" dirty="0" err="1" smtClean="0"/>
              <a:t>cout</a:t>
            </a:r>
            <a:r>
              <a:rPr lang="en-US" dirty="0" smtClean="0"/>
              <a:t>&lt;&lt;“Address=”&lt;&lt;j&lt;&lt;“ \t“;</a:t>
            </a:r>
          </a:p>
          <a:p>
            <a:r>
              <a:rPr lang="en-US" dirty="0" smtClean="0"/>
              <a:t>	</a:t>
            </a:r>
            <a:r>
              <a:rPr lang="en-US" dirty="0" err="1" smtClean="0"/>
              <a:t>cout</a:t>
            </a:r>
            <a:r>
              <a:rPr lang="en-US" dirty="0" smtClean="0"/>
              <a:t>&lt;&lt;“element is=”&lt;&lt;*j;</a:t>
            </a:r>
          </a:p>
          <a:p>
            <a:r>
              <a:rPr lang="en-US" dirty="0" smtClean="0"/>
              <a:t>	</a:t>
            </a:r>
            <a:r>
              <a:rPr lang="en-US" dirty="0" err="1" smtClean="0"/>
              <a:t>i</a:t>
            </a:r>
            <a:r>
              <a:rPr lang="en-US" dirty="0" smtClean="0"/>
              <a:t>++;</a:t>
            </a:r>
          </a:p>
          <a:p>
            <a:r>
              <a:rPr lang="en-US" dirty="0" smtClean="0"/>
              <a:t>	j++;</a:t>
            </a:r>
          </a:p>
          <a:p>
            <a:r>
              <a:rPr lang="en-US" dirty="0" smtClean="0"/>
              <a:t>	}</a:t>
            </a:r>
          </a:p>
          <a:p>
            <a:r>
              <a:rPr lang="en-US" dirty="0" smtClean="0"/>
              <a:t>}</a:t>
            </a:r>
            <a:endParaRPr lang="en-US" dirty="0"/>
          </a:p>
        </p:txBody>
      </p:sp>
      <p:sp>
        <p:nvSpPr>
          <p:cNvPr id="6" name="Rectangle 5"/>
          <p:cNvSpPr/>
          <p:nvPr/>
        </p:nvSpPr>
        <p:spPr>
          <a:xfrm>
            <a:off x="381000" y="2438400"/>
            <a:ext cx="2505814" cy="369332"/>
          </a:xfrm>
          <a:prstGeom prst="rect">
            <a:avLst/>
          </a:prstGeom>
        </p:spPr>
        <p:txBody>
          <a:bodyPr wrap="none">
            <a:spAutoFit/>
          </a:bodyPr>
          <a:lstStyle/>
          <a:p>
            <a:r>
              <a:rPr lang="en-US" b="1" u="sng" dirty="0" smtClean="0"/>
              <a:t>Using subscript notation</a:t>
            </a:r>
          </a:p>
        </p:txBody>
      </p:sp>
      <p:sp>
        <p:nvSpPr>
          <p:cNvPr id="7" name="Rectangle 6"/>
          <p:cNvSpPr/>
          <p:nvPr/>
        </p:nvSpPr>
        <p:spPr>
          <a:xfrm>
            <a:off x="5029200" y="2362200"/>
            <a:ext cx="1608389" cy="369332"/>
          </a:xfrm>
          <a:prstGeom prst="rect">
            <a:avLst/>
          </a:prstGeom>
        </p:spPr>
        <p:txBody>
          <a:bodyPr wrap="none">
            <a:spAutoFit/>
          </a:bodyPr>
          <a:lstStyle/>
          <a:p>
            <a:r>
              <a:rPr lang="en-US" b="1" u="sng" dirty="0" smtClean="0"/>
              <a:t>Using pointers </a:t>
            </a:r>
            <a:endParaRPr lang="en-US" b="1" u="sng" dirty="0"/>
          </a:p>
        </p:txBody>
      </p:sp>
      <p:graphicFrame>
        <p:nvGraphicFramePr>
          <p:cNvPr id="8" name="Table 7"/>
          <p:cNvGraphicFramePr>
            <a:graphicFrameLocks noGrp="1"/>
          </p:cNvGraphicFramePr>
          <p:nvPr/>
        </p:nvGraphicFramePr>
        <p:xfrm>
          <a:off x="5105400" y="1752600"/>
          <a:ext cx="3810000" cy="571500"/>
        </p:xfrm>
        <a:graphic>
          <a:graphicData uri="http://schemas.openxmlformats.org/drawingml/2006/table">
            <a:tbl>
              <a:tblPr/>
              <a:tblGrid>
                <a:gridCol w="635000"/>
                <a:gridCol w="635000"/>
                <a:gridCol w="635000"/>
                <a:gridCol w="635000"/>
                <a:gridCol w="635000"/>
                <a:gridCol w="635000"/>
              </a:tblGrid>
              <a:tr h="333375">
                <a:tc>
                  <a:txBody>
                    <a:bodyPr/>
                    <a:lstStyle/>
                    <a:p>
                      <a:pPr algn="ctr" fontAlgn="b"/>
                      <a:r>
                        <a:rPr lang="en-US" sz="2000" b="0" i="0" u="none" strike="noStrike" dirty="0">
                          <a:solidFill>
                            <a:srgbClr val="000000"/>
                          </a:solidFill>
                          <a:latin typeface="Calibri"/>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8125">
                <a:tc>
                  <a:txBody>
                    <a:bodyPr/>
                    <a:lstStyle/>
                    <a:p>
                      <a:pPr algn="ctr" fontAlgn="b"/>
                      <a:r>
                        <a:rPr lang="en-US" sz="1400" b="0" i="0" u="none" strike="noStrike">
                          <a:solidFill>
                            <a:srgbClr val="000000"/>
                          </a:solidFill>
                          <a:latin typeface="Calibri"/>
                        </a:rPr>
                        <a:t>4001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latin typeface="Calibri"/>
                        </a:rPr>
                        <a:t>4003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latin typeface="Calibri"/>
                        </a:rPr>
                        <a:t>4005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latin typeface="Calibri"/>
                        </a:rPr>
                        <a:t>4007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latin typeface="Calibri"/>
                        </a:rPr>
                        <a:t>4009</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dirty="0">
                          <a:solidFill>
                            <a:srgbClr val="000000"/>
                          </a:solidFill>
                          <a:latin typeface="Calibri"/>
                        </a:rPr>
                        <a:t>4011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r>
            </a:tbl>
          </a:graphicData>
        </a:graphic>
      </p:graphicFrame>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of pointers</a:t>
            </a:r>
            <a:endParaRPr lang="en-US" dirty="0"/>
          </a:p>
        </p:txBody>
      </p:sp>
      <p:sp>
        <p:nvSpPr>
          <p:cNvPr id="4" name="TextBox 3"/>
          <p:cNvSpPr txBox="1"/>
          <p:nvPr/>
        </p:nvSpPr>
        <p:spPr>
          <a:xfrm>
            <a:off x="762000" y="1981200"/>
            <a:ext cx="3915111" cy="2585323"/>
          </a:xfrm>
          <a:prstGeom prst="rect">
            <a:avLst/>
          </a:prstGeom>
          <a:noFill/>
        </p:spPr>
        <p:txBody>
          <a:bodyPr wrap="none" rtlCol="0">
            <a:spAutoFit/>
          </a:bodyPr>
          <a:lstStyle/>
          <a:p>
            <a:r>
              <a:rPr lang="en-US" dirty="0" smtClean="0"/>
              <a:t>void main()</a:t>
            </a:r>
          </a:p>
          <a:p>
            <a:r>
              <a:rPr lang="en-US" dirty="0" smtClean="0"/>
              <a:t>{</a:t>
            </a:r>
          </a:p>
          <a:p>
            <a:r>
              <a:rPr lang="en-US" dirty="0" smtClean="0"/>
              <a:t>	</a:t>
            </a:r>
            <a:r>
              <a:rPr lang="en-US" dirty="0" err="1" smtClean="0"/>
              <a:t>int</a:t>
            </a:r>
            <a:r>
              <a:rPr lang="en-US" dirty="0" smtClean="0"/>
              <a:t> *</a:t>
            </a:r>
            <a:r>
              <a:rPr lang="en-US" dirty="0" err="1" smtClean="0"/>
              <a:t>ptr</a:t>
            </a:r>
            <a:r>
              <a:rPr lang="en-US" dirty="0" smtClean="0"/>
              <a:t>[4];</a:t>
            </a:r>
          </a:p>
          <a:p>
            <a:r>
              <a:rPr lang="en-US" dirty="0" smtClean="0"/>
              <a:t>	</a:t>
            </a:r>
            <a:r>
              <a:rPr lang="en-US" dirty="0" err="1" smtClean="0"/>
              <a:t>int</a:t>
            </a:r>
            <a:r>
              <a:rPr lang="en-US" dirty="0" smtClean="0"/>
              <a:t> </a:t>
            </a:r>
            <a:r>
              <a:rPr lang="en-US" dirty="0" err="1" smtClean="0"/>
              <a:t>arr</a:t>
            </a:r>
            <a:r>
              <a:rPr lang="en-US" dirty="0" smtClean="0"/>
              <a:t>[4]={10,20,30,40};</a:t>
            </a:r>
          </a:p>
          <a:p>
            <a:r>
              <a:rPr lang="en-US" dirty="0" smtClean="0"/>
              <a:t>	for(</a:t>
            </a:r>
            <a:r>
              <a:rPr lang="en-US" dirty="0" err="1" smtClean="0"/>
              <a:t>i</a:t>
            </a:r>
            <a:r>
              <a:rPr lang="en-US" dirty="0" smtClean="0"/>
              <a:t>=0;i&lt;=3;i++)</a:t>
            </a:r>
          </a:p>
          <a:p>
            <a:r>
              <a:rPr lang="en-US" dirty="0" smtClean="0"/>
              <a:t>		</a:t>
            </a:r>
            <a:r>
              <a:rPr lang="en-US" dirty="0" err="1" smtClean="0"/>
              <a:t>ptr</a:t>
            </a:r>
            <a:r>
              <a:rPr lang="en-US" dirty="0" smtClean="0"/>
              <a:t>[</a:t>
            </a:r>
            <a:r>
              <a:rPr lang="en-US" dirty="0" err="1" smtClean="0"/>
              <a:t>i</a:t>
            </a:r>
            <a:r>
              <a:rPr lang="en-US" dirty="0" smtClean="0"/>
              <a:t>]=&amp;</a:t>
            </a:r>
            <a:r>
              <a:rPr lang="en-US" dirty="0" err="1" smtClean="0"/>
              <a:t>arr</a:t>
            </a:r>
            <a:r>
              <a:rPr lang="en-US" dirty="0" smtClean="0"/>
              <a:t>[</a:t>
            </a:r>
            <a:r>
              <a:rPr lang="en-US" dirty="0" err="1" smtClean="0"/>
              <a:t>i</a:t>
            </a:r>
            <a:r>
              <a:rPr lang="en-US" dirty="0" smtClean="0"/>
              <a:t>];</a:t>
            </a:r>
          </a:p>
          <a:p>
            <a:r>
              <a:rPr lang="en-US" dirty="0" smtClean="0"/>
              <a:t>	 for(</a:t>
            </a:r>
            <a:r>
              <a:rPr lang="en-US" dirty="0" err="1" smtClean="0"/>
              <a:t>i</a:t>
            </a:r>
            <a:r>
              <a:rPr lang="en-US" dirty="0" smtClean="0"/>
              <a:t>=0;i&lt;=3;i++)</a:t>
            </a:r>
          </a:p>
          <a:p>
            <a:r>
              <a:rPr lang="en-US" dirty="0" smtClean="0"/>
              <a:t>		</a:t>
            </a:r>
            <a:r>
              <a:rPr lang="en-US" dirty="0" err="1" smtClean="0"/>
              <a:t>cout</a:t>
            </a:r>
            <a:r>
              <a:rPr lang="en-US" dirty="0" smtClean="0"/>
              <a:t>&lt;&lt;*</a:t>
            </a:r>
            <a:r>
              <a:rPr lang="en-US" dirty="0" err="1" smtClean="0"/>
              <a:t>ptr</a:t>
            </a:r>
            <a:r>
              <a:rPr lang="en-US" dirty="0" smtClean="0"/>
              <a:t>[</a:t>
            </a:r>
            <a:r>
              <a:rPr lang="en-US" dirty="0" err="1" smtClean="0"/>
              <a:t>i</a:t>
            </a:r>
            <a:r>
              <a:rPr lang="en-US" dirty="0" smtClean="0"/>
              <a:t>]&lt;&lt;“\t”;</a:t>
            </a:r>
          </a:p>
          <a:p>
            <a:r>
              <a:rPr lang="en-US" dirty="0" smtClean="0"/>
              <a:t>}</a:t>
            </a:r>
            <a:endParaRPr lang="en-US" dirty="0"/>
          </a:p>
        </p:txBody>
      </p:sp>
      <p:graphicFrame>
        <p:nvGraphicFramePr>
          <p:cNvPr id="5" name="Table 4"/>
          <p:cNvGraphicFramePr>
            <a:graphicFrameLocks noGrp="1"/>
          </p:cNvGraphicFramePr>
          <p:nvPr/>
        </p:nvGraphicFramePr>
        <p:xfrm>
          <a:off x="5181600" y="1828800"/>
          <a:ext cx="2540000" cy="2000250"/>
        </p:xfrm>
        <a:graphic>
          <a:graphicData uri="http://schemas.openxmlformats.org/drawingml/2006/table">
            <a:tbl>
              <a:tblPr/>
              <a:tblGrid>
                <a:gridCol w="635000"/>
                <a:gridCol w="635000"/>
                <a:gridCol w="635000"/>
                <a:gridCol w="635000"/>
              </a:tblGrid>
              <a:tr h="333375">
                <a:tc>
                  <a:txBody>
                    <a:bodyPr/>
                    <a:lstStyle/>
                    <a:p>
                      <a:pPr algn="l" fontAlgn="b"/>
                      <a:r>
                        <a:rPr lang="en-US" sz="2000" b="1" i="0" u="none" strike="noStrike" dirty="0" err="1">
                          <a:solidFill>
                            <a:srgbClr val="000000"/>
                          </a:solidFill>
                          <a:latin typeface="Calibri"/>
                        </a:rPr>
                        <a:t>arr</a:t>
                      </a:r>
                      <a:endParaRPr lang="en-US" sz="2000" b="1" i="0" u="none" strike="noStrike" dirty="0">
                        <a:solidFill>
                          <a:srgbClr val="000000"/>
                        </a:solidFill>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none" strike="noStrike">
                        <a:solidFill>
                          <a:srgbClr val="000000"/>
                        </a:solidFill>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none" strike="noStrike">
                        <a:solidFill>
                          <a:srgbClr val="000000"/>
                        </a:solidFill>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none" strike="noStrike">
                        <a:solidFill>
                          <a:srgbClr val="000000"/>
                        </a:solidFill>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333375">
                <a:tc>
                  <a:txBody>
                    <a:bodyPr/>
                    <a:lstStyle/>
                    <a:p>
                      <a:pPr algn="ctr" fontAlgn="b"/>
                      <a:r>
                        <a:rPr lang="en-US" sz="2000" b="1" i="0" u="none" strike="noStrike">
                          <a:solidFill>
                            <a:srgbClr val="000000"/>
                          </a:solidFill>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1" i="0" u="none" strike="noStrike" dirty="0">
                          <a:solidFill>
                            <a:srgbClr val="000000"/>
                          </a:solidFill>
                          <a:latin typeface="Calibri"/>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1" i="0" u="none" strike="noStrike">
                          <a:solidFill>
                            <a:srgbClr val="000000"/>
                          </a:solidFill>
                          <a:latin typeface="Calibri"/>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1" i="0" u="none" strike="noStrike">
                          <a:solidFill>
                            <a:srgbClr val="000000"/>
                          </a:solidFill>
                          <a:latin typeface="Calibri"/>
                        </a:rPr>
                        <a:t>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8125">
                <a:tc>
                  <a:txBody>
                    <a:bodyPr/>
                    <a:lstStyle/>
                    <a:p>
                      <a:pPr algn="ctr" fontAlgn="b"/>
                      <a:r>
                        <a:rPr lang="en-US" sz="1400" b="1" i="0" u="none" strike="noStrike">
                          <a:solidFill>
                            <a:srgbClr val="000000"/>
                          </a:solidFill>
                          <a:latin typeface="Calibri"/>
                        </a:rPr>
                        <a:t>200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a:solidFill>
                            <a:srgbClr val="000000"/>
                          </a:solidFill>
                          <a:latin typeface="Calibri"/>
                        </a:rPr>
                        <a:t>202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a:solidFill>
                            <a:srgbClr val="000000"/>
                          </a:solidFill>
                          <a:latin typeface="Calibri"/>
                        </a:rPr>
                        <a:t>204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a:solidFill>
                            <a:srgbClr val="000000"/>
                          </a:solidFill>
                          <a:latin typeface="Calibri"/>
                        </a:rPr>
                        <a:t>206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r>
              <a:tr h="190500">
                <a:tc>
                  <a:txBody>
                    <a:bodyPr/>
                    <a:lstStyle/>
                    <a:p>
                      <a:pPr algn="l" fontAlgn="b"/>
                      <a:endParaRPr lang="en-US" sz="11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1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1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100" b="1" i="0" u="none" strike="noStrike">
                        <a:solidFill>
                          <a:srgbClr val="000000"/>
                        </a:solidFill>
                        <a:latin typeface="Calibri"/>
                      </a:endParaRPr>
                    </a:p>
                  </a:txBody>
                  <a:tcPr marL="9525" marR="9525" marT="9525" marB="0" anchor="b">
                    <a:lnL>
                      <a:noFill/>
                    </a:lnL>
                    <a:lnR>
                      <a:noFill/>
                    </a:lnR>
                    <a:lnT>
                      <a:noFill/>
                    </a:lnT>
                    <a:lnB>
                      <a:noFill/>
                    </a:lnB>
                  </a:tcPr>
                </a:tc>
              </a:tr>
              <a:tr h="333375">
                <a:tc>
                  <a:txBody>
                    <a:bodyPr/>
                    <a:lstStyle/>
                    <a:p>
                      <a:pPr algn="l" fontAlgn="b"/>
                      <a:r>
                        <a:rPr lang="en-US" sz="2000" b="1" i="0" u="none" strike="noStrike" dirty="0" err="1">
                          <a:solidFill>
                            <a:srgbClr val="000000"/>
                          </a:solidFill>
                          <a:latin typeface="Calibri"/>
                        </a:rPr>
                        <a:t>ptr</a:t>
                      </a:r>
                      <a:endParaRPr lang="en-US" sz="2000" b="1" i="0" u="none" strike="noStrike" dirty="0">
                        <a:solidFill>
                          <a:srgbClr val="000000"/>
                        </a:solidFill>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none" strike="noStrike">
                        <a:solidFill>
                          <a:srgbClr val="000000"/>
                        </a:solidFill>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none" strike="noStrike">
                        <a:solidFill>
                          <a:srgbClr val="000000"/>
                        </a:solidFill>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none" strike="noStrike">
                        <a:solidFill>
                          <a:srgbClr val="000000"/>
                        </a:solidFill>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333375">
                <a:tc>
                  <a:txBody>
                    <a:bodyPr/>
                    <a:lstStyle/>
                    <a:p>
                      <a:pPr algn="ctr" fontAlgn="b"/>
                      <a:r>
                        <a:rPr lang="en-US" sz="2000" b="1" i="0" u="none" strike="noStrike">
                          <a:solidFill>
                            <a:srgbClr val="000000"/>
                          </a:solidFill>
                          <a:latin typeface="Calibri"/>
                        </a:rPr>
                        <a:t>200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1" i="0" u="none" strike="noStrike">
                          <a:solidFill>
                            <a:srgbClr val="000000"/>
                          </a:solidFill>
                          <a:latin typeface="Calibri"/>
                        </a:rPr>
                        <a:t>202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1" i="0" u="none" strike="noStrike">
                          <a:solidFill>
                            <a:srgbClr val="000000"/>
                          </a:solidFill>
                          <a:latin typeface="Calibri"/>
                        </a:rPr>
                        <a:t>204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1" i="0" u="none" strike="noStrike">
                          <a:solidFill>
                            <a:srgbClr val="000000"/>
                          </a:solidFill>
                          <a:latin typeface="Calibri"/>
                        </a:rPr>
                        <a:t>206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8125">
                <a:tc>
                  <a:txBody>
                    <a:bodyPr/>
                    <a:lstStyle/>
                    <a:p>
                      <a:pPr algn="ctr" fontAlgn="b"/>
                      <a:r>
                        <a:rPr lang="en-US" sz="1400" b="1" i="0" u="none" strike="noStrike">
                          <a:solidFill>
                            <a:srgbClr val="000000"/>
                          </a:solidFill>
                          <a:latin typeface="Calibri"/>
                        </a:rPr>
                        <a:t>400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a:solidFill>
                            <a:srgbClr val="000000"/>
                          </a:solidFill>
                          <a:latin typeface="Calibri"/>
                        </a:rPr>
                        <a:t>402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a:solidFill>
                            <a:srgbClr val="000000"/>
                          </a:solidFill>
                          <a:latin typeface="Calibri"/>
                        </a:rPr>
                        <a:t>404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dirty="0">
                          <a:solidFill>
                            <a:srgbClr val="000000"/>
                          </a:solidFill>
                          <a:latin typeface="Calibri"/>
                        </a:rPr>
                        <a:t>406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r>
            </a:tbl>
          </a:graphicData>
        </a:graphic>
      </p:graphicFrame>
      <p:sp>
        <p:nvSpPr>
          <p:cNvPr id="7" name="TextBox 6"/>
          <p:cNvSpPr txBox="1"/>
          <p:nvPr/>
        </p:nvSpPr>
        <p:spPr>
          <a:xfrm>
            <a:off x="3886200" y="4953000"/>
            <a:ext cx="974947" cy="369332"/>
          </a:xfrm>
          <a:prstGeom prst="rect">
            <a:avLst/>
          </a:prstGeom>
          <a:noFill/>
        </p:spPr>
        <p:txBody>
          <a:bodyPr wrap="none" rtlCol="0">
            <a:spAutoFit/>
          </a:bodyPr>
          <a:lstStyle/>
          <a:p>
            <a:r>
              <a:rPr lang="en-US" dirty="0" smtClean="0"/>
              <a:t>OUTPUT</a:t>
            </a:r>
            <a:endParaRPr lang="en-US" dirty="0"/>
          </a:p>
        </p:txBody>
      </p:sp>
      <p:sp>
        <p:nvSpPr>
          <p:cNvPr id="8" name="TextBox 7"/>
          <p:cNvSpPr txBox="1"/>
          <p:nvPr/>
        </p:nvSpPr>
        <p:spPr>
          <a:xfrm>
            <a:off x="3048000" y="5498068"/>
            <a:ext cx="3188693" cy="369332"/>
          </a:xfrm>
          <a:prstGeom prst="rect">
            <a:avLst/>
          </a:prstGeom>
          <a:noFill/>
        </p:spPr>
        <p:txBody>
          <a:bodyPr wrap="none" rtlCol="0">
            <a:spAutoFit/>
          </a:bodyPr>
          <a:lstStyle/>
          <a:p>
            <a:r>
              <a:rPr lang="en-US" dirty="0" smtClean="0"/>
              <a:t>10	20	30	40</a:t>
            </a:r>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Records; Record structure, representation of records in Memory</a:t>
            </a:r>
            <a:endParaRPr lang="en-US" dirty="0"/>
          </a:p>
        </p:txBody>
      </p:sp>
      <p:sp>
        <p:nvSpPr>
          <p:cNvPr id="3" name="Content Placeholder 2"/>
          <p:cNvSpPr>
            <a:spLocks noGrp="1"/>
          </p:cNvSpPr>
          <p:nvPr>
            <p:ph idx="1"/>
          </p:nvPr>
        </p:nvSpPr>
        <p:spPr/>
        <p:txBody>
          <a:bodyPr/>
          <a:lstStyle/>
          <a:p>
            <a:r>
              <a:rPr lang="en-US" b="1" dirty="0" smtClean="0"/>
              <a:t>Record:</a:t>
            </a:r>
            <a:r>
              <a:rPr lang="en-US" dirty="0" smtClean="0"/>
              <a:t> A record is a collection of related data items, each of which is called a field or attribute. Although a record is a collection of data items, it differs from a linear array in the following ways:</a:t>
            </a:r>
          </a:p>
          <a:p>
            <a:r>
              <a:rPr lang="en-US" dirty="0" smtClean="0"/>
              <a:t>A record may be a collection of non-homogeneous data, i.e. the data items in a record may have different data types.</a:t>
            </a:r>
          </a:p>
          <a:p>
            <a:r>
              <a:rPr lang="en-US" dirty="0" smtClean="0"/>
              <a:t>The data items in a record are indexed by attribute name.</a:t>
            </a:r>
            <a:r>
              <a:rPr lang="en-US" dirty="0"/>
              <a:t> </a:t>
            </a:r>
            <a:r>
              <a:rPr lang="en-US" dirty="0" smtClean="0"/>
              <a:t>For ex, Structure in C.</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Records or Structure in C</a:t>
            </a:r>
            <a:endParaRPr lang="en-US" dirty="0"/>
          </a:p>
        </p:txBody>
      </p:sp>
      <p:sp>
        <p:nvSpPr>
          <p:cNvPr id="3" name="Content Placeholder 2"/>
          <p:cNvSpPr>
            <a:spLocks noGrp="1"/>
          </p:cNvSpPr>
          <p:nvPr>
            <p:ph idx="1"/>
          </p:nvPr>
        </p:nvSpPr>
        <p:spPr/>
        <p:txBody>
          <a:bodyPr>
            <a:normAutofit lnSpcReduction="10000"/>
          </a:bodyPr>
          <a:lstStyle/>
          <a:p>
            <a:r>
              <a:rPr lang="en-US" dirty="0" smtClean="0"/>
              <a:t>For example: You want to store the information about person about his/her name, citizenship number and salary. You can create these information separately but, better approach will be collection of these information under single name because all these information are related to person.</a:t>
            </a:r>
          </a:p>
          <a:p>
            <a:pPr>
              <a:buNone/>
            </a:pPr>
            <a:r>
              <a:rPr lang="en-US" dirty="0" smtClean="0"/>
              <a:t>	</a:t>
            </a:r>
            <a:r>
              <a:rPr lang="en-US" dirty="0" err="1" smtClean="0"/>
              <a:t>struct</a:t>
            </a:r>
            <a:r>
              <a:rPr lang="en-US" dirty="0" smtClean="0"/>
              <a:t> </a:t>
            </a:r>
            <a:r>
              <a:rPr lang="en-US" dirty="0" err="1" smtClean="0"/>
              <a:t>structure_name</a:t>
            </a:r>
            <a:r>
              <a:rPr lang="en-US" dirty="0" smtClean="0"/>
              <a:t> </a:t>
            </a:r>
          </a:p>
          <a:p>
            <a:pPr>
              <a:buNone/>
            </a:pPr>
            <a:r>
              <a:rPr lang="en-US" dirty="0" smtClean="0"/>
              <a:t>	{ </a:t>
            </a:r>
          </a:p>
          <a:p>
            <a:pPr>
              <a:buNone/>
            </a:pPr>
            <a:r>
              <a:rPr lang="en-US" dirty="0" smtClean="0"/>
              <a:t>		</a:t>
            </a:r>
            <a:r>
              <a:rPr lang="en-US" dirty="0" err="1" smtClean="0"/>
              <a:t>data_type</a:t>
            </a:r>
            <a:r>
              <a:rPr lang="en-US" dirty="0" smtClean="0"/>
              <a:t> member1; </a:t>
            </a:r>
          </a:p>
          <a:p>
            <a:pPr>
              <a:buNone/>
            </a:pPr>
            <a:r>
              <a:rPr lang="en-US" dirty="0" smtClean="0"/>
              <a:t>		</a:t>
            </a:r>
            <a:r>
              <a:rPr lang="en-US" dirty="0" err="1" smtClean="0"/>
              <a:t>data_type</a:t>
            </a:r>
            <a:r>
              <a:rPr lang="en-US" dirty="0" smtClean="0"/>
              <a:t> member2; </a:t>
            </a:r>
          </a:p>
          <a:p>
            <a:pPr>
              <a:buNone/>
            </a:pPr>
            <a:r>
              <a:rPr lang="en-US" dirty="0" smtClean="0"/>
              <a:t>		.. </a:t>
            </a:r>
            <a:r>
              <a:rPr lang="en-US" dirty="0" err="1" smtClean="0"/>
              <a:t>data_type</a:t>
            </a:r>
            <a:r>
              <a:rPr lang="en-US" dirty="0" smtClean="0"/>
              <a:t> member; </a:t>
            </a:r>
          </a:p>
          <a:p>
            <a:pPr>
              <a:buNone/>
            </a:pPr>
            <a:r>
              <a:rPr lang="en-US" dirty="0" smtClean="0"/>
              <a:t>	}</a:t>
            </a:r>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Records or Structure in C(contd..)</a:t>
            </a:r>
            <a:endParaRPr lang="en-US" dirty="0"/>
          </a:p>
        </p:txBody>
      </p:sp>
      <p:sp>
        <p:nvSpPr>
          <p:cNvPr id="3" name="Content Placeholder 2"/>
          <p:cNvSpPr>
            <a:spLocks noGrp="1"/>
          </p:cNvSpPr>
          <p:nvPr>
            <p:ph idx="1"/>
          </p:nvPr>
        </p:nvSpPr>
        <p:spPr/>
        <p:txBody>
          <a:bodyPr/>
          <a:lstStyle/>
          <a:p>
            <a:r>
              <a:rPr lang="en-US" dirty="0" smtClean="0"/>
              <a:t>We can create the structure for a person as mentioned above as:</a:t>
            </a:r>
          </a:p>
          <a:p>
            <a:pPr lvl="1">
              <a:buNone/>
            </a:pPr>
            <a:r>
              <a:rPr lang="en-US" b="1" dirty="0" err="1" smtClean="0"/>
              <a:t>struct</a:t>
            </a:r>
            <a:r>
              <a:rPr lang="en-US" b="1" dirty="0" smtClean="0"/>
              <a:t> person</a:t>
            </a:r>
          </a:p>
          <a:p>
            <a:pPr lvl="1">
              <a:buNone/>
            </a:pPr>
            <a:r>
              <a:rPr lang="en-US" b="1" dirty="0" smtClean="0"/>
              <a:t> {</a:t>
            </a:r>
          </a:p>
          <a:p>
            <a:pPr lvl="1">
              <a:buNone/>
            </a:pPr>
            <a:r>
              <a:rPr lang="en-US" b="1" dirty="0" smtClean="0"/>
              <a:t> char name[50]; </a:t>
            </a:r>
          </a:p>
          <a:p>
            <a:pPr lvl="1">
              <a:buNone/>
            </a:pPr>
            <a:r>
              <a:rPr lang="en-US" b="1" dirty="0" err="1" smtClean="0"/>
              <a:t>int</a:t>
            </a:r>
            <a:r>
              <a:rPr lang="en-US" b="1" dirty="0" smtClean="0"/>
              <a:t> </a:t>
            </a:r>
            <a:r>
              <a:rPr lang="en-US" b="1" dirty="0" err="1" smtClean="0"/>
              <a:t>cit_no</a:t>
            </a:r>
            <a:r>
              <a:rPr lang="en-US" b="1" dirty="0" smtClean="0"/>
              <a:t>; </a:t>
            </a:r>
          </a:p>
          <a:p>
            <a:pPr lvl="1">
              <a:buNone/>
            </a:pPr>
            <a:r>
              <a:rPr lang="en-US" b="1" dirty="0" smtClean="0"/>
              <a:t>float salary; </a:t>
            </a:r>
          </a:p>
          <a:p>
            <a:pPr lvl="1">
              <a:buNone/>
            </a:pPr>
            <a:r>
              <a:rPr lang="en-US" b="1" dirty="0" smtClean="0"/>
              <a:t>};</a:t>
            </a:r>
          </a:p>
          <a:p>
            <a:pPr>
              <a:buNone/>
            </a:pPr>
            <a:r>
              <a:rPr lang="en-US" dirty="0" smtClean="0"/>
              <a:t>This declaration above creates the derived data type </a:t>
            </a:r>
            <a:r>
              <a:rPr lang="en-US" b="1" dirty="0" err="1" smtClean="0"/>
              <a:t>struct</a:t>
            </a:r>
            <a:r>
              <a:rPr lang="en-US" b="1" dirty="0" smtClean="0"/>
              <a:t> person.</a:t>
            </a:r>
            <a:endParaRPr 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Records or Structure in C(contd..)</a:t>
            </a:r>
            <a:endParaRPr lang="en-US" dirty="0"/>
          </a:p>
        </p:txBody>
      </p:sp>
      <p:sp>
        <p:nvSpPr>
          <p:cNvPr id="3" name="Content Placeholder 2"/>
          <p:cNvSpPr>
            <a:spLocks noGrp="1"/>
          </p:cNvSpPr>
          <p:nvPr>
            <p:ph idx="1"/>
          </p:nvPr>
        </p:nvSpPr>
        <p:spPr/>
        <p:txBody>
          <a:bodyPr/>
          <a:lstStyle/>
          <a:p>
            <a:r>
              <a:rPr lang="en-US" b="1" dirty="0" smtClean="0"/>
              <a:t>Structure variable declaration</a:t>
            </a:r>
            <a:r>
              <a:rPr lang="en-US" dirty="0" smtClean="0"/>
              <a:t>: </a:t>
            </a:r>
          </a:p>
          <a:p>
            <a:pPr lvl="1">
              <a:buNone/>
            </a:pPr>
            <a:r>
              <a:rPr lang="en-US" b="1" dirty="0" err="1" smtClean="0"/>
              <a:t>struct</a:t>
            </a:r>
            <a:r>
              <a:rPr lang="en-US" b="1" dirty="0" smtClean="0"/>
              <a:t> person</a:t>
            </a:r>
          </a:p>
          <a:p>
            <a:pPr lvl="1">
              <a:buNone/>
            </a:pPr>
            <a:r>
              <a:rPr lang="en-US" b="1" dirty="0" smtClean="0"/>
              <a:t> {</a:t>
            </a:r>
          </a:p>
          <a:p>
            <a:pPr lvl="1">
              <a:buNone/>
            </a:pPr>
            <a:r>
              <a:rPr lang="en-US" b="1" dirty="0" smtClean="0"/>
              <a:t> char name[50]; </a:t>
            </a:r>
          </a:p>
          <a:p>
            <a:pPr lvl="1">
              <a:buNone/>
            </a:pPr>
            <a:r>
              <a:rPr lang="en-US" b="1" dirty="0" err="1" smtClean="0"/>
              <a:t>int</a:t>
            </a:r>
            <a:r>
              <a:rPr lang="en-US" b="1" dirty="0" smtClean="0"/>
              <a:t> </a:t>
            </a:r>
            <a:r>
              <a:rPr lang="en-US" b="1" dirty="0" err="1" smtClean="0"/>
              <a:t>cit_no</a:t>
            </a:r>
            <a:r>
              <a:rPr lang="en-US" b="1" dirty="0" smtClean="0"/>
              <a:t>; </a:t>
            </a:r>
          </a:p>
          <a:p>
            <a:pPr lvl="1">
              <a:buNone/>
            </a:pPr>
            <a:r>
              <a:rPr lang="en-US" b="1" dirty="0" smtClean="0"/>
              <a:t>float salary; </a:t>
            </a:r>
          </a:p>
          <a:p>
            <a:pPr lvl="1">
              <a:buNone/>
            </a:pPr>
            <a:r>
              <a:rPr lang="en-US" b="1" dirty="0" smtClean="0"/>
              <a:t>};</a:t>
            </a:r>
          </a:p>
          <a:p>
            <a:pPr>
              <a:buNone/>
            </a:pPr>
            <a:r>
              <a:rPr lang="en-US" b="1" dirty="0" smtClean="0"/>
              <a:t>	</a:t>
            </a:r>
            <a:r>
              <a:rPr lang="en-US" b="1" dirty="0" err="1" smtClean="0"/>
              <a:t>struct</a:t>
            </a:r>
            <a:r>
              <a:rPr lang="en-US" b="1" dirty="0" smtClean="0"/>
              <a:t> person</a:t>
            </a:r>
            <a:r>
              <a:rPr lang="en-US" dirty="0" smtClean="0"/>
              <a:t> var1, var2;</a:t>
            </a:r>
          </a:p>
          <a:p>
            <a:endParaRPr lang="en-US" dirty="0"/>
          </a:p>
        </p:txBody>
      </p:sp>
      <p:graphicFrame>
        <p:nvGraphicFramePr>
          <p:cNvPr id="6" name="Table 5"/>
          <p:cNvGraphicFramePr>
            <a:graphicFrameLocks noGrp="1"/>
          </p:cNvGraphicFramePr>
          <p:nvPr/>
        </p:nvGraphicFramePr>
        <p:xfrm>
          <a:off x="1523999" y="4800600"/>
          <a:ext cx="6096004" cy="1476375"/>
        </p:xfrm>
        <a:graphic>
          <a:graphicData uri="http://schemas.openxmlformats.org/drawingml/2006/table">
            <a:tbl>
              <a:tblPr/>
              <a:tblGrid>
                <a:gridCol w="844468"/>
                <a:gridCol w="936832"/>
                <a:gridCol w="844468"/>
                <a:gridCol w="844468"/>
                <a:gridCol w="844468"/>
                <a:gridCol w="936832"/>
                <a:gridCol w="844468"/>
              </a:tblGrid>
              <a:tr h="295275">
                <a:tc>
                  <a:txBody>
                    <a:bodyPr/>
                    <a:lstStyle/>
                    <a:p>
                      <a:pPr algn="l" fontAlgn="b"/>
                      <a:r>
                        <a:rPr lang="en-US" sz="1800" b="1" i="0" u="none" strike="noStrike">
                          <a:solidFill>
                            <a:srgbClr val="000000"/>
                          </a:solidFill>
                          <a:latin typeface="Calibri"/>
                        </a:rPr>
                        <a:t>var1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800" b="1" i="0" u="none" strike="noStrike">
                        <a:solidFill>
                          <a:srgbClr val="000000"/>
                        </a:solidFill>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800" b="1" i="0" u="none" strike="noStrike">
                        <a:solidFill>
                          <a:srgbClr val="000000"/>
                        </a:solidFill>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8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en-US" sz="1800" b="1" i="0" u="none" strike="noStrike">
                          <a:solidFill>
                            <a:srgbClr val="000000"/>
                          </a:solidFill>
                          <a:latin typeface="Calibri"/>
                        </a:rPr>
                        <a:t>var2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800" b="1" i="0" u="none" strike="noStrike">
                        <a:solidFill>
                          <a:srgbClr val="000000"/>
                        </a:solidFill>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800" b="1" i="0" u="none" strike="noStrike">
                        <a:solidFill>
                          <a:srgbClr val="000000"/>
                        </a:solidFill>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295275">
                <a:tc>
                  <a:txBody>
                    <a:bodyPr/>
                    <a:lstStyle/>
                    <a:p>
                      <a:pPr algn="l" fontAlgn="b"/>
                      <a:r>
                        <a:rPr lang="en-US" sz="1800" b="1"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800" b="1" i="0" u="none" strike="noStrike">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800" b="1"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5275">
                <a:tc>
                  <a:txBody>
                    <a:bodyPr/>
                    <a:lstStyle/>
                    <a:p>
                      <a:pPr algn="l" fontAlgn="b"/>
                      <a:r>
                        <a:rPr lang="en-US" sz="1800" b="1" i="0" u="none" strike="noStrike">
                          <a:solidFill>
                            <a:srgbClr val="000000"/>
                          </a:solidFill>
                          <a:latin typeface="Calibri"/>
                        </a:rPr>
                        <a:t>name</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800" b="1" i="0" u="none" strike="noStrike">
                          <a:solidFill>
                            <a:srgbClr val="000000"/>
                          </a:solidFill>
                          <a:latin typeface="Calibri"/>
                        </a:rPr>
                        <a:t>cit_no</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l" fontAlgn="b"/>
                      <a:r>
                        <a:rPr lang="en-US" sz="1800" b="1" i="0" u="none" strike="noStrike">
                          <a:solidFill>
                            <a:srgbClr val="000000"/>
                          </a:solidFill>
                          <a:latin typeface="Calibri"/>
                        </a:rPr>
                        <a:t>salary</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algn="l" fontAlgn="b"/>
                      <a:r>
                        <a:rPr lang="en-US" sz="1800" b="1" i="0" u="none" strike="noStrike">
                          <a:solidFill>
                            <a:srgbClr val="000000"/>
                          </a:solidFill>
                          <a:latin typeface="Calibri"/>
                        </a:rPr>
                        <a:t>name</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800" b="1" i="0" u="none" strike="noStrike">
                          <a:solidFill>
                            <a:srgbClr val="000000"/>
                          </a:solidFill>
                          <a:latin typeface="Calibri"/>
                        </a:rPr>
                        <a:t>cit_no</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800" b="1" i="0" u="none" strike="noStrike">
                          <a:solidFill>
                            <a:srgbClr val="000000"/>
                          </a:solidFill>
                          <a:latin typeface="Calibri"/>
                        </a:rPr>
                        <a:t>salary</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r>
              <a:tr h="295275">
                <a:tc>
                  <a:txBody>
                    <a:bodyPr/>
                    <a:lstStyle/>
                    <a:p>
                      <a:pPr algn="ctr" fontAlgn="b"/>
                      <a:r>
                        <a:rPr lang="en-US" sz="1800" b="1" i="0" u="none" strike="noStrike">
                          <a:solidFill>
                            <a:srgbClr val="000000"/>
                          </a:solidFill>
                          <a:latin typeface="Calibri"/>
                        </a:rPr>
                        <a:t>50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800" b="1"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ctr" fontAlgn="b"/>
                      <a:r>
                        <a:rPr lang="en-US" sz="1800" b="1" i="0" u="none" strike="noStrike">
                          <a:solidFill>
                            <a:srgbClr val="000000"/>
                          </a:solidFill>
                          <a:latin typeface="Calibri"/>
                        </a:rPr>
                        <a:t>50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295275">
                <a:tc gridSpan="3">
                  <a:txBody>
                    <a:bodyPr/>
                    <a:lstStyle/>
                    <a:p>
                      <a:pPr algn="ctr" fontAlgn="b"/>
                      <a:r>
                        <a:rPr lang="en-US" sz="1800" b="1" i="0" u="none" strike="noStrike">
                          <a:solidFill>
                            <a:srgbClr val="000000"/>
                          </a:solidFill>
                          <a:latin typeface="Calibri"/>
                        </a:rPr>
                        <a:t>56 bytes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800" b="1" i="0" u="none" strike="noStrike">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b"/>
                      <a:r>
                        <a:rPr lang="en-US" sz="1800" b="1" i="0" u="none" strike="noStrike" dirty="0">
                          <a:solidFill>
                            <a:srgbClr val="000000"/>
                          </a:solidFill>
                          <a:latin typeface="Calibri"/>
                        </a:rPr>
                        <a:t>56 bytes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Records or Structure in C(contd..)</a:t>
            </a:r>
            <a:endParaRPr lang="en-US" dirty="0"/>
          </a:p>
        </p:txBody>
      </p:sp>
      <p:sp>
        <p:nvSpPr>
          <p:cNvPr id="3" name="Content Placeholder 2"/>
          <p:cNvSpPr>
            <a:spLocks noGrp="1"/>
          </p:cNvSpPr>
          <p:nvPr>
            <p:ph idx="1"/>
          </p:nvPr>
        </p:nvSpPr>
        <p:spPr/>
        <p:txBody>
          <a:bodyPr>
            <a:normAutofit lnSpcReduction="10000"/>
          </a:bodyPr>
          <a:lstStyle/>
          <a:p>
            <a:r>
              <a:rPr lang="en-US" b="1" dirty="0" smtClean="0"/>
              <a:t>Accessing members of structure</a:t>
            </a:r>
            <a:r>
              <a:rPr lang="en-US" dirty="0" smtClean="0"/>
              <a:t>: Taking values from user:</a:t>
            </a:r>
          </a:p>
          <a:p>
            <a:pPr>
              <a:buNone/>
            </a:pPr>
            <a:r>
              <a:rPr lang="en-US" dirty="0" smtClean="0"/>
              <a:t>		</a:t>
            </a:r>
            <a:r>
              <a:rPr lang="en-US" dirty="0" err="1" smtClean="0"/>
              <a:t>cin</a:t>
            </a:r>
            <a:r>
              <a:rPr lang="en-US" dirty="0" smtClean="0"/>
              <a:t>&gt;&gt;var1.name;</a:t>
            </a:r>
          </a:p>
          <a:p>
            <a:pPr>
              <a:buNone/>
            </a:pPr>
            <a:r>
              <a:rPr lang="en-US" dirty="0" smtClean="0"/>
              <a:t>		</a:t>
            </a:r>
            <a:r>
              <a:rPr lang="en-US" dirty="0" err="1" smtClean="0"/>
              <a:t>cin</a:t>
            </a:r>
            <a:r>
              <a:rPr lang="en-US" dirty="0" smtClean="0"/>
              <a:t>&gt;&gt;var1.cit_no;</a:t>
            </a:r>
          </a:p>
          <a:p>
            <a:pPr>
              <a:buNone/>
            </a:pPr>
            <a:r>
              <a:rPr lang="en-US" dirty="0" smtClean="0"/>
              <a:t>		</a:t>
            </a:r>
            <a:r>
              <a:rPr lang="en-US" dirty="0" err="1" smtClean="0"/>
              <a:t>cin</a:t>
            </a:r>
            <a:r>
              <a:rPr lang="en-US" dirty="0" smtClean="0"/>
              <a:t>&gt;&gt;var1.salary;</a:t>
            </a:r>
          </a:p>
          <a:p>
            <a:pPr>
              <a:buNone/>
            </a:pPr>
            <a:endParaRPr lang="en-US" dirty="0" smtClean="0"/>
          </a:p>
          <a:p>
            <a:pPr>
              <a:buNone/>
            </a:pPr>
            <a:r>
              <a:rPr lang="en-US" dirty="0" smtClean="0"/>
              <a:t>Printing values:</a:t>
            </a:r>
          </a:p>
          <a:p>
            <a:pPr>
              <a:buNone/>
            </a:pPr>
            <a:r>
              <a:rPr lang="en-US" dirty="0" smtClean="0"/>
              <a:t>		</a:t>
            </a:r>
            <a:r>
              <a:rPr lang="en-US" dirty="0" err="1" smtClean="0"/>
              <a:t>cout</a:t>
            </a:r>
            <a:r>
              <a:rPr lang="en-US" dirty="0" smtClean="0"/>
              <a:t>&lt;&lt;var1.name;</a:t>
            </a:r>
          </a:p>
          <a:p>
            <a:pPr>
              <a:buNone/>
            </a:pPr>
            <a:r>
              <a:rPr lang="en-US" dirty="0" smtClean="0"/>
              <a:t>		</a:t>
            </a:r>
            <a:r>
              <a:rPr lang="en-US" dirty="0" err="1" smtClean="0"/>
              <a:t>cout</a:t>
            </a:r>
            <a:r>
              <a:rPr lang="en-US" dirty="0" smtClean="0"/>
              <a:t>&lt;&lt;var1.cit_no;</a:t>
            </a:r>
          </a:p>
          <a:p>
            <a:pPr>
              <a:buNone/>
            </a:pPr>
            <a:r>
              <a:rPr lang="en-US" dirty="0" smtClean="0"/>
              <a:t>		</a:t>
            </a:r>
            <a:r>
              <a:rPr lang="en-US" dirty="0" err="1" smtClean="0"/>
              <a:t>cout</a:t>
            </a:r>
            <a:r>
              <a:rPr lang="en-US" dirty="0" smtClean="0"/>
              <a:t>&lt;&lt;var1.salary;</a:t>
            </a:r>
          </a:p>
          <a:p>
            <a:pPr>
              <a:buNone/>
            </a:pPr>
            <a:r>
              <a:rPr lang="en-US" dirty="0" smtClean="0"/>
              <a:t>Similarly for var2.</a:t>
            </a:r>
          </a:p>
          <a:p>
            <a:pPr>
              <a:buNone/>
            </a:pPr>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Arrays</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smtClean="0"/>
              <a:t>Since records may contain non-homogeneous data, the elements of a record cannot be stored in an array. Some programming languages do have record structures built into the language.</a:t>
            </a:r>
          </a:p>
          <a:p>
            <a:pPr algn="just"/>
            <a:r>
              <a:rPr lang="en-US" dirty="0" smtClean="0"/>
              <a:t>Suppose a programming language does not have structures, then the record may have to be stored in individual variables, one for each of its data item. </a:t>
            </a:r>
          </a:p>
          <a:p>
            <a:pPr algn="just"/>
            <a:r>
              <a:rPr lang="en-US" dirty="0" smtClean="0"/>
              <a:t>On the other hand, suppose one wants to store an entire file of records. Note that all the data elements belonging to the same identifier do have the same type. Such a file may be stored in memory as a collection of parallel arrays; i.e. where elements in the different arrays with the same subscript belong to the same </a:t>
            </a:r>
            <a:r>
              <a:rPr lang="en-US" dirty="0" err="1" smtClean="0"/>
              <a:t>record.s</a:t>
            </a:r>
            <a:endParaRPr 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Arrays(contd..)</a:t>
            </a:r>
            <a:endParaRPr lang="en-US" dirty="0"/>
          </a:p>
        </p:txBody>
      </p:sp>
      <p:pic>
        <p:nvPicPr>
          <p:cNvPr id="176130" name="Picture 2"/>
          <p:cNvPicPr>
            <a:picLocks noGrp="1" noChangeAspect="1" noChangeArrowheads="1"/>
          </p:cNvPicPr>
          <p:nvPr>
            <p:ph idx="1"/>
          </p:nvPr>
        </p:nvPicPr>
        <p:blipFill>
          <a:blip r:embed="rId2" cstate="print"/>
          <a:srcRect/>
          <a:stretch>
            <a:fillRect/>
          </a:stretch>
        </p:blipFill>
        <p:spPr bwMode="auto">
          <a:xfrm>
            <a:off x="1229842" y="1752600"/>
            <a:ext cx="7370116" cy="4495800"/>
          </a:xfrm>
          <a:prstGeom prst="rect">
            <a:avLst/>
          </a:prstGeom>
          <a:noFill/>
          <a:ln w="9525">
            <a:noFill/>
            <a:miter lim="800000"/>
            <a:headEnd/>
            <a:tailEnd/>
          </a:ln>
          <a:effec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Sparse matrices</a:t>
            </a:r>
            <a:endParaRPr lang="en-US" dirty="0"/>
          </a:p>
        </p:txBody>
      </p:sp>
      <p:sp>
        <p:nvSpPr>
          <p:cNvPr id="3" name="Content Placeholder 2"/>
          <p:cNvSpPr>
            <a:spLocks noGrp="1"/>
          </p:cNvSpPr>
          <p:nvPr>
            <p:ph idx="1"/>
          </p:nvPr>
        </p:nvSpPr>
        <p:spPr/>
        <p:txBody>
          <a:bodyPr/>
          <a:lstStyle/>
          <a:p>
            <a:r>
              <a:rPr lang="en-US" dirty="0" smtClean="0"/>
              <a:t>Matrices with a relatively high proportion of </a:t>
            </a:r>
            <a:r>
              <a:rPr lang="en-US" b="1" i="1" dirty="0" smtClean="0"/>
              <a:t>zero entries </a:t>
            </a:r>
            <a:r>
              <a:rPr lang="en-US" dirty="0" smtClean="0"/>
              <a:t>are called sparse matrices.</a:t>
            </a:r>
          </a:p>
          <a:p>
            <a:r>
              <a:rPr lang="en-US" dirty="0" smtClean="0"/>
              <a:t> The 1</a:t>
            </a:r>
            <a:r>
              <a:rPr lang="en-US" baseline="30000" dirty="0" smtClean="0"/>
              <a:t>st</a:t>
            </a:r>
            <a:r>
              <a:rPr lang="en-US" dirty="0" smtClean="0"/>
              <a:t> matrix where all entries above or below the main diagonal are zero are called </a:t>
            </a:r>
            <a:r>
              <a:rPr lang="en-US" b="1" dirty="0" smtClean="0"/>
              <a:t>triangular matrix</a:t>
            </a:r>
            <a:r>
              <a:rPr lang="en-US" dirty="0" smtClean="0"/>
              <a:t>.</a:t>
            </a:r>
          </a:p>
          <a:p>
            <a:r>
              <a:rPr lang="en-US" dirty="0" smtClean="0"/>
              <a:t>The 2</a:t>
            </a:r>
            <a:r>
              <a:rPr lang="en-US" baseline="30000" dirty="0" smtClean="0"/>
              <a:t>nd</a:t>
            </a:r>
            <a:r>
              <a:rPr lang="en-US" dirty="0" smtClean="0"/>
              <a:t> matrix where non-zero entries can only occur on the diagonal or on elements immediately above or below the diagonal is called a </a:t>
            </a:r>
            <a:r>
              <a:rPr lang="en-US" b="1" dirty="0" smtClean="0"/>
              <a:t>tri-diagonal matri</a:t>
            </a:r>
            <a:r>
              <a:rPr lang="en-US" dirty="0" smtClean="0"/>
              <a:t>x.</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2"/>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dirty="0" smtClean="0"/>
              <a:t>   </a:t>
            </a:r>
          </a:p>
        </p:txBody>
      </p:sp>
      <p:graphicFrame>
        <p:nvGraphicFramePr>
          <p:cNvPr id="26719" name="Group 95"/>
          <p:cNvGraphicFramePr>
            <a:graphicFrameLocks noGrp="1"/>
          </p:cNvGraphicFramePr>
          <p:nvPr/>
        </p:nvGraphicFramePr>
        <p:xfrm>
          <a:off x="1798638" y="1382713"/>
          <a:ext cx="422275" cy="4140200"/>
        </p:xfrm>
        <a:graphic>
          <a:graphicData uri="http://schemas.openxmlformats.org/drawingml/2006/table">
            <a:tbl>
              <a:tblPr/>
              <a:tblGrid>
                <a:gridCol w="422275"/>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1</a:t>
                      </a:r>
                    </a:p>
                  </a:txBody>
                  <a:tcPr horzOverflow="overflow">
                    <a:lnL cap="flat">
                      <a:noFill/>
                    </a:lnL>
                    <a:lnR cap="flat">
                      <a:noFill/>
                    </a:lnR>
                    <a:lnT cap="flat">
                      <a:noFill/>
                    </a:lnT>
                    <a:lnB>
                      <a:noFill/>
                    </a:lnB>
                    <a:lnTlToBr>
                      <a:noFill/>
                    </a:lnTlToBr>
                    <a:lnBlToTr>
                      <a:noFill/>
                    </a:lnBlToTr>
                    <a:noFill/>
                  </a:tcPr>
                </a:tc>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2</a:t>
                      </a:r>
                    </a:p>
                  </a:txBody>
                  <a:tcPr horzOverflow="overflow">
                    <a:lnL cap="flat">
                      <a:noFill/>
                    </a:lnL>
                    <a:lnR cap="flat">
                      <a:noFill/>
                    </a:lnR>
                    <a:lnT>
                      <a:noFill/>
                    </a:lnT>
                    <a:lnB>
                      <a:noFill/>
                    </a:lnB>
                    <a:lnTlToBr>
                      <a:noFill/>
                    </a:lnTlToBr>
                    <a:lnBlToTr>
                      <a:noFill/>
                    </a:lnBlToTr>
                    <a:noFill/>
                  </a:tcPr>
                </a:tc>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3</a:t>
                      </a:r>
                    </a:p>
                  </a:txBody>
                  <a:tcPr horzOverflow="overflow">
                    <a:lnL cap="flat">
                      <a:noFill/>
                    </a:lnL>
                    <a:lnR cap="flat">
                      <a:noFill/>
                    </a:lnR>
                    <a:lnT>
                      <a:noFill/>
                    </a:lnT>
                    <a:lnB>
                      <a:noFill/>
                    </a:lnB>
                    <a:lnTlToBr>
                      <a:noFill/>
                    </a:lnTlToBr>
                    <a:lnBlToTr>
                      <a:noFill/>
                    </a:lnBlToTr>
                    <a:noFill/>
                  </a:tcPr>
                </a:tc>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4</a:t>
                      </a:r>
                    </a:p>
                  </a:txBody>
                  <a:tcPr horzOverflow="overflow">
                    <a:lnL cap="flat">
                      <a:noFill/>
                    </a:lnL>
                    <a:lnR cap="flat">
                      <a:noFill/>
                    </a:lnR>
                    <a:lnT>
                      <a:noFill/>
                    </a:lnT>
                    <a:lnB>
                      <a:noFill/>
                    </a:lnB>
                    <a:lnTlToBr>
                      <a:noFill/>
                    </a:lnTlToBr>
                    <a:lnBlToTr>
                      <a:noFill/>
                    </a:lnBlToTr>
                    <a:noFill/>
                  </a:tcPr>
                </a:tc>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5</a:t>
                      </a:r>
                    </a:p>
                  </a:txBody>
                  <a:tcPr horzOverflow="overflow">
                    <a:lnL cap="flat">
                      <a:noFill/>
                    </a:lnL>
                    <a:lnR cap="flat">
                      <a:noFill/>
                    </a:lnR>
                    <a:lnT>
                      <a:noFill/>
                    </a:lnT>
                    <a:lnB>
                      <a:noFill/>
                    </a:lnB>
                    <a:lnTlToBr>
                      <a:noFill/>
                    </a:lnTlToBr>
                    <a:lnBlToTr>
                      <a:noFill/>
                    </a:lnBlToTr>
                    <a:noFill/>
                  </a:tcPr>
                </a:tc>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6</a:t>
                      </a:r>
                    </a:p>
                  </a:txBody>
                  <a:tcPr horzOverflow="overflow">
                    <a:lnL cap="flat">
                      <a:noFill/>
                    </a:lnL>
                    <a:lnR cap="flat">
                      <a:noFill/>
                    </a:lnR>
                    <a:lnT>
                      <a:noFill/>
                    </a:lnT>
                    <a:lnB>
                      <a:noFill/>
                    </a:lnB>
                    <a:lnTlToBr>
                      <a:noFill/>
                    </a:lnTlToBr>
                    <a:lnBlToTr>
                      <a:noFill/>
                    </a:lnBlToTr>
                    <a:noFill/>
                  </a:tcPr>
                </a:tc>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7</a:t>
                      </a:r>
                    </a:p>
                  </a:txBody>
                  <a:tcPr horzOverflow="overflow">
                    <a:lnL cap="flat">
                      <a:noFill/>
                    </a:lnL>
                    <a:lnR cap="flat">
                      <a:noFill/>
                    </a:lnR>
                    <a:lnT>
                      <a:noFill/>
                    </a:lnT>
                    <a:lnB>
                      <a:noFill/>
                    </a:lnB>
                    <a:lnTlToBr>
                      <a:noFill/>
                    </a:lnTlToBr>
                    <a:lnBlToTr>
                      <a:noFill/>
                    </a:lnBlToTr>
                    <a:noFill/>
                  </a:tcPr>
                </a:tc>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8</a:t>
                      </a:r>
                    </a:p>
                  </a:txBody>
                  <a:tcPr horzOverflow="overflow">
                    <a:lnL cap="flat">
                      <a:noFill/>
                    </a:lnL>
                    <a:lnR cap="flat">
                      <a:noFill/>
                    </a:lnR>
                    <a:lnT>
                      <a:noFill/>
                    </a:lnT>
                    <a:lnB cap="flat">
                      <a:noFill/>
                    </a:lnB>
                    <a:lnTlToBr>
                      <a:noFill/>
                    </a:lnTlToBr>
                    <a:lnBlToTr>
                      <a:noFill/>
                    </a:lnBlToTr>
                    <a:noFill/>
                  </a:tcPr>
                </a:tc>
              </a:tr>
            </a:tbl>
          </a:graphicData>
        </a:graphic>
      </p:graphicFrame>
      <p:graphicFrame>
        <p:nvGraphicFramePr>
          <p:cNvPr id="26664" name="Group 40"/>
          <p:cNvGraphicFramePr>
            <a:graphicFrameLocks noGrp="1"/>
          </p:cNvGraphicFramePr>
          <p:nvPr/>
        </p:nvGraphicFramePr>
        <p:xfrm>
          <a:off x="2286000" y="1385888"/>
          <a:ext cx="609600" cy="4013200"/>
        </p:xfrm>
        <a:graphic>
          <a:graphicData uri="http://schemas.openxmlformats.org/drawingml/2006/table">
            <a:tbl>
              <a:tblPr/>
              <a:tblGrid>
                <a:gridCol w="609600"/>
              </a:tblGrid>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A</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M</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G</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O</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561" name="Text Box 60"/>
          <p:cNvSpPr txBox="1">
            <a:spLocks noChangeArrowheads="1"/>
          </p:cNvSpPr>
          <p:nvPr/>
        </p:nvSpPr>
        <p:spPr bwMode="auto">
          <a:xfrm>
            <a:off x="566738" y="2003425"/>
            <a:ext cx="434975" cy="376238"/>
          </a:xfrm>
          <a:prstGeom prst="rect">
            <a:avLst/>
          </a:prstGeom>
          <a:noFill/>
          <a:ln w="9525">
            <a:solidFill>
              <a:schemeClr val="tx1"/>
            </a:solidFill>
            <a:miter lim="800000"/>
            <a:headEnd/>
            <a:tailEnd/>
          </a:ln>
        </p:spPr>
        <p:txBody>
          <a:bodyPr>
            <a:spAutoFit/>
          </a:bodyPr>
          <a:lstStyle/>
          <a:p>
            <a:pPr>
              <a:spcBef>
                <a:spcPct val="50000"/>
              </a:spcBef>
            </a:pPr>
            <a:r>
              <a:rPr lang="en-US"/>
              <a:t>3</a:t>
            </a:r>
          </a:p>
        </p:txBody>
      </p:sp>
      <p:graphicFrame>
        <p:nvGraphicFramePr>
          <p:cNvPr id="26685" name="Group 61"/>
          <p:cNvGraphicFramePr>
            <a:graphicFrameLocks noGrp="1"/>
          </p:cNvGraphicFramePr>
          <p:nvPr/>
        </p:nvGraphicFramePr>
        <p:xfrm>
          <a:off x="3186113" y="1374775"/>
          <a:ext cx="609600" cy="4013200"/>
        </p:xfrm>
        <a:graphic>
          <a:graphicData uri="http://schemas.openxmlformats.org/drawingml/2006/table">
            <a:tbl>
              <a:tblPr/>
              <a:tblGrid>
                <a:gridCol w="609600"/>
              </a:tblGrid>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cxnSp>
        <p:nvCxnSpPr>
          <p:cNvPr id="22582" name="AutoShape 97"/>
          <p:cNvCxnSpPr>
            <a:cxnSpLocks noChangeShapeType="1"/>
            <a:stCxn id="22561" idx="3"/>
          </p:cNvCxnSpPr>
          <p:nvPr/>
        </p:nvCxnSpPr>
        <p:spPr bwMode="auto">
          <a:xfrm>
            <a:off x="1001713" y="2192338"/>
            <a:ext cx="796925" cy="484187"/>
          </a:xfrm>
          <a:prstGeom prst="bentConnector3">
            <a:avLst>
              <a:gd name="adj1" fmla="val 50000"/>
            </a:avLst>
          </a:prstGeom>
          <a:noFill/>
          <a:ln w="9525">
            <a:solidFill>
              <a:schemeClr val="tx1"/>
            </a:solidFill>
            <a:miter lim="800000"/>
            <a:headEnd/>
            <a:tailEnd type="triangle" w="med" len="med"/>
          </a:ln>
        </p:spPr>
      </p:cxnSp>
      <p:sp>
        <p:nvSpPr>
          <p:cNvPr id="22583" name="Text Box 98"/>
          <p:cNvSpPr txBox="1">
            <a:spLocks noChangeArrowheads="1"/>
          </p:cNvSpPr>
          <p:nvPr/>
        </p:nvSpPr>
        <p:spPr bwMode="auto">
          <a:xfrm>
            <a:off x="319088" y="1538288"/>
            <a:ext cx="1030287" cy="366712"/>
          </a:xfrm>
          <a:prstGeom prst="rect">
            <a:avLst/>
          </a:prstGeom>
          <a:noFill/>
          <a:ln w="9525">
            <a:noFill/>
            <a:miter lim="800000"/>
            <a:headEnd/>
            <a:tailEnd/>
          </a:ln>
        </p:spPr>
        <p:txBody>
          <a:bodyPr>
            <a:spAutoFit/>
          </a:bodyPr>
          <a:lstStyle/>
          <a:p>
            <a:pPr>
              <a:spcBef>
                <a:spcPct val="50000"/>
              </a:spcBef>
            </a:pPr>
            <a:r>
              <a:rPr lang="en-US"/>
              <a:t>START</a:t>
            </a:r>
          </a:p>
        </p:txBody>
      </p:sp>
      <p:sp>
        <p:nvSpPr>
          <p:cNvPr id="22584" name="Text Box 100"/>
          <p:cNvSpPr txBox="1">
            <a:spLocks noChangeArrowheads="1"/>
          </p:cNvSpPr>
          <p:nvPr/>
        </p:nvSpPr>
        <p:spPr bwMode="auto">
          <a:xfrm>
            <a:off x="4078288" y="1538288"/>
            <a:ext cx="4848225" cy="2430462"/>
          </a:xfrm>
          <a:prstGeom prst="rect">
            <a:avLst/>
          </a:prstGeom>
          <a:noFill/>
          <a:ln w="9525">
            <a:noFill/>
            <a:miter lim="800000"/>
            <a:headEnd/>
            <a:tailEnd/>
          </a:ln>
        </p:spPr>
        <p:txBody>
          <a:bodyPr>
            <a:spAutoFit/>
          </a:bodyPr>
          <a:lstStyle/>
          <a:p>
            <a:pPr>
              <a:spcBef>
                <a:spcPct val="50000"/>
              </a:spcBef>
            </a:pPr>
            <a:r>
              <a:rPr lang="en-US"/>
              <a:t>START=3, INFO[3]=M</a:t>
            </a:r>
          </a:p>
          <a:p>
            <a:pPr>
              <a:spcBef>
                <a:spcPct val="50000"/>
              </a:spcBef>
            </a:pPr>
            <a:r>
              <a:rPr lang="en-US"/>
              <a:t>LINK[3]=2, INFO[2]=A</a:t>
            </a:r>
          </a:p>
          <a:p>
            <a:pPr>
              <a:spcBef>
                <a:spcPct val="50000"/>
              </a:spcBef>
            </a:pPr>
            <a:r>
              <a:rPr lang="en-US"/>
              <a:t>LINK[2]=5, INFO[5]=N</a:t>
            </a:r>
          </a:p>
          <a:p>
            <a:pPr>
              <a:spcBef>
                <a:spcPct val="50000"/>
              </a:spcBef>
            </a:pPr>
            <a:r>
              <a:rPr lang="en-US"/>
              <a:t>LINK[5]=4, INFO[4]=G</a:t>
            </a:r>
          </a:p>
          <a:p>
            <a:pPr>
              <a:spcBef>
                <a:spcPct val="50000"/>
              </a:spcBef>
            </a:pPr>
            <a:r>
              <a:rPr lang="en-US"/>
              <a:t>LINK[4]=7, INFO[7]=O</a:t>
            </a:r>
          </a:p>
          <a:p>
            <a:pPr>
              <a:spcBef>
                <a:spcPct val="50000"/>
              </a:spcBef>
            </a:pPr>
            <a:r>
              <a:rPr lang="en-US"/>
              <a:t>LINK[7]=0, NULL value, So the list has ended</a:t>
            </a:r>
          </a:p>
        </p:txBody>
      </p:sp>
      <p:sp>
        <p:nvSpPr>
          <p:cNvPr id="22585" name="Text Box 101"/>
          <p:cNvSpPr txBox="1">
            <a:spLocks noChangeArrowheads="1"/>
          </p:cNvSpPr>
          <p:nvPr/>
        </p:nvSpPr>
        <p:spPr bwMode="auto">
          <a:xfrm>
            <a:off x="2220913" y="927100"/>
            <a:ext cx="841375" cy="366713"/>
          </a:xfrm>
          <a:prstGeom prst="rect">
            <a:avLst/>
          </a:prstGeom>
          <a:noFill/>
          <a:ln w="9525">
            <a:noFill/>
            <a:miter lim="800000"/>
            <a:headEnd/>
            <a:tailEnd/>
          </a:ln>
        </p:spPr>
        <p:txBody>
          <a:bodyPr>
            <a:spAutoFit/>
          </a:bodyPr>
          <a:lstStyle/>
          <a:p>
            <a:pPr>
              <a:spcBef>
                <a:spcPct val="50000"/>
              </a:spcBef>
            </a:pPr>
            <a:r>
              <a:rPr lang="en-US"/>
              <a:t>INFO</a:t>
            </a:r>
          </a:p>
        </p:txBody>
      </p:sp>
      <p:sp>
        <p:nvSpPr>
          <p:cNvPr id="22586" name="Text Box 102"/>
          <p:cNvSpPr txBox="1">
            <a:spLocks noChangeArrowheads="1"/>
          </p:cNvSpPr>
          <p:nvPr/>
        </p:nvSpPr>
        <p:spPr bwMode="auto">
          <a:xfrm>
            <a:off x="3084513" y="963613"/>
            <a:ext cx="841375" cy="366712"/>
          </a:xfrm>
          <a:prstGeom prst="rect">
            <a:avLst/>
          </a:prstGeom>
          <a:noFill/>
          <a:ln w="9525">
            <a:noFill/>
            <a:miter lim="800000"/>
            <a:headEnd/>
            <a:tailEnd/>
          </a:ln>
        </p:spPr>
        <p:txBody>
          <a:bodyPr>
            <a:spAutoFit/>
          </a:bodyPr>
          <a:lstStyle/>
          <a:p>
            <a:pPr>
              <a:spcBef>
                <a:spcPct val="50000"/>
              </a:spcBef>
            </a:pPr>
            <a:r>
              <a:rPr lang="en-US"/>
              <a:t>LINK</a:t>
            </a:r>
          </a:p>
        </p:txBody>
      </p:sp>
      <p:sp>
        <p:nvSpPr>
          <p:cNvPr id="14" name="Rectangle 4"/>
          <p:cNvSpPr>
            <a:spLocks noChangeArrowheads="1"/>
          </p:cNvSpPr>
          <p:nvPr/>
        </p:nvSpPr>
        <p:spPr bwMode="auto">
          <a:xfrm>
            <a:off x="2438400" y="457200"/>
            <a:ext cx="4724400" cy="715963"/>
          </a:xfrm>
          <a:prstGeom prst="rect">
            <a:avLst/>
          </a:prstGeom>
          <a:noFill/>
          <a:ln w="9525">
            <a:noFill/>
            <a:miter lim="800000"/>
            <a:headEnd/>
            <a:tailEnd/>
          </a:ln>
        </p:spPr>
        <p:txBody>
          <a:bodyPr anchor="ctr"/>
          <a:lstStyle/>
          <a:p>
            <a:pPr algn="ctr">
              <a:spcBef>
                <a:spcPct val="0"/>
              </a:spcBef>
              <a:defRPr/>
            </a:pPr>
            <a:r>
              <a:rPr lang="en-US" sz="3200" b="1" dirty="0">
                <a:latin typeface="Cambria" pitchFamily="18" charset="0"/>
                <a:ea typeface="+mj-ea"/>
                <a:cs typeface="+mj-cs"/>
              </a:rPr>
              <a:t>Linked </a:t>
            </a:r>
            <a:r>
              <a:rPr lang="en-US" sz="3200" b="1" dirty="0" smtClean="0">
                <a:latin typeface="Cambria" pitchFamily="18" charset="0"/>
                <a:ea typeface="+mj-ea"/>
                <a:cs typeface="+mj-cs"/>
              </a:rPr>
              <a:t>lists (con…)</a:t>
            </a:r>
            <a:endParaRPr lang="en-US" sz="3200" b="1" dirty="0">
              <a:latin typeface="Cambria" pitchFamily="18" charset="0"/>
              <a:ea typeface="+mj-ea"/>
              <a:cs typeface="+mj-cs"/>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Sparse matrices(contd..)</a:t>
            </a:r>
            <a:endParaRPr lang="en-US" dirty="0"/>
          </a:p>
        </p:txBody>
      </p:sp>
      <p:pic>
        <p:nvPicPr>
          <p:cNvPr id="178178" name="Picture 2"/>
          <p:cNvPicPr>
            <a:picLocks noGrp="1" noChangeAspect="1" noChangeArrowheads="1"/>
          </p:cNvPicPr>
          <p:nvPr>
            <p:ph idx="1"/>
          </p:nvPr>
        </p:nvPicPr>
        <p:blipFill>
          <a:blip r:embed="rId2" cstate="print"/>
          <a:srcRect/>
          <a:stretch>
            <a:fillRect/>
          </a:stretch>
        </p:blipFill>
        <p:spPr bwMode="auto">
          <a:xfrm>
            <a:off x="685800" y="1600200"/>
            <a:ext cx="8001000" cy="3237969"/>
          </a:xfrm>
          <a:prstGeom prst="rect">
            <a:avLst/>
          </a:prstGeom>
          <a:noFill/>
          <a:ln w="9525">
            <a:noFill/>
            <a:miter lim="800000"/>
            <a:headEnd/>
            <a:tailEnd/>
          </a:ln>
          <a:effectLst/>
        </p:spPr>
      </p:pic>
      <p:sp>
        <p:nvSpPr>
          <p:cNvPr id="5" name="TextBox 4"/>
          <p:cNvSpPr txBox="1"/>
          <p:nvPr/>
        </p:nvSpPr>
        <p:spPr>
          <a:xfrm>
            <a:off x="1447800" y="5486400"/>
            <a:ext cx="5968172" cy="923330"/>
          </a:xfrm>
          <a:prstGeom prst="rect">
            <a:avLst/>
          </a:prstGeom>
          <a:noFill/>
        </p:spPr>
        <p:txBody>
          <a:bodyPr wrap="none" rtlCol="0">
            <a:spAutoFit/>
          </a:bodyPr>
          <a:lstStyle/>
          <a:p>
            <a:r>
              <a:rPr lang="en-US" dirty="0" smtClean="0"/>
              <a:t>The method of representing matrices in memory as 2-D array </a:t>
            </a:r>
          </a:p>
          <a:p>
            <a:r>
              <a:rPr lang="en-US" dirty="0" smtClean="0"/>
              <a:t>may not be suitable for sparse matrices. One may save space </a:t>
            </a:r>
          </a:p>
          <a:p>
            <a:r>
              <a:rPr lang="en-US" dirty="0" smtClean="0"/>
              <a:t>by storing only those entries which may be non-zero.</a:t>
            </a:r>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of sparse matrix in memory</a:t>
            </a:r>
            <a:endParaRPr lang="en-US" dirty="0"/>
          </a:p>
        </p:txBody>
      </p:sp>
      <p:sp>
        <p:nvSpPr>
          <p:cNvPr id="3" name="Content Placeholder 2"/>
          <p:cNvSpPr>
            <a:spLocks noGrp="1"/>
          </p:cNvSpPr>
          <p:nvPr>
            <p:ph idx="1"/>
          </p:nvPr>
        </p:nvSpPr>
        <p:spPr/>
        <p:txBody>
          <a:bodyPr/>
          <a:lstStyle/>
          <a:p>
            <a:r>
              <a:rPr lang="en-US" dirty="0" smtClean="0"/>
              <a:t>Scan the non-zero elements of the sparse matrix in row-major order:</a:t>
            </a:r>
          </a:p>
          <a:p>
            <a:r>
              <a:rPr lang="en-US" dirty="0" smtClean="0"/>
              <a:t>Each non-zero element is represented by a triple:</a:t>
            </a:r>
          </a:p>
          <a:p>
            <a:pPr>
              <a:buNone/>
            </a:pPr>
            <a:r>
              <a:rPr lang="en-US" dirty="0" smtClean="0"/>
              <a:t>			(row, column, value)</a:t>
            </a:r>
          </a:p>
          <a:p>
            <a:r>
              <a:rPr lang="en-US" dirty="0" smtClean="0"/>
              <a:t>List of triples may be an </a:t>
            </a:r>
            <a:r>
              <a:rPr lang="en-US" b="1" dirty="0" smtClean="0"/>
              <a:t>array list </a:t>
            </a:r>
            <a:r>
              <a:rPr lang="en-US" dirty="0" smtClean="0"/>
              <a:t>or a </a:t>
            </a:r>
            <a:r>
              <a:rPr lang="en-US" b="1" dirty="0" smtClean="0"/>
              <a:t>linked list</a:t>
            </a:r>
            <a:r>
              <a:rPr lang="en-US" dirty="0" smtClean="0"/>
              <a:t>(chain).</a:t>
            </a:r>
            <a:endParaRPr lang="en-US" dirty="0"/>
          </a:p>
        </p:txBody>
      </p:sp>
      <p:graphicFrame>
        <p:nvGraphicFramePr>
          <p:cNvPr id="6" name="Table 5"/>
          <p:cNvGraphicFramePr>
            <a:graphicFrameLocks noGrp="1"/>
          </p:cNvGraphicFramePr>
          <p:nvPr/>
        </p:nvGraphicFramePr>
        <p:xfrm>
          <a:off x="4572000" y="4572000"/>
          <a:ext cx="3352801" cy="1447800"/>
        </p:xfrm>
        <a:graphic>
          <a:graphicData uri="http://schemas.openxmlformats.org/drawingml/2006/table">
            <a:tbl>
              <a:tblPr/>
              <a:tblGrid>
                <a:gridCol w="705853"/>
                <a:gridCol w="441158"/>
                <a:gridCol w="441158"/>
                <a:gridCol w="441158"/>
                <a:gridCol w="441158"/>
                <a:gridCol w="441158"/>
                <a:gridCol w="441158"/>
              </a:tblGrid>
              <a:tr h="361950">
                <a:tc>
                  <a:txBody>
                    <a:bodyPr/>
                    <a:lstStyle/>
                    <a:p>
                      <a:pPr algn="l" fontAlgn="b"/>
                      <a:endParaRPr lang="en-US" sz="1800" b="1" i="0" u="none" strike="noStrike" dirty="0">
                        <a:solidFill>
                          <a:srgbClr val="000000"/>
                        </a:solidFill>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361950">
                <a:tc>
                  <a:txBody>
                    <a:bodyPr/>
                    <a:lstStyle/>
                    <a:p>
                      <a:pPr algn="l" fontAlgn="b"/>
                      <a:r>
                        <a:rPr lang="en-US" sz="1800" b="1" i="0" u="none" strike="noStrike">
                          <a:solidFill>
                            <a:srgbClr val="000000"/>
                          </a:solidFill>
                          <a:latin typeface="Calibri"/>
                        </a:rPr>
                        <a:t>Row</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800" b="1"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800" b="1" i="0" u="none" strike="noStrike">
                          <a:solidFill>
                            <a:srgbClr val="000000"/>
                          </a:solidFill>
                          <a:latin typeface="Calibri"/>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800" b="1" i="0" u="none" strike="noStrike" dirty="0">
                          <a:solidFill>
                            <a:srgbClr val="000000"/>
                          </a:solidFill>
                          <a:latin typeface="Calibri"/>
                        </a:rPr>
                        <a:t>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800" b="1" i="0" u="none" strike="noStrike">
                          <a:solidFill>
                            <a:srgbClr val="000000"/>
                          </a:solidFill>
                          <a:latin typeface="Calibri"/>
                        </a:rPr>
                        <a:t>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800" b="1" i="0" u="none" strike="noStrike" dirty="0">
                          <a:solidFill>
                            <a:srgbClr val="000000"/>
                          </a:solidFill>
                          <a:latin typeface="Calibri"/>
                        </a:rPr>
                        <a:t>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800" b="1" i="0" u="none" strike="noStrike">
                          <a:solidFill>
                            <a:srgbClr val="000000"/>
                          </a:solidFill>
                          <a:latin typeface="Calibri"/>
                        </a:rPr>
                        <a:t>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r>
              <a:tr h="361950">
                <a:tc>
                  <a:txBody>
                    <a:bodyPr/>
                    <a:lstStyle/>
                    <a:p>
                      <a:pPr algn="l" fontAlgn="b"/>
                      <a:r>
                        <a:rPr lang="en-US" sz="1800" b="1" i="0" u="none" strike="noStrike">
                          <a:solidFill>
                            <a:srgbClr val="000000"/>
                          </a:solidFill>
                          <a:latin typeface="Calibri"/>
                        </a:rPr>
                        <a:t>Col</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1" i="0" u="none" strike="noStrike">
                          <a:solidFill>
                            <a:srgbClr val="000000"/>
                          </a:solidFill>
                          <a:latin typeface="Calibri"/>
                        </a:rPr>
                        <a:t>3</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800" b="1" i="0" u="none" strike="noStrike">
                          <a:solidFill>
                            <a:srgbClr val="000000"/>
                          </a:solidFill>
                          <a:latin typeface="Calibri"/>
                        </a:rPr>
                        <a:t>5</a:t>
                      </a:r>
                    </a:p>
                  </a:txBody>
                  <a:tcPr marL="9525" marR="9525" marT="9525" marB="0" anchor="b">
                    <a:lnL>
                      <a:noFill/>
                    </a:lnL>
                    <a:lnR>
                      <a:noFill/>
                    </a:lnR>
                    <a:lnT>
                      <a:noFill/>
                    </a:lnT>
                    <a:lnB>
                      <a:noFill/>
                    </a:lnB>
                  </a:tcPr>
                </a:tc>
                <a:tc>
                  <a:txBody>
                    <a:bodyPr/>
                    <a:lstStyle/>
                    <a:p>
                      <a:pPr algn="ctr" fontAlgn="b"/>
                      <a:r>
                        <a:rPr lang="en-US" sz="1800" b="1" i="0" u="none" strike="noStrike">
                          <a:solidFill>
                            <a:srgbClr val="000000"/>
                          </a:solidFill>
                          <a:latin typeface="Calibri"/>
                        </a:rPr>
                        <a:t>3</a:t>
                      </a:r>
                    </a:p>
                  </a:txBody>
                  <a:tcPr marL="9525" marR="9525" marT="9525" marB="0" anchor="b">
                    <a:lnL>
                      <a:noFill/>
                    </a:lnL>
                    <a:lnR>
                      <a:noFill/>
                    </a:lnR>
                    <a:lnT>
                      <a:noFill/>
                    </a:lnT>
                    <a:lnB>
                      <a:noFill/>
                    </a:lnB>
                  </a:tcPr>
                </a:tc>
                <a:tc>
                  <a:txBody>
                    <a:bodyPr/>
                    <a:lstStyle/>
                    <a:p>
                      <a:pPr algn="ctr" fontAlgn="b"/>
                      <a:r>
                        <a:rPr lang="en-US" sz="1800" b="1" i="0" u="none" strike="noStrike">
                          <a:solidFill>
                            <a:srgbClr val="000000"/>
                          </a:solidFill>
                          <a:latin typeface="Calibri"/>
                        </a:rPr>
                        <a:t>4</a:t>
                      </a:r>
                    </a:p>
                  </a:txBody>
                  <a:tcPr marL="9525" marR="9525" marT="9525" marB="0" anchor="b">
                    <a:lnL>
                      <a:noFill/>
                    </a:lnL>
                    <a:lnR>
                      <a:noFill/>
                    </a:lnR>
                    <a:lnT>
                      <a:noFill/>
                    </a:lnT>
                    <a:lnB>
                      <a:noFill/>
                    </a:lnB>
                  </a:tcPr>
                </a:tc>
                <a:tc>
                  <a:txBody>
                    <a:bodyPr/>
                    <a:lstStyle/>
                    <a:p>
                      <a:pPr algn="ctr" fontAlgn="b"/>
                      <a:r>
                        <a:rPr lang="en-US" sz="1800" b="1" i="0" u="none" strike="noStrike">
                          <a:solidFill>
                            <a:srgbClr val="000000"/>
                          </a:solidFill>
                          <a:latin typeface="Calibri"/>
                        </a:rPr>
                        <a:t>2</a:t>
                      </a:r>
                    </a:p>
                  </a:txBody>
                  <a:tcPr marL="9525" marR="9525" marT="9525" marB="0" anchor="b">
                    <a:lnL>
                      <a:noFill/>
                    </a:lnL>
                    <a:lnR>
                      <a:noFill/>
                    </a:lnR>
                    <a:lnT>
                      <a:noFill/>
                    </a:lnT>
                    <a:lnB>
                      <a:noFill/>
                    </a:lnB>
                  </a:tcPr>
                </a:tc>
                <a:tc>
                  <a:txBody>
                    <a:bodyPr/>
                    <a:lstStyle/>
                    <a:p>
                      <a:pPr algn="ctr" fontAlgn="b"/>
                      <a:r>
                        <a:rPr lang="en-US" sz="1800" b="1" i="0" u="none" strike="noStrike">
                          <a:solidFill>
                            <a:srgbClr val="000000"/>
                          </a:solidFill>
                          <a:latin typeface="Calibri"/>
                        </a:rPr>
                        <a:t>3</a:t>
                      </a:r>
                    </a:p>
                  </a:txBody>
                  <a:tcPr marL="9525" marR="9525" marT="9525" marB="0" anchor="b">
                    <a:lnL>
                      <a:noFill/>
                    </a:lnL>
                    <a:lnR>
                      <a:noFill/>
                    </a:lnR>
                    <a:lnT>
                      <a:noFill/>
                    </a:lnT>
                    <a:lnB>
                      <a:noFill/>
                    </a:lnB>
                  </a:tcPr>
                </a:tc>
              </a:tr>
              <a:tr h="361950">
                <a:tc>
                  <a:txBody>
                    <a:bodyPr/>
                    <a:lstStyle/>
                    <a:p>
                      <a:pPr algn="l" fontAlgn="b"/>
                      <a:r>
                        <a:rPr lang="en-US" sz="1800" b="1" i="0" u="none" strike="noStrike">
                          <a:solidFill>
                            <a:srgbClr val="000000"/>
                          </a:solidFill>
                          <a:latin typeface="Calibri"/>
                        </a:rPr>
                        <a:t>Value</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1" i="0" u="none" strike="noStrike">
                          <a:solidFill>
                            <a:srgbClr val="000000"/>
                          </a:solidFill>
                          <a:latin typeface="Calibri"/>
                        </a:rPr>
                        <a:t>3</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800" b="1" i="0" u="none" strike="noStrike">
                          <a:solidFill>
                            <a:srgbClr val="000000"/>
                          </a:solidFill>
                          <a:latin typeface="Calibri"/>
                        </a:rPr>
                        <a:t>4</a:t>
                      </a:r>
                    </a:p>
                  </a:txBody>
                  <a:tcPr marL="9525" marR="9525" marT="9525" marB="0" anchor="b">
                    <a:lnL>
                      <a:noFill/>
                    </a:lnL>
                    <a:lnR>
                      <a:noFill/>
                    </a:lnR>
                    <a:lnT>
                      <a:noFill/>
                    </a:lnT>
                    <a:lnB>
                      <a:noFill/>
                    </a:lnB>
                  </a:tcPr>
                </a:tc>
                <a:tc>
                  <a:txBody>
                    <a:bodyPr/>
                    <a:lstStyle/>
                    <a:p>
                      <a:pPr algn="ctr" fontAlgn="b"/>
                      <a:r>
                        <a:rPr lang="en-US" sz="1800" b="1" i="0" u="none" strike="noStrike">
                          <a:solidFill>
                            <a:srgbClr val="000000"/>
                          </a:solidFill>
                          <a:latin typeface="Calibri"/>
                        </a:rPr>
                        <a:t>5</a:t>
                      </a:r>
                    </a:p>
                  </a:txBody>
                  <a:tcPr marL="9525" marR="9525" marT="9525" marB="0" anchor="b">
                    <a:lnL>
                      <a:noFill/>
                    </a:lnL>
                    <a:lnR>
                      <a:noFill/>
                    </a:lnR>
                    <a:lnT>
                      <a:noFill/>
                    </a:lnT>
                    <a:lnB>
                      <a:noFill/>
                    </a:lnB>
                  </a:tcPr>
                </a:tc>
                <a:tc>
                  <a:txBody>
                    <a:bodyPr/>
                    <a:lstStyle/>
                    <a:p>
                      <a:pPr algn="ctr" fontAlgn="b"/>
                      <a:r>
                        <a:rPr lang="en-US" sz="1800" b="1" i="0" u="none" strike="noStrike">
                          <a:solidFill>
                            <a:srgbClr val="000000"/>
                          </a:solidFill>
                          <a:latin typeface="Calibri"/>
                        </a:rPr>
                        <a:t>7</a:t>
                      </a:r>
                    </a:p>
                  </a:txBody>
                  <a:tcPr marL="9525" marR="9525" marT="9525" marB="0" anchor="b">
                    <a:lnL>
                      <a:noFill/>
                    </a:lnL>
                    <a:lnR>
                      <a:noFill/>
                    </a:lnR>
                    <a:lnT>
                      <a:noFill/>
                    </a:lnT>
                    <a:lnB>
                      <a:noFill/>
                    </a:lnB>
                  </a:tcPr>
                </a:tc>
                <a:tc>
                  <a:txBody>
                    <a:bodyPr/>
                    <a:lstStyle/>
                    <a:p>
                      <a:pPr algn="ctr" fontAlgn="b"/>
                      <a:r>
                        <a:rPr lang="en-US" sz="1800" b="1" i="0" u="none" strike="noStrike">
                          <a:solidFill>
                            <a:srgbClr val="000000"/>
                          </a:solidFill>
                          <a:latin typeface="Calibri"/>
                        </a:rPr>
                        <a:t>2</a:t>
                      </a:r>
                    </a:p>
                  </a:txBody>
                  <a:tcPr marL="9525" marR="9525" marT="9525" marB="0" anchor="b">
                    <a:lnL>
                      <a:noFill/>
                    </a:lnL>
                    <a:lnR>
                      <a:noFill/>
                    </a:lnR>
                    <a:lnT>
                      <a:noFill/>
                    </a:lnT>
                    <a:lnB>
                      <a:noFill/>
                    </a:lnB>
                  </a:tcPr>
                </a:tc>
                <a:tc>
                  <a:txBody>
                    <a:bodyPr/>
                    <a:lstStyle/>
                    <a:p>
                      <a:pPr algn="ctr" fontAlgn="b"/>
                      <a:r>
                        <a:rPr lang="en-US" sz="1800" b="1" i="0" u="none" strike="noStrike" dirty="0">
                          <a:solidFill>
                            <a:srgbClr val="000000"/>
                          </a:solidFill>
                          <a:latin typeface="Calibri"/>
                        </a:rPr>
                        <a:t>6</a:t>
                      </a:r>
                    </a:p>
                  </a:txBody>
                  <a:tcPr marL="9525" marR="9525" marT="9525" marB="0" anchor="b">
                    <a:lnL>
                      <a:noFill/>
                    </a:lnL>
                    <a:lnR>
                      <a:noFill/>
                    </a:lnR>
                    <a:lnT>
                      <a:noFill/>
                    </a:lnT>
                    <a:lnB>
                      <a:noFill/>
                    </a:lnB>
                  </a:tcPr>
                </a:tc>
              </a:tr>
            </a:tbl>
          </a:graphicData>
        </a:graphic>
      </p:graphicFrame>
      <p:sp>
        <p:nvSpPr>
          <p:cNvPr id="7" name="TextBox 6"/>
          <p:cNvSpPr txBox="1"/>
          <p:nvPr/>
        </p:nvSpPr>
        <p:spPr>
          <a:xfrm>
            <a:off x="4987844" y="4114800"/>
            <a:ext cx="2555956" cy="369332"/>
          </a:xfrm>
          <a:prstGeom prst="rect">
            <a:avLst/>
          </a:prstGeom>
          <a:noFill/>
        </p:spPr>
        <p:txBody>
          <a:bodyPr wrap="none" rtlCol="0">
            <a:spAutoFit/>
          </a:bodyPr>
          <a:lstStyle/>
          <a:p>
            <a:r>
              <a:rPr lang="en-US" b="1" u="sng" dirty="0" smtClean="0">
                <a:solidFill>
                  <a:srgbClr val="FF0000"/>
                </a:solidFill>
              </a:rPr>
              <a:t>ARRAY REPRESENTATION</a:t>
            </a:r>
            <a:endParaRPr lang="en-US" b="1" u="sng" dirty="0">
              <a:solidFill>
                <a:srgbClr val="FF0000"/>
              </a:solidFill>
            </a:endParaRPr>
          </a:p>
        </p:txBody>
      </p:sp>
      <p:graphicFrame>
        <p:nvGraphicFramePr>
          <p:cNvPr id="8" name="Table 7"/>
          <p:cNvGraphicFramePr>
            <a:graphicFrameLocks noGrp="1"/>
          </p:cNvGraphicFramePr>
          <p:nvPr/>
        </p:nvGraphicFramePr>
        <p:xfrm>
          <a:off x="228600" y="4248150"/>
          <a:ext cx="3581400" cy="1771650"/>
        </p:xfrm>
        <a:graphic>
          <a:graphicData uri="http://schemas.openxmlformats.org/drawingml/2006/table">
            <a:tbl>
              <a:tblPr/>
              <a:tblGrid>
                <a:gridCol w="845792"/>
                <a:gridCol w="528620"/>
                <a:gridCol w="568266"/>
                <a:gridCol w="528620"/>
                <a:gridCol w="568266"/>
                <a:gridCol w="541836"/>
              </a:tblGrid>
              <a:tr h="295275">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gridSpan="5">
                  <a:txBody>
                    <a:bodyPr/>
                    <a:lstStyle/>
                    <a:p>
                      <a:pPr algn="ctr" fontAlgn="b"/>
                      <a:r>
                        <a:rPr lang="en-US" sz="1800" b="1" i="0" u="none" strike="noStrike">
                          <a:solidFill>
                            <a:srgbClr val="000000"/>
                          </a:solidFill>
                          <a:latin typeface="Calibri"/>
                        </a:rPr>
                        <a:t>Example: Sparse Matrix,a[][]</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95275">
                <a:tc>
                  <a:txBody>
                    <a:bodyPr/>
                    <a:lstStyle/>
                    <a:p>
                      <a:pPr algn="l" fontAlgn="b"/>
                      <a:r>
                        <a:rPr lang="en-US" sz="1100" b="0" i="0" u="none" strike="noStrike">
                          <a:solidFill>
                            <a:srgbClr val="000000"/>
                          </a:solidFill>
                          <a:latin typeface="Calibri"/>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295275">
                <a:tc>
                  <a:txBody>
                    <a:bodyPr/>
                    <a:lstStyle/>
                    <a:p>
                      <a:pPr algn="ctr" fontAlgn="b"/>
                      <a:r>
                        <a:rPr lang="en-US" sz="1800" b="1" i="0" u="none" strike="noStrike">
                          <a:solidFill>
                            <a:srgbClr val="000000"/>
                          </a:solidFill>
                          <a:latin typeface="Calibri"/>
                        </a:rPr>
                        <a:t>1</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800" b="1"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800" b="1" i="0" u="none" strike="noStrike">
                          <a:solidFill>
                            <a:srgbClr val="000000"/>
                          </a:solidFill>
                          <a:latin typeface="Calibri"/>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800" b="1" i="0" u="none" strike="noStrike">
                          <a:solidFill>
                            <a:srgbClr val="000000"/>
                          </a:solidFill>
                          <a:latin typeface="Calibri"/>
                        </a:rPr>
                        <a:t>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800" b="1" i="0" u="none" strike="noStrike">
                          <a:solidFill>
                            <a:srgbClr val="000000"/>
                          </a:solidFill>
                          <a:latin typeface="Calibri"/>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800" b="1" i="0" u="none" strike="noStrike">
                          <a:solidFill>
                            <a:srgbClr val="000000"/>
                          </a:solidFill>
                          <a:latin typeface="Calibri"/>
                        </a:rPr>
                        <a:t>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r>
              <a:tr h="295275">
                <a:tc>
                  <a:txBody>
                    <a:bodyPr/>
                    <a:lstStyle/>
                    <a:p>
                      <a:pPr algn="ctr" fontAlgn="b"/>
                      <a:r>
                        <a:rPr lang="en-US" sz="1800" b="1" i="0" u="none" strike="noStrike">
                          <a:solidFill>
                            <a:srgbClr val="000000"/>
                          </a:solidFill>
                          <a:latin typeface="Calibri"/>
                        </a:rPr>
                        <a:t>2</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1"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800" b="1" i="0" u="none" strike="noStrike">
                          <a:solidFill>
                            <a:srgbClr val="000000"/>
                          </a:solidFill>
                          <a:latin typeface="Calibri"/>
                        </a:rPr>
                        <a:t>0</a:t>
                      </a:r>
                    </a:p>
                  </a:txBody>
                  <a:tcPr marL="9525" marR="9525" marT="9525" marB="0" anchor="b">
                    <a:lnL>
                      <a:noFill/>
                    </a:lnL>
                    <a:lnR>
                      <a:noFill/>
                    </a:lnR>
                    <a:lnT>
                      <a:noFill/>
                    </a:lnT>
                    <a:lnB>
                      <a:noFill/>
                    </a:lnB>
                  </a:tcPr>
                </a:tc>
                <a:tc>
                  <a:txBody>
                    <a:bodyPr/>
                    <a:lstStyle/>
                    <a:p>
                      <a:pPr algn="ctr" fontAlgn="b"/>
                      <a:r>
                        <a:rPr lang="en-US" sz="1800" b="1" i="0" u="none" strike="noStrike">
                          <a:solidFill>
                            <a:srgbClr val="000000"/>
                          </a:solidFill>
                          <a:latin typeface="Calibri"/>
                        </a:rPr>
                        <a:t>5</a:t>
                      </a:r>
                    </a:p>
                  </a:txBody>
                  <a:tcPr marL="9525" marR="9525" marT="9525" marB="0" anchor="b">
                    <a:lnL>
                      <a:noFill/>
                    </a:lnL>
                    <a:lnR>
                      <a:noFill/>
                    </a:lnR>
                    <a:lnT>
                      <a:noFill/>
                    </a:lnT>
                    <a:lnB>
                      <a:noFill/>
                    </a:lnB>
                  </a:tcPr>
                </a:tc>
                <a:tc>
                  <a:txBody>
                    <a:bodyPr/>
                    <a:lstStyle/>
                    <a:p>
                      <a:pPr algn="ctr" fontAlgn="b"/>
                      <a:r>
                        <a:rPr lang="en-US" sz="1800" b="1" i="0" u="none" strike="noStrike">
                          <a:solidFill>
                            <a:srgbClr val="000000"/>
                          </a:solidFill>
                          <a:latin typeface="Calibri"/>
                        </a:rPr>
                        <a:t>7</a:t>
                      </a:r>
                    </a:p>
                  </a:txBody>
                  <a:tcPr marL="9525" marR="9525" marT="9525" marB="0" anchor="b">
                    <a:lnL>
                      <a:noFill/>
                    </a:lnL>
                    <a:lnR>
                      <a:noFill/>
                    </a:lnR>
                    <a:lnT>
                      <a:noFill/>
                    </a:lnT>
                    <a:lnB>
                      <a:noFill/>
                    </a:lnB>
                  </a:tcPr>
                </a:tc>
                <a:tc>
                  <a:txBody>
                    <a:bodyPr/>
                    <a:lstStyle/>
                    <a:p>
                      <a:pPr algn="ctr" fontAlgn="b"/>
                      <a:r>
                        <a:rPr lang="en-US" sz="1800" b="1" i="0" u="none" strike="noStrike">
                          <a:solidFill>
                            <a:srgbClr val="000000"/>
                          </a:solidFill>
                          <a:latin typeface="Calibri"/>
                        </a:rPr>
                        <a:t>0</a:t>
                      </a:r>
                    </a:p>
                  </a:txBody>
                  <a:tcPr marL="9525" marR="9525" marT="9525" marB="0" anchor="b">
                    <a:lnL>
                      <a:noFill/>
                    </a:lnL>
                    <a:lnR>
                      <a:noFill/>
                    </a:lnR>
                    <a:lnT>
                      <a:noFill/>
                    </a:lnT>
                    <a:lnB>
                      <a:noFill/>
                    </a:lnB>
                  </a:tcPr>
                </a:tc>
              </a:tr>
              <a:tr h="295275">
                <a:tc>
                  <a:txBody>
                    <a:bodyPr/>
                    <a:lstStyle/>
                    <a:p>
                      <a:pPr algn="ctr" fontAlgn="b"/>
                      <a:r>
                        <a:rPr lang="en-US" sz="1800" b="1" i="0" u="none" strike="noStrike">
                          <a:solidFill>
                            <a:srgbClr val="000000"/>
                          </a:solidFill>
                          <a:latin typeface="Calibri"/>
                        </a:rPr>
                        <a:t>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1"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800" b="1" i="0" u="none" strike="noStrike">
                          <a:solidFill>
                            <a:srgbClr val="000000"/>
                          </a:solidFill>
                          <a:latin typeface="Calibri"/>
                        </a:rPr>
                        <a:t>0</a:t>
                      </a:r>
                    </a:p>
                  </a:txBody>
                  <a:tcPr marL="9525" marR="9525" marT="9525" marB="0" anchor="b">
                    <a:lnL>
                      <a:noFill/>
                    </a:lnL>
                    <a:lnR>
                      <a:noFill/>
                    </a:lnR>
                    <a:lnT>
                      <a:noFill/>
                    </a:lnT>
                    <a:lnB>
                      <a:noFill/>
                    </a:lnB>
                  </a:tcPr>
                </a:tc>
                <a:tc>
                  <a:txBody>
                    <a:bodyPr/>
                    <a:lstStyle/>
                    <a:p>
                      <a:pPr algn="ctr" fontAlgn="b"/>
                      <a:r>
                        <a:rPr lang="en-US" sz="1800" b="1" i="0" u="none" strike="noStrike">
                          <a:solidFill>
                            <a:srgbClr val="000000"/>
                          </a:solidFill>
                          <a:latin typeface="Calibri"/>
                        </a:rPr>
                        <a:t>0</a:t>
                      </a:r>
                    </a:p>
                  </a:txBody>
                  <a:tcPr marL="9525" marR="9525" marT="9525" marB="0" anchor="b">
                    <a:lnL>
                      <a:noFill/>
                    </a:lnL>
                    <a:lnR>
                      <a:noFill/>
                    </a:lnR>
                    <a:lnT>
                      <a:noFill/>
                    </a:lnT>
                    <a:lnB>
                      <a:noFill/>
                    </a:lnB>
                  </a:tcPr>
                </a:tc>
                <a:tc>
                  <a:txBody>
                    <a:bodyPr/>
                    <a:lstStyle/>
                    <a:p>
                      <a:pPr algn="ctr" fontAlgn="b"/>
                      <a:r>
                        <a:rPr lang="en-US" sz="1800" b="1" i="0" u="none" strike="noStrike">
                          <a:solidFill>
                            <a:srgbClr val="000000"/>
                          </a:solidFill>
                          <a:latin typeface="Calibri"/>
                        </a:rPr>
                        <a:t>0</a:t>
                      </a:r>
                    </a:p>
                  </a:txBody>
                  <a:tcPr marL="9525" marR="9525" marT="9525" marB="0" anchor="b">
                    <a:lnL>
                      <a:noFill/>
                    </a:lnL>
                    <a:lnR>
                      <a:noFill/>
                    </a:lnR>
                    <a:lnT>
                      <a:noFill/>
                    </a:lnT>
                    <a:lnB>
                      <a:noFill/>
                    </a:lnB>
                  </a:tcPr>
                </a:tc>
                <a:tc>
                  <a:txBody>
                    <a:bodyPr/>
                    <a:lstStyle/>
                    <a:p>
                      <a:pPr algn="ctr" fontAlgn="b"/>
                      <a:r>
                        <a:rPr lang="en-US" sz="1800" b="1" i="0" u="none" strike="noStrike">
                          <a:solidFill>
                            <a:srgbClr val="000000"/>
                          </a:solidFill>
                          <a:latin typeface="Calibri"/>
                        </a:rPr>
                        <a:t>0</a:t>
                      </a:r>
                    </a:p>
                  </a:txBody>
                  <a:tcPr marL="9525" marR="9525" marT="9525" marB="0" anchor="b">
                    <a:lnL>
                      <a:noFill/>
                    </a:lnL>
                    <a:lnR>
                      <a:noFill/>
                    </a:lnR>
                    <a:lnT>
                      <a:noFill/>
                    </a:lnT>
                    <a:lnB>
                      <a:noFill/>
                    </a:lnB>
                  </a:tcPr>
                </a:tc>
              </a:tr>
              <a:tr h="295275">
                <a:tc>
                  <a:txBody>
                    <a:bodyPr/>
                    <a:lstStyle/>
                    <a:p>
                      <a:pPr algn="ctr" fontAlgn="b"/>
                      <a:r>
                        <a:rPr lang="en-US" sz="1800" b="1" i="0" u="none" strike="noStrike">
                          <a:solidFill>
                            <a:srgbClr val="000000"/>
                          </a:solidFill>
                          <a:latin typeface="Calibri"/>
                        </a:rPr>
                        <a:t>4</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1"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800" b="1" i="0" u="none" strike="noStrike">
                          <a:solidFill>
                            <a:srgbClr val="000000"/>
                          </a:solidFill>
                          <a:latin typeface="Calibri"/>
                        </a:rPr>
                        <a:t>2</a:t>
                      </a:r>
                    </a:p>
                  </a:txBody>
                  <a:tcPr marL="9525" marR="9525" marT="9525" marB="0" anchor="b">
                    <a:lnL>
                      <a:noFill/>
                    </a:lnL>
                    <a:lnR>
                      <a:noFill/>
                    </a:lnR>
                    <a:lnT>
                      <a:noFill/>
                    </a:lnT>
                    <a:lnB>
                      <a:noFill/>
                    </a:lnB>
                  </a:tcPr>
                </a:tc>
                <a:tc>
                  <a:txBody>
                    <a:bodyPr/>
                    <a:lstStyle/>
                    <a:p>
                      <a:pPr algn="ctr" fontAlgn="b"/>
                      <a:r>
                        <a:rPr lang="en-US" sz="1800" b="1" i="0" u="none" strike="noStrike">
                          <a:solidFill>
                            <a:srgbClr val="000000"/>
                          </a:solidFill>
                          <a:latin typeface="Calibri"/>
                        </a:rPr>
                        <a:t>6</a:t>
                      </a:r>
                    </a:p>
                  </a:txBody>
                  <a:tcPr marL="9525" marR="9525" marT="9525" marB="0" anchor="b">
                    <a:lnL>
                      <a:noFill/>
                    </a:lnL>
                    <a:lnR>
                      <a:noFill/>
                    </a:lnR>
                    <a:lnT>
                      <a:noFill/>
                    </a:lnT>
                    <a:lnB>
                      <a:noFill/>
                    </a:lnB>
                  </a:tcPr>
                </a:tc>
                <a:tc>
                  <a:txBody>
                    <a:bodyPr/>
                    <a:lstStyle/>
                    <a:p>
                      <a:pPr algn="ctr" fontAlgn="b"/>
                      <a:r>
                        <a:rPr lang="en-US" sz="1800" b="1" i="0" u="none" strike="noStrike">
                          <a:solidFill>
                            <a:srgbClr val="000000"/>
                          </a:solidFill>
                          <a:latin typeface="Calibri"/>
                        </a:rPr>
                        <a:t>0</a:t>
                      </a:r>
                    </a:p>
                  </a:txBody>
                  <a:tcPr marL="9525" marR="9525" marT="9525" marB="0" anchor="b">
                    <a:lnL>
                      <a:noFill/>
                    </a:lnL>
                    <a:lnR>
                      <a:noFill/>
                    </a:lnR>
                    <a:lnT>
                      <a:noFill/>
                    </a:lnT>
                    <a:lnB>
                      <a:noFill/>
                    </a:lnB>
                  </a:tcPr>
                </a:tc>
                <a:tc>
                  <a:txBody>
                    <a:bodyPr/>
                    <a:lstStyle/>
                    <a:p>
                      <a:pPr algn="ctr" fontAlgn="b"/>
                      <a:r>
                        <a:rPr lang="en-US" sz="1800" b="1" i="0" u="none" strike="noStrike" dirty="0">
                          <a:solidFill>
                            <a:srgbClr val="000000"/>
                          </a:solidFill>
                          <a:latin typeface="Calibri"/>
                        </a:rPr>
                        <a:t>0</a:t>
                      </a:r>
                    </a:p>
                  </a:txBody>
                  <a:tcPr marL="9525" marR="9525" marT="9525" marB="0" anchor="b">
                    <a:lnL>
                      <a:noFill/>
                    </a:lnL>
                    <a:lnR>
                      <a:noFill/>
                    </a:lnR>
                    <a:lnT>
                      <a:noFill/>
                    </a:lnT>
                    <a:lnB>
                      <a:noFill/>
                    </a:lnB>
                  </a:tcPr>
                </a:tc>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533400"/>
            <a:ext cx="7924800" cy="609600"/>
          </a:xfrm>
        </p:spPr>
        <p:txBody>
          <a:bodyPr/>
          <a:lstStyle/>
          <a:p>
            <a:r>
              <a:rPr lang="en-US" dirty="0" smtClean="0"/>
              <a:t>Representation of sparse matrix in memory(contd..)</a:t>
            </a:r>
            <a:endParaRPr lang="en-US" dirty="0"/>
          </a:p>
        </p:txBody>
      </p:sp>
      <p:graphicFrame>
        <p:nvGraphicFramePr>
          <p:cNvPr id="5" name="Content Placeholder 4"/>
          <p:cNvGraphicFramePr>
            <a:graphicFrameLocks noGrp="1"/>
          </p:cNvGraphicFramePr>
          <p:nvPr>
            <p:ph idx="1"/>
          </p:nvPr>
        </p:nvGraphicFramePr>
        <p:xfrm>
          <a:off x="2743200" y="1676400"/>
          <a:ext cx="2438400" cy="295275"/>
        </p:xfrm>
        <a:graphic>
          <a:graphicData uri="http://schemas.openxmlformats.org/drawingml/2006/table">
            <a:tbl>
              <a:tblPr/>
              <a:tblGrid>
                <a:gridCol w="609600"/>
                <a:gridCol w="609600"/>
                <a:gridCol w="609600"/>
                <a:gridCol w="609600"/>
              </a:tblGrid>
              <a:tr h="295275">
                <a:tc>
                  <a:txBody>
                    <a:bodyPr/>
                    <a:lstStyle/>
                    <a:p>
                      <a:pPr algn="ctr" fontAlgn="b"/>
                      <a:r>
                        <a:rPr lang="en-US" sz="1800" b="1" i="0" u="none" strike="noStrike">
                          <a:solidFill>
                            <a:srgbClr val="000000"/>
                          </a:solidFill>
                          <a:latin typeface="Calibri"/>
                        </a:rPr>
                        <a:t>row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col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value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latin typeface="Calibri"/>
                        </a:rPr>
                        <a:t>next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80230" name="Picture 6"/>
          <p:cNvPicPr>
            <a:picLocks noChangeAspect="1" noChangeArrowheads="1"/>
          </p:cNvPicPr>
          <p:nvPr/>
        </p:nvPicPr>
        <p:blipFill>
          <a:blip r:embed="rId2" cstate="print"/>
          <a:srcRect/>
          <a:stretch>
            <a:fillRect/>
          </a:stretch>
        </p:blipFill>
        <p:spPr bwMode="auto">
          <a:xfrm>
            <a:off x="838200" y="2286000"/>
            <a:ext cx="7343775" cy="419100"/>
          </a:xfrm>
          <a:prstGeom prst="rect">
            <a:avLst/>
          </a:prstGeom>
          <a:noFill/>
          <a:ln w="9525">
            <a:noFill/>
            <a:miter lim="800000"/>
            <a:headEnd/>
            <a:tailEnd/>
          </a:ln>
          <a:effectLst/>
        </p:spPr>
      </p:pic>
      <p:sp>
        <p:nvSpPr>
          <p:cNvPr id="13" name="TextBox 12"/>
          <p:cNvSpPr txBox="1"/>
          <p:nvPr/>
        </p:nvSpPr>
        <p:spPr>
          <a:xfrm>
            <a:off x="914400" y="1143000"/>
            <a:ext cx="6985823" cy="369332"/>
          </a:xfrm>
          <a:prstGeom prst="rect">
            <a:avLst/>
          </a:prstGeom>
          <a:noFill/>
        </p:spPr>
        <p:txBody>
          <a:bodyPr wrap="none" rtlCol="0">
            <a:spAutoFit/>
          </a:bodyPr>
          <a:lstStyle/>
          <a:p>
            <a:r>
              <a:rPr lang="en-US" b="1" u="sng" dirty="0" smtClean="0">
                <a:solidFill>
                  <a:srgbClr val="FF0000"/>
                </a:solidFill>
              </a:rPr>
              <a:t>LINKED REPRESENTATION: </a:t>
            </a:r>
            <a:r>
              <a:rPr lang="en-US" dirty="0" smtClean="0"/>
              <a:t>    In linked representation, node structure is: </a:t>
            </a:r>
            <a:endParaRPr lang="en-US" b="1" u="sng" dirty="0">
              <a:solidFill>
                <a:srgbClr val="FF0000"/>
              </a:solidFill>
            </a:endParaRPr>
          </a:p>
        </p:txBody>
      </p:sp>
      <p:graphicFrame>
        <p:nvGraphicFramePr>
          <p:cNvPr id="14" name="Content Placeholder 27"/>
          <p:cNvGraphicFramePr>
            <a:graphicFrameLocks/>
          </p:cNvGraphicFramePr>
          <p:nvPr/>
        </p:nvGraphicFramePr>
        <p:xfrm>
          <a:off x="1676400" y="3657600"/>
          <a:ext cx="6096000" cy="2362200"/>
        </p:xfrm>
        <a:graphic>
          <a:graphicData uri="http://schemas.openxmlformats.org/drawingml/2006/table">
            <a:tbl>
              <a:tblPr/>
              <a:tblGrid>
                <a:gridCol w="609600"/>
                <a:gridCol w="609600"/>
                <a:gridCol w="609600"/>
                <a:gridCol w="609600"/>
                <a:gridCol w="609600"/>
                <a:gridCol w="609600"/>
                <a:gridCol w="609600"/>
                <a:gridCol w="609600"/>
                <a:gridCol w="609600"/>
                <a:gridCol w="609600"/>
              </a:tblGrid>
              <a:tr h="295275">
                <a:tc rowSpan="2">
                  <a:txBody>
                    <a:bodyPr/>
                    <a:lstStyle/>
                    <a:p>
                      <a:pPr algn="ctr" fontAlgn="ctr"/>
                      <a:r>
                        <a:rPr lang="en-US" sz="1800" b="1" i="0" u="none" strike="noStrike">
                          <a:solidFill>
                            <a:srgbClr val="000000"/>
                          </a:solidFill>
                          <a:latin typeface="Calibri"/>
                        </a:rPr>
                        <a:t>1</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rowSpan="2">
                  <a:txBody>
                    <a:bodyPr/>
                    <a:lstStyle/>
                    <a:p>
                      <a:pPr algn="l" fontAlgn="b"/>
                      <a:r>
                        <a:rPr lang="en-US" sz="1800" b="1" i="0" u="none" strike="noStrike">
                          <a:solidFill>
                            <a:srgbClr val="000000"/>
                          </a:solidFill>
                          <a:latin typeface="Calibri"/>
                        </a:rPr>
                        <a:t> </a:t>
                      </a:r>
                      <a:endParaRPr lang="en-US" sz="1100" b="0" i="0" u="none" strike="noStrike">
                        <a:solidFill>
                          <a:srgbClr val="000000"/>
                        </a:solidFill>
                        <a:latin typeface="Calibri"/>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800" b="1"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1" i="0" u="none" strike="noStrike">
                          <a:solidFill>
                            <a:srgbClr val="000000"/>
                          </a:solidFill>
                          <a:latin typeface="Calibri"/>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a:solidFill>
                            <a:srgbClr val="000000"/>
                          </a:solidFill>
                          <a:latin typeface="Calibri"/>
                        </a:rPr>
                        <a:t> </a:t>
                      </a:r>
                      <a:endParaRPr lang="en-US" sz="1100" b="0" i="0" u="none" strike="noStrike">
                        <a:solidFill>
                          <a:srgbClr val="000000"/>
                        </a:solidFill>
                        <a:latin typeface="Calibri"/>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1"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1" i="0" u="none" strike="noStrike">
                          <a:solidFill>
                            <a:srgbClr val="000000"/>
                          </a:solidFill>
                          <a:latin typeface="Calibri"/>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NULL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5275">
                <a:tc vMerge="1">
                  <a:txBody>
                    <a:bodyPr/>
                    <a:lstStyle/>
                    <a:p>
                      <a:endParaRPr lang="en-US"/>
                    </a:p>
                  </a:txBody>
                  <a:tcPr/>
                </a:tc>
                <a:tc vMerge="1">
                  <a:txBody>
                    <a:bodyPr/>
                    <a:lstStyle/>
                    <a:p>
                      <a:endParaRPr lang="en-US"/>
                    </a:p>
                  </a:txBody>
                  <a:tcPr/>
                </a:tc>
                <a:tc>
                  <a:txBody>
                    <a:bodyPr/>
                    <a:lstStyle/>
                    <a:p>
                      <a:pPr algn="l" fontAlgn="b"/>
                      <a:endParaRPr lang="en-US" sz="1800" b="1"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800" b="1" i="0" u="none" strike="noStrike">
                          <a:solidFill>
                            <a:srgbClr val="000000"/>
                          </a:solidFill>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a:solidFill>
                            <a:srgbClr val="000000"/>
                          </a:solidFill>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5275">
                <a:tc rowSpan="2">
                  <a:txBody>
                    <a:bodyPr/>
                    <a:lstStyle/>
                    <a:p>
                      <a:pPr algn="ctr" fontAlgn="ctr"/>
                      <a:r>
                        <a:rPr lang="en-US" sz="1800" b="1" i="0" u="none" strike="noStrike">
                          <a:solidFill>
                            <a:srgbClr val="000000"/>
                          </a:solidFill>
                          <a:latin typeface="Calibri"/>
                        </a:rPr>
                        <a:t>2</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rowSpan="2">
                  <a:txBody>
                    <a:bodyPr/>
                    <a:lstStyle/>
                    <a:p>
                      <a:pPr algn="l" fontAlgn="b"/>
                      <a:r>
                        <a:rPr lang="en-US" sz="1800" b="1" i="0" u="none" strike="noStrike">
                          <a:solidFill>
                            <a:srgbClr val="000000"/>
                          </a:solidFill>
                          <a:latin typeface="Calibri"/>
                        </a:rPr>
                        <a:t> </a:t>
                      </a:r>
                      <a:endParaRPr lang="en-US" sz="1100" b="0" i="0" u="none" strike="noStrike">
                        <a:solidFill>
                          <a:srgbClr val="000000"/>
                        </a:solidFill>
                        <a:latin typeface="Calibri"/>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800" b="1"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1" i="0" u="none" strike="noStrike">
                          <a:solidFill>
                            <a:srgbClr val="000000"/>
                          </a:solidFill>
                          <a:latin typeface="Calibri"/>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a:solidFill>
                            <a:srgbClr val="000000"/>
                          </a:solidFill>
                          <a:latin typeface="Calibri"/>
                        </a:rPr>
                        <a:t> </a:t>
                      </a:r>
                      <a:endParaRPr lang="en-US" sz="1100" b="0" i="0" u="none" strike="noStrike">
                        <a:solidFill>
                          <a:srgbClr val="000000"/>
                        </a:solidFill>
                        <a:latin typeface="Calibri"/>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1"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1" i="0" u="none" strike="noStrike">
                          <a:solidFill>
                            <a:srgbClr val="000000"/>
                          </a:solidFill>
                          <a:latin typeface="Calibri"/>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NULL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5275">
                <a:tc vMerge="1">
                  <a:txBody>
                    <a:bodyPr/>
                    <a:lstStyle/>
                    <a:p>
                      <a:endParaRPr lang="en-US"/>
                    </a:p>
                  </a:txBody>
                  <a:tcPr/>
                </a:tc>
                <a:tc vMerge="1">
                  <a:txBody>
                    <a:bodyPr/>
                    <a:lstStyle/>
                    <a:p>
                      <a:endParaRPr lang="en-US"/>
                    </a:p>
                  </a:txBody>
                  <a:tcPr/>
                </a:tc>
                <a:tc>
                  <a:txBody>
                    <a:bodyPr/>
                    <a:lstStyle/>
                    <a:p>
                      <a:pPr algn="l" fontAlgn="b"/>
                      <a:endParaRPr lang="en-US" sz="1800" b="1"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800" b="1" i="0" u="none" strike="noStrike">
                          <a:solidFill>
                            <a:srgbClr val="000000"/>
                          </a:solidFill>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800" b="1" i="0" u="none" strike="noStrike">
                          <a:solidFill>
                            <a:srgbClr val="000000"/>
                          </a:solidFill>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r>
              <a:tr h="295275">
                <a:tc rowSpan="2">
                  <a:txBody>
                    <a:bodyPr/>
                    <a:lstStyle/>
                    <a:p>
                      <a:pPr algn="ctr" fontAlgn="ctr"/>
                      <a:r>
                        <a:rPr lang="en-US" sz="1800" b="1" i="0" u="none" strike="noStrike">
                          <a:solidFill>
                            <a:srgbClr val="000000"/>
                          </a:solidFill>
                          <a:latin typeface="Calibri"/>
                        </a:rPr>
                        <a:t>3</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rowSpan="2">
                  <a:txBody>
                    <a:bodyPr/>
                    <a:lstStyle/>
                    <a:p>
                      <a:pPr algn="ctr" fontAlgn="ctr"/>
                      <a:r>
                        <a:rPr lang="en-US" sz="1800" b="1" i="0" u="none" strike="noStrike">
                          <a:solidFill>
                            <a:srgbClr val="000000"/>
                          </a:solidFill>
                          <a:latin typeface="Calibri"/>
                        </a:rPr>
                        <a:t>NULL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800" b="1"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0" marR="0" marT="0" marB="0" anchor="b">
                    <a:lnL>
                      <a:noFill/>
                    </a:lnL>
                    <a:lnR>
                      <a:noFill/>
                    </a:lnR>
                    <a:lnT>
                      <a:noFill/>
                    </a:lnT>
                    <a:lnB>
                      <a:noFill/>
                    </a:lnB>
                  </a:tcPr>
                </a:tc>
              </a:tr>
              <a:tr h="295275">
                <a:tc vMerge="1">
                  <a:txBody>
                    <a:bodyPr/>
                    <a:lstStyle/>
                    <a:p>
                      <a:endParaRPr lang="en-US"/>
                    </a:p>
                  </a:txBody>
                  <a:tcPr/>
                </a:tc>
                <a:tc vMerge="1">
                  <a:txBody>
                    <a:bodyPr/>
                    <a:lstStyle/>
                    <a:p>
                      <a:endParaRPr lang="en-US"/>
                    </a:p>
                  </a:txBody>
                  <a:tcPr/>
                </a:tc>
                <a:tc>
                  <a:txBody>
                    <a:bodyPr/>
                    <a:lstStyle/>
                    <a:p>
                      <a:pPr algn="l" fontAlgn="b"/>
                      <a:endParaRPr lang="en-US" sz="1800" b="1"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800" b="1" i="0" u="none" strike="noStrike">
                          <a:solidFill>
                            <a:srgbClr val="000000"/>
                          </a:solidFill>
                          <a:latin typeface="Calibri"/>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a:solidFill>
                            <a:srgbClr val="000000"/>
                          </a:solidFill>
                          <a:latin typeface="Calibri"/>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r>
              <a:tr h="295275">
                <a:tc rowSpan="2">
                  <a:txBody>
                    <a:bodyPr/>
                    <a:lstStyle/>
                    <a:p>
                      <a:pPr algn="ctr" fontAlgn="ctr"/>
                      <a:r>
                        <a:rPr lang="en-US" sz="1800" b="1" i="0" u="none" strike="noStrike">
                          <a:solidFill>
                            <a:srgbClr val="000000"/>
                          </a:solidFill>
                          <a:latin typeface="Calibri"/>
                        </a:rPr>
                        <a:t>4</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rowSpan="2">
                  <a:txBody>
                    <a:bodyPr/>
                    <a:lstStyle/>
                    <a:p>
                      <a:pPr algn="l" fontAlgn="b"/>
                      <a:r>
                        <a:rPr lang="en-US" sz="1800" b="1" i="0" u="none" strike="noStrike">
                          <a:solidFill>
                            <a:srgbClr val="000000"/>
                          </a:solidFill>
                          <a:latin typeface="Calibri"/>
                        </a:rPr>
                        <a:t> </a:t>
                      </a:r>
                      <a:endParaRPr lang="en-US" sz="1100" b="0" i="0" u="none" strike="noStrike">
                        <a:solidFill>
                          <a:srgbClr val="000000"/>
                        </a:solidFill>
                        <a:latin typeface="Calibri"/>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800" b="1"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1" i="0" u="none" strike="noStrike">
                          <a:solidFill>
                            <a:srgbClr val="000000"/>
                          </a:solidFill>
                          <a:latin typeface="Calibri"/>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a:solidFill>
                            <a:srgbClr val="000000"/>
                          </a:solidFill>
                          <a:latin typeface="Calibri"/>
                        </a:rPr>
                        <a:t> </a:t>
                      </a:r>
                      <a:endParaRPr lang="en-US" sz="1100" b="0" i="0" u="none" strike="noStrike">
                        <a:solidFill>
                          <a:srgbClr val="000000"/>
                        </a:solidFill>
                        <a:latin typeface="Calibri"/>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1"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1" i="0" u="none" strike="noStrike">
                          <a:solidFill>
                            <a:srgbClr val="000000"/>
                          </a:solidFill>
                          <a:latin typeface="Calibri"/>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latin typeface="Calibri"/>
                        </a:rPr>
                        <a:t>NULL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5275">
                <a:tc vMerge="1">
                  <a:txBody>
                    <a:bodyPr/>
                    <a:lstStyle/>
                    <a:p>
                      <a:endParaRPr lang="en-US"/>
                    </a:p>
                  </a:txBody>
                  <a:tcPr/>
                </a:tc>
                <a:tc vMerge="1">
                  <a:txBody>
                    <a:bodyPr/>
                    <a:lstStyle/>
                    <a:p>
                      <a:endParaRPr lang="en-US"/>
                    </a:p>
                  </a:txBody>
                  <a:tcPr/>
                </a:tc>
                <a:tc>
                  <a:txBody>
                    <a:bodyPr/>
                    <a:lstStyle/>
                    <a:p>
                      <a:pPr algn="l" fontAlgn="b"/>
                      <a:endParaRPr lang="en-US" sz="1800" b="1" i="0" u="none" strike="noStrike">
                        <a:solidFill>
                          <a:srgbClr val="000000"/>
                        </a:solidFill>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800" b="1"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r>
            </a:tbl>
          </a:graphicData>
        </a:graphic>
      </p:graphicFrame>
      <p:cxnSp>
        <p:nvCxnSpPr>
          <p:cNvPr id="15" name="Straight Arrow Connector 14"/>
          <p:cNvCxnSpPr/>
          <p:nvPr/>
        </p:nvCxnSpPr>
        <p:spPr>
          <a:xfrm>
            <a:off x="5238750" y="4391025"/>
            <a:ext cx="733425"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286375" y="5554663"/>
            <a:ext cx="695325" cy="79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828925" y="4371975"/>
            <a:ext cx="714375"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838450" y="5495925"/>
            <a:ext cx="714375"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267325" y="3848100"/>
            <a:ext cx="714375"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819400" y="3810000"/>
            <a:ext cx="714375"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447800" y="3048000"/>
            <a:ext cx="2107436" cy="369332"/>
          </a:xfrm>
          <a:prstGeom prst="rect">
            <a:avLst/>
          </a:prstGeom>
          <a:noFill/>
        </p:spPr>
        <p:txBody>
          <a:bodyPr wrap="none" rtlCol="0">
            <a:spAutoFit/>
          </a:bodyPr>
          <a:lstStyle/>
          <a:p>
            <a:r>
              <a:rPr lang="en-US" dirty="0" smtClean="0"/>
              <a:t>Array of row chains: </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idx="1"/>
          </p:nvPr>
        </p:nvSpPr>
        <p:spPr>
          <a:xfrm>
            <a:off x="865188" y="1333500"/>
            <a:ext cx="7516812" cy="2247900"/>
          </a:xfrm>
        </p:spPr>
        <p:txBody>
          <a:bodyPr/>
          <a:lstStyle/>
          <a:p>
            <a:pPr marL="285750" indent="-285750" eaLnBrk="1" hangingPunct="1">
              <a:lnSpc>
                <a:spcPct val="90000"/>
              </a:lnSpc>
            </a:pPr>
            <a:r>
              <a:rPr lang="en-US" sz="1800" dirty="0" smtClean="0"/>
              <a:t>Stacks are a special form of data structures where insertion &amp; deletion of items takes place at one end called TOP of the stack.</a:t>
            </a:r>
          </a:p>
          <a:p>
            <a:pPr marL="285750" indent="-285750" eaLnBrk="1" hangingPunct="1">
              <a:lnSpc>
                <a:spcPct val="90000"/>
              </a:lnSpc>
            </a:pPr>
            <a:r>
              <a:rPr lang="en-US" sz="1800" dirty="0" smtClean="0"/>
              <a:t>Two methods</a:t>
            </a:r>
          </a:p>
          <a:p>
            <a:pPr marL="762000" lvl="1" eaLnBrk="1" hangingPunct="1">
              <a:lnSpc>
                <a:spcPct val="90000"/>
              </a:lnSpc>
              <a:buFontTx/>
              <a:buNone/>
            </a:pPr>
            <a:r>
              <a:rPr lang="en-US" sz="2000" dirty="0" smtClean="0"/>
              <a:t> - add item to the top of the stack</a:t>
            </a:r>
          </a:p>
          <a:p>
            <a:pPr marL="762000" lvl="1" eaLnBrk="1" hangingPunct="1">
              <a:lnSpc>
                <a:spcPct val="90000"/>
              </a:lnSpc>
              <a:buFontTx/>
              <a:buNone/>
            </a:pPr>
            <a:r>
              <a:rPr lang="en-US" sz="2000" dirty="0" smtClean="0"/>
              <a:t> - remove an item from the top of the stack</a:t>
            </a:r>
          </a:p>
          <a:p>
            <a:pPr marL="285750" indent="-285750" eaLnBrk="1" hangingPunct="1">
              <a:lnSpc>
                <a:spcPct val="90000"/>
              </a:lnSpc>
            </a:pPr>
            <a:r>
              <a:rPr lang="en-US" sz="1800" dirty="0" smtClean="0"/>
              <a:t>Like a plate stacker</a:t>
            </a:r>
          </a:p>
          <a:p>
            <a:pPr marL="285750" indent="-285750" eaLnBrk="1" hangingPunct="1">
              <a:lnSpc>
                <a:spcPct val="90000"/>
              </a:lnSpc>
            </a:pPr>
            <a:r>
              <a:rPr lang="en-US" sz="1800" dirty="0" smtClean="0"/>
              <a:t>Follows LIFO (Last in First Out) principle.</a:t>
            </a:r>
          </a:p>
          <a:p>
            <a:pPr marL="285750" indent="-285750" eaLnBrk="1" hangingPunct="1">
              <a:lnSpc>
                <a:spcPct val="90000"/>
              </a:lnSpc>
              <a:buFontTx/>
              <a:buNone/>
            </a:pPr>
            <a:endParaRPr lang="en-US" sz="2400" dirty="0" smtClean="0"/>
          </a:p>
        </p:txBody>
      </p:sp>
      <p:sp>
        <p:nvSpPr>
          <p:cNvPr id="23555" name="Footer Placeholder 4"/>
          <p:cNvSpPr>
            <a:spLocks noGrp="1"/>
          </p:cNvSpPr>
          <p:nvPr>
            <p:ph type="ftr" sz="quarter" idx="4294967295"/>
          </p:nvPr>
        </p:nvSpPr>
        <p:spPr bwMode="auto">
          <a:xfrm>
            <a:off x="4379913" y="6408738"/>
            <a:ext cx="2351087" cy="365125"/>
          </a:xfrm>
          <a:prstGeom prst="rect">
            <a:avLst/>
          </a:prstGeom>
          <a:noFill/>
          <a:ln>
            <a:miter lim="800000"/>
            <a:headEnd/>
            <a:tailEnd/>
          </a:ln>
        </p:spPr>
        <p:txBody>
          <a:bodyPr wrap="square" lIns="91440" tIns="45720" rIns="91440" bIns="45720" numCol="1" anchorCtr="0" compatLnSpc="1">
            <a:prstTxWarp prst="textNoShape">
              <a:avLst/>
            </a:prstTxWarp>
          </a:bodyPr>
          <a:lstStyle/>
          <a:p>
            <a:r>
              <a:rPr lang="en-US" dirty="0" smtClean="0"/>
              <a:t>   </a:t>
            </a:r>
          </a:p>
        </p:txBody>
      </p:sp>
      <p:sp>
        <p:nvSpPr>
          <p:cNvPr id="30722" name="Rectangle 2"/>
          <p:cNvSpPr>
            <a:spLocks noGrp="1" noChangeArrowheads="1"/>
          </p:cNvSpPr>
          <p:nvPr>
            <p:ph type="title"/>
          </p:nvPr>
        </p:nvSpPr>
        <p:spPr>
          <a:xfrm>
            <a:off x="2362200" y="304800"/>
            <a:ext cx="4572000" cy="1041400"/>
          </a:xfrm>
        </p:spPr>
        <p:txBody>
          <a:bodyPr/>
          <a:lstStyle/>
          <a:p>
            <a:pPr eaLnBrk="1" fontAlgn="auto" hangingPunct="1">
              <a:spcAft>
                <a:spcPts val="0"/>
              </a:spcAft>
              <a:defRPr/>
            </a:pPr>
            <a:r>
              <a:rPr lang="en-US" sz="3200" dirty="0"/>
              <a:t>Stacks</a:t>
            </a:r>
          </a:p>
        </p:txBody>
      </p:sp>
      <p:pic>
        <p:nvPicPr>
          <p:cNvPr id="23557" name="Picture 4" descr="stack"/>
          <p:cNvPicPr>
            <a:picLocks noChangeAspect="1" noChangeArrowheads="1"/>
          </p:cNvPicPr>
          <p:nvPr/>
        </p:nvPicPr>
        <p:blipFill>
          <a:blip r:embed="rId2" cstate="print"/>
          <a:srcRect/>
          <a:stretch>
            <a:fillRect/>
          </a:stretch>
        </p:blipFill>
        <p:spPr bwMode="auto">
          <a:xfrm>
            <a:off x="3644900" y="3648075"/>
            <a:ext cx="2152650" cy="2295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2"/>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dirty="0" smtClean="0"/>
              <a:t>   </a:t>
            </a:r>
          </a:p>
        </p:txBody>
      </p:sp>
      <p:sp>
        <p:nvSpPr>
          <p:cNvPr id="48130" name="Rectangle 2"/>
          <p:cNvSpPr>
            <a:spLocks noGrp="1" noChangeArrowheads="1"/>
          </p:cNvSpPr>
          <p:nvPr>
            <p:ph type="title" idx="4294967295"/>
          </p:nvPr>
        </p:nvSpPr>
        <p:spPr>
          <a:xfrm>
            <a:off x="0" y="533400"/>
            <a:ext cx="8229600" cy="1143000"/>
          </a:xfrm>
          <a:prstGeom prst="rect">
            <a:avLst/>
          </a:prstGeom>
        </p:spPr>
        <p:txBody>
          <a:bodyPr/>
          <a:lstStyle/>
          <a:p>
            <a:pPr eaLnBrk="1" fontAlgn="auto" hangingPunct="1">
              <a:spcAft>
                <a:spcPts val="0"/>
              </a:spcAft>
              <a:defRPr/>
            </a:pPr>
            <a:r>
              <a:rPr lang="en-US" dirty="0"/>
              <a:t> </a:t>
            </a:r>
            <a:r>
              <a:rPr lang="en-US" sz="3200" dirty="0"/>
              <a:t>Queues</a:t>
            </a:r>
          </a:p>
        </p:txBody>
      </p:sp>
      <p:sp>
        <p:nvSpPr>
          <p:cNvPr id="24580" name="Rectangle 3"/>
          <p:cNvSpPr>
            <a:spLocks noGrp="1" noChangeArrowheads="1"/>
          </p:cNvSpPr>
          <p:nvPr>
            <p:ph type="body" idx="4294967295"/>
          </p:nvPr>
        </p:nvSpPr>
        <p:spPr>
          <a:xfrm>
            <a:off x="838200" y="1600200"/>
            <a:ext cx="7391400" cy="4525963"/>
          </a:xfrm>
          <a:prstGeom prst="rect">
            <a:avLst/>
          </a:prstGeom>
        </p:spPr>
        <p:txBody>
          <a:bodyPr/>
          <a:lstStyle/>
          <a:p>
            <a:pPr eaLnBrk="1" hangingPunct="1"/>
            <a:r>
              <a:rPr lang="en-US" altLang="zh-TW" sz="1800" dirty="0" smtClean="0"/>
              <a:t>Like a stack, a queue is also a list.  However, with a queue, insertion is done at one end, while deletion is performed at the other end.</a:t>
            </a:r>
          </a:p>
          <a:p>
            <a:pPr eaLnBrk="1" hangingPunct="1"/>
            <a:endParaRPr lang="en-US" altLang="zh-TW" sz="1800" dirty="0" smtClean="0"/>
          </a:p>
          <a:p>
            <a:pPr eaLnBrk="1" hangingPunct="1">
              <a:buNone/>
            </a:pPr>
            <a:r>
              <a:rPr lang="en-US" sz="1800" dirty="0" smtClean="0"/>
              <a:t>	   -- The insertion end is called rear</a:t>
            </a:r>
          </a:p>
          <a:p>
            <a:pPr eaLnBrk="1" hangingPunct="1">
              <a:buNone/>
            </a:pPr>
            <a:r>
              <a:rPr lang="en-US" sz="1800" dirty="0" smtClean="0">
                <a:latin typeface="Cambria" pitchFamily="18" charset="0"/>
              </a:rPr>
              <a:t>	   --  The deletion end is called front</a:t>
            </a:r>
          </a:p>
        </p:txBody>
      </p:sp>
      <p:grpSp>
        <p:nvGrpSpPr>
          <p:cNvPr id="2" name="Group 19"/>
          <p:cNvGrpSpPr>
            <a:grpSpLocks/>
          </p:cNvGrpSpPr>
          <p:nvPr/>
        </p:nvGrpSpPr>
        <p:grpSpPr bwMode="auto">
          <a:xfrm>
            <a:off x="776288" y="4441825"/>
            <a:ext cx="7893050" cy="1387475"/>
            <a:chOff x="480" y="3264"/>
            <a:chExt cx="4972" cy="874"/>
          </a:xfrm>
        </p:grpSpPr>
        <p:sp>
          <p:nvSpPr>
            <p:cNvPr id="24582" name="Rectangle 4"/>
            <p:cNvSpPr>
              <a:spLocks noChangeArrowheads="1"/>
            </p:cNvSpPr>
            <p:nvPr/>
          </p:nvSpPr>
          <p:spPr bwMode="auto">
            <a:xfrm>
              <a:off x="1536" y="3264"/>
              <a:ext cx="384" cy="384"/>
            </a:xfrm>
            <a:prstGeom prst="rect">
              <a:avLst/>
            </a:prstGeom>
            <a:solidFill>
              <a:schemeClr val="accent1"/>
            </a:solidFill>
            <a:ln w="28575">
              <a:solidFill>
                <a:schemeClr val="hlink"/>
              </a:solidFill>
              <a:miter lim="800000"/>
              <a:headEnd/>
              <a:tailEnd/>
            </a:ln>
          </p:spPr>
          <p:txBody>
            <a:bodyPr wrap="none" anchor="ctr"/>
            <a:lstStyle/>
            <a:p>
              <a:pPr eaLnBrk="0" hangingPunct="0"/>
              <a:endParaRPr lang="en-US"/>
            </a:p>
          </p:txBody>
        </p:sp>
        <p:sp>
          <p:nvSpPr>
            <p:cNvPr id="24583" name="Freeform 5"/>
            <p:cNvSpPr>
              <a:spLocks/>
            </p:cNvSpPr>
            <p:nvPr/>
          </p:nvSpPr>
          <p:spPr bwMode="auto">
            <a:xfrm>
              <a:off x="720" y="3456"/>
              <a:ext cx="816" cy="288"/>
            </a:xfrm>
            <a:custGeom>
              <a:avLst/>
              <a:gdLst>
                <a:gd name="T0" fmla="*/ 816 w 816"/>
                <a:gd name="T1" fmla="*/ 0 h 288"/>
                <a:gd name="T2" fmla="*/ 288 w 816"/>
                <a:gd name="T3" fmla="*/ 48 h 288"/>
                <a:gd name="T4" fmla="*/ 0 w 816"/>
                <a:gd name="T5" fmla="*/ 288 h 288"/>
                <a:gd name="T6" fmla="*/ 0 60000 65536"/>
                <a:gd name="T7" fmla="*/ 0 60000 65536"/>
                <a:gd name="T8" fmla="*/ 0 60000 65536"/>
                <a:gd name="T9" fmla="*/ 0 w 816"/>
                <a:gd name="T10" fmla="*/ 0 h 288"/>
                <a:gd name="T11" fmla="*/ 816 w 816"/>
                <a:gd name="T12" fmla="*/ 288 h 288"/>
              </a:gdLst>
              <a:ahLst/>
              <a:cxnLst>
                <a:cxn ang="T6">
                  <a:pos x="T0" y="T1"/>
                </a:cxn>
                <a:cxn ang="T7">
                  <a:pos x="T2" y="T3"/>
                </a:cxn>
                <a:cxn ang="T8">
                  <a:pos x="T4" y="T5"/>
                </a:cxn>
              </a:cxnLst>
              <a:rect l="T9" t="T10" r="T11" b="T12"/>
              <a:pathLst>
                <a:path w="816" h="288">
                  <a:moveTo>
                    <a:pt x="816" y="0"/>
                  </a:moveTo>
                  <a:cubicBezTo>
                    <a:pt x="620" y="0"/>
                    <a:pt x="424" y="0"/>
                    <a:pt x="288" y="48"/>
                  </a:cubicBezTo>
                  <a:cubicBezTo>
                    <a:pt x="152" y="96"/>
                    <a:pt x="56" y="216"/>
                    <a:pt x="0" y="288"/>
                  </a:cubicBezTo>
                </a:path>
              </a:pathLst>
            </a:custGeom>
            <a:noFill/>
            <a:ln w="31750">
              <a:solidFill>
                <a:schemeClr val="hlink"/>
              </a:solidFill>
              <a:round/>
              <a:headEnd type="none" w="sm" len="sm"/>
              <a:tailEnd type="triangle" w="med" len="med"/>
            </a:ln>
          </p:spPr>
          <p:txBody>
            <a:bodyPr/>
            <a:lstStyle/>
            <a:p>
              <a:endParaRPr lang="en-US"/>
            </a:p>
          </p:txBody>
        </p:sp>
        <p:sp>
          <p:nvSpPr>
            <p:cNvPr id="24584" name="Freeform 6"/>
            <p:cNvSpPr>
              <a:spLocks/>
            </p:cNvSpPr>
            <p:nvPr/>
          </p:nvSpPr>
          <p:spPr bwMode="auto">
            <a:xfrm>
              <a:off x="4252" y="3456"/>
              <a:ext cx="864" cy="288"/>
            </a:xfrm>
            <a:custGeom>
              <a:avLst/>
              <a:gdLst>
                <a:gd name="T0" fmla="*/ 864 w 864"/>
                <a:gd name="T1" fmla="*/ 288 h 288"/>
                <a:gd name="T2" fmla="*/ 624 w 864"/>
                <a:gd name="T3" fmla="*/ 96 h 288"/>
                <a:gd name="T4" fmla="*/ 0 w 864"/>
                <a:gd name="T5" fmla="*/ 0 h 288"/>
                <a:gd name="T6" fmla="*/ 0 60000 65536"/>
                <a:gd name="T7" fmla="*/ 0 60000 65536"/>
                <a:gd name="T8" fmla="*/ 0 60000 65536"/>
                <a:gd name="T9" fmla="*/ 0 w 864"/>
                <a:gd name="T10" fmla="*/ 0 h 288"/>
                <a:gd name="T11" fmla="*/ 864 w 864"/>
                <a:gd name="T12" fmla="*/ 288 h 288"/>
              </a:gdLst>
              <a:ahLst/>
              <a:cxnLst>
                <a:cxn ang="T6">
                  <a:pos x="T0" y="T1"/>
                </a:cxn>
                <a:cxn ang="T7">
                  <a:pos x="T2" y="T3"/>
                </a:cxn>
                <a:cxn ang="T8">
                  <a:pos x="T4" y="T5"/>
                </a:cxn>
              </a:cxnLst>
              <a:rect l="T9" t="T10" r="T11" b="T12"/>
              <a:pathLst>
                <a:path w="864" h="288">
                  <a:moveTo>
                    <a:pt x="864" y="288"/>
                  </a:moveTo>
                  <a:cubicBezTo>
                    <a:pt x="816" y="216"/>
                    <a:pt x="768" y="144"/>
                    <a:pt x="624" y="96"/>
                  </a:cubicBezTo>
                  <a:cubicBezTo>
                    <a:pt x="480" y="48"/>
                    <a:pt x="136" y="8"/>
                    <a:pt x="0" y="0"/>
                  </a:cubicBezTo>
                </a:path>
              </a:pathLst>
            </a:custGeom>
            <a:noFill/>
            <a:ln w="31750">
              <a:solidFill>
                <a:schemeClr val="hlink"/>
              </a:solidFill>
              <a:round/>
              <a:headEnd type="none" w="sm" len="sm"/>
              <a:tailEnd type="triangle" w="med" len="med"/>
            </a:ln>
          </p:spPr>
          <p:txBody>
            <a:bodyPr/>
            <a:lstStyle/>
            <a:p>
              <a:endParaRPr lang="en-US"/>
            </a:p>
          </p:txBody>
        </p:sp>
        <p:sp>
          <p:nvSpPr>
            <p:cNvPr id="24585" name="Rectangle 7"/>
            <p:cNvSpPr>
              <a:spLocks noChangeArrowheads="1"/>
            </p:cNvSpPr>
            <p:nvPr/>
          </p:nvSpPr>
          <p:spPr bwMode="auto">
            <a:xfrm>
              <a:off x="1920" y="3264"/>
              <a:ext cx="384" cy="384"/>
            </a:xfrm>
            <a:prstGeom prst="rect">
              <a:avLst/>
            </a:prstGeom>
            <a:solidFill>
              <a:schemeClr val="accent1"/>
            </a:solidFill>
            <a:ln w="28575">
              <a:solidFill>
                <a:schemeClr val="hlink"/>
              </a:solidFill>
              <a:miter lim="800000"/>
              <a:headEnd/>
              <a:tailEnd/>
            </a:ln>
          </p:spPr>
          <p:txBody>
            <a:bodyPr wrap="none" anchor="ctr"/>
            <a:lstStyle/>
            <a:p>
              <a:pPr eaLnBrk="0" hangingPunct="0"/>
              <a:endParaRPr lang="en-US"/>
            </a:p>
          </p:txBody>
        </p:sp>
        <p:sp>
          <p:nvSpPr>
            <p:cNvPr id="24586" name="Rectangle 8"/>
            <p:cNvSpPr>
              <a:spLocks noChangeArrowheads="1"/>
            </p:cNvSpPr>
            <p:nvPr/>
          </p:nvSpPr>
          <p:spPr bwMode="auto">
            <a:xfrm>
              <a:off x="2304" y="3264"/>
              <a:ext cx="384" cy="384"/>
            </a:xfrm>
            <a:prstGeom prst="rect">
              <a:avLst/>
            </a:prstGeom>
            <a:solidFill>
              <a:schemeClr val="accent1"/>
            </a:solidFill>
            <a:ln w="28575">
              <a:solidFill>
                <a:schemeClr val="hlink"/>
              </a:solidFill>
              <a:miter lim="800000"/>
              <a:headEnd/>
              <a:tailEnd/>
            </a:ln>
          </p:spPr>
          <p:txBody>
            <a:bodyPr wrap="none" anchor="ctr"/>
            <a:lstStyle/>
            <a:p>
              <a:pPr eaLnBrk="0" hangingPunct="0"/>
              <a:endParaRPr lang="en-US"/>
            </a:p>
          </p:txBody>
        </p:sp>
        <p:sp>
          <p:nvSpPr>
            <p:cNvPr id="24587" name="Rectangle 9"/>
            <p:cNvSpPr>
              <a:spLocks noChangeArrowheads="1"/>
            </p:cNvSpPr>
            <p:nvPr/>
          </p:nvSpPr>
          <p:spPr bwMode="auto">
            <a:xfrm>
              <a:off x="2688" y="3264"/>
              <a:ext cx="384" cy="384"/>
            </a:xfrm>
            <a:prstGeom prst="rect">
              <a:avLst/>
            </a:prstGeom>
            <a:solidFill>
              <a:schemeClr val="accent1"/>
            </a:solidFill>
            <a:ln w="28575">
              <a:solidFill>
                <a:schemeClr val="hlink"/>
              </a:solidFill>
              <a:miter lim="800000"/>
              <a:headEnd/>
              <a:tailEnd/>
            </a:ln>
          </p:spPr>
          <p:txBody>
            <a:bodyPr wrap="none" anchor="ctr"/>
            <a:lstStyle/>
            <a:p>
              <a:pPr eaLnBrk="0" hangingPunct="0"/>
              <a:endParaRPr lang="en-US"/>
            </a:p>
          </p:txBody>
        </p:sp>
        <p:sp>
          <p:nvSpPr>
            <p:cNvPr id="24588" name="Rectangle 10"/>
            <p:cNvSpPr>
              <a:spLocks noChangeArrowheads="1"/>
            </p:cNvSpPr>
            <p:nvPr/>
          </p:nvSpPr>
          <p:spPr bwMode="auto">
            <a:xfrm>
              <a:off x="3072" y="3264"/>
              <a:ext cx="384" cy="384"/>
            </a:xfrm>
            <a:prstGeom prst="rect">
              <a:avLst/>
            </a:prstGeom>
            <a:solidFill>
              <a:schemeClr val="accent1"/>
            </a:solidFill>
            <a:ln w="28575">
              <a:solidFill>
                <a:schemeClr val="hlink"/>
              </a:solidFill>
              <a:miter lim="800000"/>
              <a:headEnd/>
              <a:tailEnd/>
            </a:ln>
          </p:spPr>
          <p:txBody>
            <a:bodyPr wrap="none" anchor="ctr"/>
            <a:lstStyle/>
            <a:p>
              <a:pPr eaLnBrk="0" hangingPunct="0"/>
              <a:endParaRPr lang="en-US"/>
            </a:p>
          </p:txBody>
        </p:sp>
        <p:sp>
          <p:nvSpPr>
            <p:cNvPr id="24589" name="Rectangle 11"/>
            <p:cNvSpPr>
              <a:spLocks noChangeArrowheads="1"/>
            </p:cNvSpPr>
            <p:nvPr/>
          </p:nvSpPr>
          <p:spPr bwMode="auto">
            <a:xfrm>
              <a:off x="3456" y="3264"/>
              <a:ext cx="384" cy="384"/>
            </a:xfrm>
            <a:prstGeom prst="rect">
              <a:avLst/>
            </a:prstGeom>
            <a:solidFill>
              <a:schemeClr val="accent1"/>
            </a:solidFill>
            <a:ln w="28575">
              <a:solidFill>
                <a:schemeClr val="hlink"/>
              </a:solidFill>
              <a:miter lim="800000"/>
              <a:headEnd/>
              <a:tailEnd/>
            </a:ln>
          </p:spPr>
          <p:txBody>
            <a:bodyPr wrap="none" anchor="ctr"/>
            <a:lstStyle/>
            <a:p>
              <a:pPr eaLnBrk="0" hangingPunct="0"/>
              <a:endParaRPr lang="en-US"/>
            </a:p>
          </p:txBody>
        </p:sp>
        <p:sp>
          <p:nvSpPr>
            <p:cNvPr id="24590" name="Rectangle 12"/>
            <p:cNvSpPr>
              <a:spLocks noChangeArrowheads="1"/>
            </p:cNvSpPr>
            <p:nvPr/>
          </p:nvSpPr>
          <p:spPr bwMode="auto">
            <a:xfrm>
              <a:off x="3840" y="3264"/>
              <a:ext cx="384" cy="384"/>
            </a:xfrm>
            <a:prstGeom prst="rect">
              <a:avLst/>
            </a:prstGeom>
            <a:solidFill>
              <a:schemeClr val="accent1"/>
            </a:solidFill>
            <a:ln w="28575">
              <a:solidFill>
                <a:schemeClr val="hlink"/>
              </a:solidFill>
              <a:miter lim="800000"/>
              <a:headEnd/>
              <a:tailEnd/>
            </a:ln>
          </p:spPr>
          <p:txBody>
            <a:bodyPr wrap="none" anchor="ctr"/>
            <a:lstStyle/>
            <a:p>
              <a:pPr eaLnBrk="0" hangingPunct="0"/>
              <a:endParaRPr lang="en-US"/>
            </a:p>
          </p:txBody>
        </p:sp>
        <p:sp>
          <p:nvSpPr>
            <p:cNvPr id="24591" name="Text Box 13"/>
            <p:cNvSpPr txBox="1">
              <a:spLocks noChangeArrowheads="1"/>
            </p:cNvSpPr>
            <p:nvPr/>
          </p:nvSpPr>
          <p:spPr bwMode="auto">
            <a:xfrm>
              <a:off x="4444" y="3648"/>
              <a:ext cx="1008" cy="250"/>
            </a:xfrm>
            <a:prstGeom prst="rect">
              <a:avLst/>
            </a:prstGeom>
            <a:noFill/>
            <a:ln w="31750">
              <a:noFill/>
              <a:miter lim="800000"/>
              <a:headEnd type="none" w="sm" len="sm"/>
              <a:tailEnd type="none" w="sm" len="sm"/>
            </a:ln>
          </p:spPr>
          <p:txBody>
            <a:bodyPr>
              <a:spAutoFit/>
            </a:bodyPr>
            <a:lstStyle/>
            <a:p>
              <a:pPr eaLnBrk="0" hangingPunct="0">
                <a:spcBef>
                  <a:spcPct val="50000"/>
                </a:spcBef>
                <a:buClr>
                  <a:schemeClr val="tx2"/>
                </a:buClr>
                <a:buSzPct val="75000"/>
                <a:buFont typeface="Monotype Sorts" pitchFamily="2" charset="2"/>
                <a:buNone/>
              </a:pPr>
              <a:r>
                <a:rPr lang="en-US" altLang="zh-CN" sz="2000" b="1">
                  <a:ea typeface="宋体" pitchFamily="2" charset="-122"/>
                </a:rPr>
                <a:t>Insert</a:t>
              </a:r>
            </a:p>
          </p:txBody>
        </p:sp>
        <p:sp>
          <p:nvSpPr>
            <p:cNvPr id="24592" name="Text Box 14"/>
            <p:cNvSpPr txBox="1">
              <a:spLocks noChangeArrowheads="1"/>
            </p:cNvSpPr>
            <p:nvPr/>
          </p:nvSpPr>
          <p:spPr bwMode="auto">
            <a:xfrm>
              <a:off x="480" y="3696"/>
              <a:ext cx="1008" cy="442"/>
            </a:xfrm>
            <a:prstGeom prst="rect">
              <a:avLst/>
            </a:prstGeom>
            <a:noFill/>
            <a:ln w="31750">
              <a:noFill/>
              <a:miter lim="800000"/>
              <a:headEnd type="none" w="sm" len="sm"/>
              <a:tailEnd type="none" w="sm" len="sm"/>
            </a:ln>
          </p:spPr>
          <p:txBody>
            <a:bodyPr>
              <a:spAutoFit/>
            </a:bodyPr>
            <a:lstStyle/>
            <a:p>
              <a:pPr eaLnBrk="0" hangingPunct="0">
                <a:spcBef>
                  <a:spcPct val="50000"/>
                </a:spcBef>
                <a:buClr>
                  <a:schemeClr val="tx2"/>
                </a:buClr>
                <a:buSzPct val="75000"/>
                <a:buFont typeface="Monotype Sorts" pitchFamily="2" charset="2"/>
                <a:buNone/>
              </a:pPr>
              <a:r>
                <a:rPr lang="en-US" altLang="zh-CN" sz="2000" b="1">
                  <a:ea typeface="宋体" pitchFamily="2" charset="-122"/>
                </a:rPr>
                <a:t>Remove</a:t>
              </a:r>
              <a:br>
                <a:rPr lang="en-US" altLang="zh-CN" sz="2000" b="1">
                  <a:ea typeface="宋体" pitchFamily="2" charset="-122"/>
                </a:rPr>
              </a:br>
              <a:endParaRPr lang="en-US" altLang="zh-CN" sz="2000" b="1">
                <a:ea typeface="宋体" pitchFamily="2" charset="-122"/>
              </a:endParaRPr>
            </a:p>
          </p:txBody>
        </p:sp>
        <p:sp>
          <p:nvSpPr>
            <p:cNvPr id="24593" name="Text Box 15"/>
            <p:cNvSpPr txBox="1">
              <a:spLocks noChangeArrowheads="1"/>
            </p:cNvSpPr>
            <p:nvPr/>
          </p:nvSpPr>
          <p:spPr bwMode="auto">
            <a:xfrm>
              <a:off x="3820" y="3878"/>
              <a:ext cx="432" cy="250"/>
            </a:xfrm>
            <a:prstGeom prst="rect">
              <a:avLst/>
            </a:prstGeom>
            <a:noFill/>
            <a:ln w="31750">
              <a:noFill/>
              <a:miter lim="800000"/>
              <a:headEnd type="none" w="sm" len="sm"/>
              <a:tailEnd type="none" w="sm" len="sm"/>
            </a:ln>
          </p:spPr>
          <p:txBody>
            <a:bodyPr>
              <a:spAutoFit/>
            </a:bodyPr>
            <a:lstStyle/>
            <a:p>
              <a:pPr eaLnBrk="0" hangingPunct="0">
                <a:spcBef>
                  <a:spcPct val="50000"/>
                </a:spcBef>
                <a:buClr>
                  <a:schemeClr val="tx2"/>
                </a:buClr>
                <a:buSzPct val="75000"/>
                <a:buFont typeface="Monotype Sorts" pitchFamily="2" charset="2"/>
                <a:buNone/>
              </a:pPr>
              <a:r>
                <a:rPr lang="en-US" altLang="zh-CN" sz="2000" b="1">
                  <a:ea typeface="宋体" pitchFamily="2" charset="-122"/>
                </a:rPr>
                <a:t>rear</a:t>
              </a:r>
            </a:p>
          </p:txBody>
        </p:sp>
        <p:sp>
          <p:nvSpPr>
            <p:cNvPr id="24594" name="Text Box 16"/>
            <p:cNvSpPr txBox="1">
              <a:spLocks noChangeArrowheads="1"/>
            </p:cNvSpPr>
            <p:nvPr/>
          </p:nvSpPr>
          <p:spPr bwMode="auto">
            <a:xfrm>
              <a:off x="1488" y="3878"/>
              <a:ext cx="624" cy="250"/>
            </a:xfrm>
            <a:prstGeom prst="rect">
              <a:avLst/>
            </a:prstGeom>
            <a:noFill/>
            <a:ln w="31750">
              <a:noFill/>
              <a:miter lim="800000"/>
              <a:headEnd type="none" w="sm" len="sm"/>
              <a:tailEnd type="none" w="sm" len="sm"/>
            </a:ln>
          </p:spPr>
          <p:txBody>
            <a:bodyPr>
              <a:spAutoFit/>
            </a:bodyPr>
            <a:lstStyle/>
            <a:p>
              <a:pPr eaLnBrk="0" hangingPunct="0">
                <a:spcBef>
                  <a:spcPct val="50000"/>
                </a:spcBef>
                <a:buClr>
                  <a:schemeClr val="tx2"/>
                </a:buClr>
                <a:buSzPct val="75000"/>
                <a:buFont typeface="Monotype Sorts" pitchFamily="2" charset="2"/>
                <a:buNone/>
              </a:pPr>
              <a:r>
                <a:rPr lang="en-US" altLang="zh-CN" sz="2000" b="1">
                  <a:ea typeface="宋体" pitchFamily="2" charset="-122"/>
                </a:rPr>
                <a:t>front</a:t>
              </a:r>
            </a:p>
          </p:txBody>
        </p:sp>
        <p:sp>
          <p:nvSpPr>
            <p:cNvPr id="24595" name="Line 17"/>
            <p:cNvSpPr>
              <a:spLocks noChangeShapeType="1"/>
            </p:cNvSpPr>
            <p:nvPr/>
          </p:nvSpPr>
          <p:spPr bwMode="auto">
            <a:xfrm flipV="1">
              <a:off x="1728" y="3648"/>
              <a:ext cx="0" cy="288"/>
            </a:xfrm>
            <a:prstGeom prst="line">
              <a:avLst/>
            </a:prstGeom>
            <a:noFill/>
            <a:ln w="31750">
              <a:solidFill>
                <a:schemeClr val="hlink"/>
              </a:solidFill>
              <a:round/>
              <a:headEnd type="none" w="sm" len="sm"/>
              <a:tailEnd type="triangle" w="med" len="med"/>
            </a:ln>
          </p:spPr>
          <p:txBody>
            <a:bodyPr/>
            <a:lstStyle/>
            <a:p>
              <a:endParaRPr lang="en-US"/>
            </a:p>
          </p:txBody>
        </p:sp>
        <p:sp>
          <p:nvSpPr>
            <p:cNvPr id="24596" name="Line 18"/>
            <p:cNvSpPr>
              <a:spLocks noChangeShapeType="1"/>
            </p:cNvSpPr>
            <p:nvPr/>
          </p:nvSpPr>
          <p:spPr bwMode="auto">
            <a:xfrm flipV="1">
              <a:off x="4060" y="3648"/>
              <a:ext cx="0" cy="288"/>
            </a:xfrm>
            <a:prstGeom prst="line">
              <a:avLst/>
            </a:prstGeom>
            <a:noFill/>
            <a:ln w="31750">
              <a:solidFill>
                <a:schemeClr val="hlink"/>
              </a:solidFill>
              <a:round/>
              <a:headEnd type="none" w="sm" len="sm"/>
              <a:tailEnd type="triangle" w="med" len="med"/>
            </a:ln>
          </p:spPr>
          <p:txBody>
            <a:bodyPr/>
            <a:lstStyle/>
            <a:p>
              <a:endParaRPr lang="en-US"/>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Footer Placeholder 2"/>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dirty="0" smtClean="0"/>
              <a:t>   </a:t>
            </a:r>
          </a:p>
        </p:txBody>
      </p:sp>
      <p:sp>
        <p:nvSpPr>
          <p:cNvPr id="7" name="Rectangle 3"/>
          <p:cNvSpPr txBox="1">
            <a:spLocks noChangeArrowheads="1"/>
          </p:cNvSpPr>
          <p:nvPr/>
        </p:nvSpPr>
        <p:spPr>
          <a:xfrm>
            <a:off x="1143000" y="1828800"/>
            <a:ext cx="7391400" cy="1143000"/>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1800" b="0" i="0" u="none" strike="noStrike" kern="1200" cap="none" spc="0" normalizeH="0" baseline="0" noProof="0" dirty="0" smtClean="0">
                <a:ln>
                  <a:noFill/>
                </a:ln>
                <a:solidFill>
                  <a:schemeClr val="tx1"/>
                </a:solidFill>
                <a:effectLst/>
                <a:uLnTx/>
                <a:uFillTx/>
                <a:latin typeface="Cambria" pitchFamily="18" charset="0"/>
                <a:ea typeface="+mn-ea"/>
                <a:cs typeface="+mn-cs"/>
              </a:rPr>
              <a:t>A graph data structure consists of vertices and edges.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latin typeface="Cambria" pitchFamily="18" charset="0"/>
              </a:rPr>
              <a:t>For Ex, A network of computers is represented by a graph.</a:t>
            </a:r>
            <a:endParaRPr kumimoji="0" lang="en-US" sz="1800" b="0" i="0" u="none" strike="noStrike" kern="1200" cap="none" spc="0" normalizeH="0" baseline="0" noProof="0" dirty="0" smtClean="0">
              <a:ln>
                <a:noFill/>
              </a:ln>
              <a:solidFill>
                <a:schemeClr val="tx1"/>
              </a:solidFill>
              <a:effectLst/>
              <a:uLnTx/>
              <a:uFillTx/>
              <a:latin typeface="Cambria" pitchFamily="18" charset="0"/>
              <a:ea typeface="+mn-ea"/>
              <a:cs typeface="+mn-cs"/>
            </a:endParaRPr>
          </a:p>
        </p:txBody>
      </p:sp>
      <p:pic>
        <p:nvPicPr>
          <p:cNvPr id="3076" name="Picture 4"/>
          <p:cNvPicPr>
            <a:picLocks noChangeAspect="1" noChangeArrowheads="1"/>
          </p:cNvPicPr>
          <p:nvPr/>
        </p:nvPicPr>
        <p:blipFill>
          <a:blip r:embed="rId2" cstate="print"/>
          <a:srcRect/>
          <a:stretch>
            <a:fillRect/>
          </a:stretch>
        </p:blipFill>
        <p:spPr bwMode="auto">
          <a:xfrm>
            <a:off x="1905000" y="3414713"/>
            <a:ext cx="5105400" cy="2528887"/>
          </a:xfrm>
          <a:prstGeom prst="rect">
            <a:avLst/>
          </a:prstGeom>
          <a:noFill/>
          <a:ln w="9525">
            <a:noFill/>
            <a:miter lim="800000"/>
            <a:headEnd/>
            <a:tailEnd/>
          </a:ln>
          <a:effectLst/>
        </p:spPr>
      </p:pic>
      <p:sp>
        <p:nvSpPr>
          <p:cNvPr id="9" name="Rectangle 2"/>
          <p:cNvSpPr txBox="1">
            <a:spLocks noChangeArrowheads="1"/>
          </p:cNvSpPr>
          <p:nvPr/>
        </p:nvSpPr>
        <p:spPr>
          <a:xfrm>
            <a:off x="0" y="533400"/>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chemeClr val="tx1"/>
                </a:solidFill>
                <a:effectLst/>
                <a:uLnTx/>
                <a:uFillTx/>
                <a:latin typeface="Cambria" pitchFamily="18" charset="0"/>
                <a:ea typeface="+mj-ea"/>
                <a:cs typeface="+mj-cs"/>
              </a:rPr>
              <a:t> </a:t>
            </a:r>
            <a:r>
              <a:rPr kumimoji="0" lang="en-US" sz="3200" b="1" i="0" u="none" strike="noStrike" kern="1200" cap="none" spc="0" normalizeH="0" baseline="0" noProof="0" dirty="0" smtClean="0">
                <a:ln>
                  <a:noFill/>
                </a:ln>
                <a:solidFill>
                  <a:schemeClr val="tx1"/>
                </a:solidFill>
                <a:effectLst/>
                <a:uLnTx/>
                <a:uFillTx/>
                <a:latin typeface="Cambria" pitchFamily="18" charset="0"/>
                <a:ea typeface="+mj-ea"/>
                <a:cs typeface="+mj-cs"/>
              </a:rPr>
              <a:t>Graph</a:t>
            </a:r>
            <a:endParaRPr kumimoji="0" lang="en-US" sz="3200" b="1" i="0" u="none" strike="noStrike" kern="1200" cap="none" spc="0" normalizeH="0" baseline="0" noProof="0" dirty="0">
              <a:ln>
                <a:noFill/>
              </a:ln>
              <a:solidFill>
                <a:schemeClr val="tx1"/>
              </a:solidFill>
              <a:effectLst/>
              <a:uLnTx/>
              <a:uFillTx/>
              <a:latin typeface="Cambria" pitchFamily="18" charset="0"/>
              <a:ea typeface="+mj-ea"/>
              <a:cs typeface="+mj-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Footer Placeholder 2"/>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dirty="0" smtClean="0"/>
              <a:t>   </a:t>
            </a:r>
          </a:p>
        </p:txBody>
      </p:sp>
      <p:sp>
        <p:nvSpPr>
          <p:cNvPr id="7" name="Rectangle 3"/>
          <p:cNvSpPr txBox="1">
            <a:spLocks noChangeArrowheads="1"/>
          </p:cNvSpPr>
          <p:nvPr/>
        </p:nvSpPr>
        <p:spPr>
          <a:xfrm>
            <a:off x="1143000" y="1828800"/>
            <a:ext cx="7391400" cy="1143000"/>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1800" b="0" i="0" u="none" strike="noStrike" kern="1200" cap="none" spc="0" normalizeH="0" baseline="0" noProof="0" dirty="0" smtClean="0">
                <a:ln>
                  <a:noFill/>
                </a:ln>
                <a:solidFill>
                  <a:schemeClr val="tx1"/>
                </a:solidFill>
                <a:effectLst/>
                <a:uLnTx/>
                <a:uFillTx/>
                <a:latin typeface="Cambria" pitchFamily="18" charset="0"/>
                <a:ea typeface="+mn-ea"/>
                <a:cs typeface="+mn-cs"/>
              </a:rPr>
              <a:t>A tree is a graph that does not contain any cycles.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800" b="0" i="0" u="none" strike="noStrike" kern="1200" cap="none" spc="0" normalizeH="0" baseline="0" noProof="0" dirty="0" smtClean="0">
              <a:ln>
                <a:noFill/>
              </a:ln>
              <a:solidFill>
                <a:schemeClr val="tx1"/>
              </a:solidFill>
              <a:effectLst/>
              <a:uLnTx/>
              <a:uFillTx/>
              <a:latin typeface="Cambria" pitchFamily="18" charset="0"/>
              <a:ea typeface="+mn-ea"/>
              <a:cs typeface="+mn-cs"/>
            </a:endParaRPr>
          </a:p>
        </p:txBody>
      </p:sp>
      <p:sp>
        <p:nvSpPr>
          <p:cNvPr id="9" name="Rectangle 2"/>
          <p:cNvSpPr txBox="1">
            <a:spLocks noChangeArrowheads="1"/>
          </p:cNvSpPr>
          <p:nvPr/>
        </p:nvSpPr>
        <p:spPr>
          <a:xfrm>
            <a:off x="0" y="533400"/>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chemeClr val="tx1"/>
                </a:solidFill>
                <a:effectLst/>
                <a:uLnTx/>
                <a:uFillTx/>
                <a:latin typeface="Cambria" pitchFamily="18" charset="0"/>
                <a:ea typeface="+mj-ea"/>
                <a:cs typeface="+mj-cs"/>
              </a:rPr>
              <a:t> </a:t>
            </a:r>
            <a:r>
              <a:rPr kumimoji="0" lang="en-US" sz="3200" b="1" i="0" u="none" strike="noStrike" kern="1200" cap="none" spc="0" normalizeH="0" baseline="0" noProof="0" dirty="0" smtClean="0">
                <a:ln>
                  <a:noFill/>
                </a:ln>
                <a:solidFill>
                  <a:schemeClr val="tx1"/>
                </a:solidFill>
                <a:effectLst/>
                <a:uLnTx/>
                <a:uFillTx/>
                <a:latin typeface="Cambria" pitchFamily="18" charset="0"/>
                <a:ea typeface="+mj-ea"/>
                <a:cs typeface="+mj-cs"/>
              </a:rPr>
              <a:t>Tree</a:t>
            </a:r>
            <a:endParaRPr kumimoji="0" lang="en-US" sz="3200" b="1" i="0" u="none" strike="noStrike" kern="1200" cap="none" spc="0" normalizeH="0" baseline="0" noProof="0" dirty="0">
              <a:ln>
                <a:noFill/>
              </a:ln>
              <a:solidFill>
                <a:schemeClr val="tx1"/>
              </a:solidFill>
              <a:effectLst/>
              <a:uLnTx/>
              <a:uFillTx/>
              <a:latin typeface="Cambria" pitchFamily="18" charset="0"/>
              <a:ea typeface="+mj-ea"/>
              <a:cs typeface="+mj-cs"/>
            </a:endParaRPr>
          </a:p>
        </p:txBody>
      </p:sp>
      <p:pic>
        <p:nvPicPr>
          <p:cNvPr id="43010" name="Picture 2"/>
          <p:cNvPicPr>
            <a:picLocks noChangeAspect="1" noChangeArrowheads="1"/>
          </p:cNvPicPr>
          <p:nvPr/>
        </p:nvPicPr>
        <p:blipFill>
          <a:blip r:embed="rId2" cstate="print"/>
          <a:srcRect/>
          <a:stretch>
            <a:fillRect/>
          </a:stretch>
        </p:blipFill>
        <p:spPr bwMode="auto">
          <a:xfrm>
            <a:off x="1524000" y="3086100"/>
            <a:ext cx="5791200" cy="2552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3"/>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smtClean="0"/>
              <a:t>   </a:t>
            </a:r>
            <a:endParaRPr lang="en-US" dirty="0" smtClean="0"/>
          </a:p>
        </p:txBody>
      </p:sp>
      <p:sp>
        <p:nvSpPr>
          <p:cNvPr id="3076" name="Rectangle 4"/>
          <p:cNvSpPr>
            <a:spLocks noGrp="1" noChangeArrowheads="1"/>
          </p:cNvSpPr>
          <p:nvPr>
            <p:ph type="title" idx="4294967295"/>
          </p:nvPr>
        </p:nvSpPr>
        <p:spPr>
          <a:xfrm>
            <a:off x="1582738" y="328612"/>
            <a:ext cx="7561262" cy="661988"/>
          </a:xfrm>
          <a:prstGeom prst="rect">
            <a:avLst/>
          </a:prstGeom>
        </p:spPr>
        <p:txBody>
          <a:bodyPr>
            <a:normAutofit fontScale="90000"/>
          </a:bodyPr>
          <a:lstStyle/>
          <a:p>
            <a:pPr eaLnBrk="1" fontAlgn="auto" hangingPunct="1">
              <a:spcAft>
                <a:spcPts val="0"/>
              </a:spcAft>
              <a:defRPr/>
            </a:pPr>
            <a:r>
              <a:rPr lang="en-US" sz="4000" dirty="0" smtClean="0"/>
              <a:t>Data</a:t>
            </a:r>
            <a:r>
              <a:rPr lang="en-US" dirty="0" smtClean="0"/>
              <a:t> structure operations</a:t>
            </a:r>
            <a:endParaRPr lang="en-US" dirty="0"/>
          </a:p>
        </p:txBody>
      </p:sp>
      <p:sp>
        <p:nvSpPr>
          <p:cNvPr id="25604" name="Text Box 6"/>
          <p:cNvSpPr txBox="1">
            <a:spLocks noChangeArrowheads="1"/>
          </p:cNvSpPr>
          <p:nvPr/>
        </p:nvSpPr>
        <p:spPr bwMode="auto">
          <a:xfrm>
            <a:off x="411163" y="1074738"/>
            <a:ext cx="8458200" cy="5859462"/>
          </a:xfrm>
          <a:prstGeom prst="rect">
            <a:avLst/>
          </a:prstGeom>
          <a:noFill/>
          <a:ln w="9525">
            <a:noFill/>
            <a:miter lim="800000"/>
            <a:headEnd/>
            <a:tailEnd/>
          </a:ln>
        </p:spPr>
        <p:txBody>
          <a:bodyPr>
            <a:spAutoFit/>
          </a:bodyPr>
          <a:lstStyle/>
          <a:p>
            <a:pPr lvl="1">
              <a:spcBef>
                <a:spcPct val="50000"/>
              </a:spcBef>
            </a:pPr>
            <a:r>
              <a:rPr lang="en-US" dirty="0"/>
              <a:t>The data appearing in our data structure is processed by means of certain operations. In fact, the particular data structure that one chooses for a given situation depends largely on the frequency with which specific operations are performed. The following four operations play a major role:</a:t>
            </a:r>
            <a:br>
              <a:rPr lang="en-US" dirty="0"/>
            </a:br>
            <a:r>
              <a:rPr lang="en-US" dirty="0"/>
              <a:t/>
            </a:r>
            <a:br>
              <a:rPr lang="en-US" dirty="0"/>
            </a:br>
            <a:r>
              <a:rPr lang="en-US" b="1" dirty="0"/>
              <a:t>Traversing</a:t>
            </a:r>
            <a:br>
              <a:rPr lang="en-US" b="1" dirty="0"/>
            </a:br>
            <a:r>
              <a:rPr lang="en-US" dirty="0"/>
              <a:t>Accessing each record exactly once so that certain items in the record may be processed. (This accessing or processing is sometimes called 'visiting" the records.)</a:t>
            </a:r>
            <a:br>
              <a:rPr lang="en-US" dirty="0"/>
            </a:br>
            <a:r>
              <a:rPr lang="en-US" dirty="0"/>
              <a:t/>
            </a:r>
            <a:br>
              <a:rPr lang="en-US" dirty="0"/>
            </a:br>
            <a:r>
              <a:rPr lang="en-US" b="1" dirty="0"/>
              <a:t>Searching</a:t>
            </a:r>
            <a:br>
              <a:rPr lang="en-US" b="1" dirty="0"/>
            </a:br>
            <a:r>
              <a:rPr lang="en-US" dirty="0"/>
              <a:t>Finding the location of the record with a given key value, or finding the locations of all records, which satisfy one or more conditions.</a:t>
            </a:r>
            <a:br>
              <a:rPr lang="en-US" dirty="0"/>
            </a:br>
            <a:r>
              <a:rPr lang="en-US" dirty="0"/>
              <a:t/>
            </a:r>
            <a:br>
              <a:rPr lang="en-US" dirty="0"/>
            </a:br>
            <a:r>
              <a:rPr lang="en-US" b="1" dirty="0"/>
              <a:t>Inserting</a:t>
            </a:r>
            <a:r>
              <a:rPr lang="en-US" dirty="0"/>
              <a:t/>
            </a:r>
            <a:br>
              <a:rPr lang="en-US" dirty="0"/>
            </a:br>
            <a:r>
              <a:rPr lang="en-US" dirty="0"/>
              <a:t>Adding new records to the structure.</a:t>
            </a:r>
            <a:br>
              <a:rPr lang="en-US" dirty="0"/>
            </a:br>
            <a:r>
              <a:rPr lang="en-US" dirty="0"/>
              <a:t/>
            </a:r>
            <a:br>
              <a:rPr lang="en-US" dirty="0"/>
            </a:br>
            <a:r>
              <a:rPr lang="en-US" b="1" dirty="0"/>
              <a:t>Deleting</a:t>
            </a:r>
            <a:r>
              <a:rPr lang="en-US" dirty="0"/>
              <a:t/>
            </a:r>
            <a:br>
              <a:rPr lang="en-US" dirty="0"/>
            </a:br>
            <a:r>
              <a:rPr lang="en-US" dirty="0"/>
              <a:t>Removing a record from the structure.</a:t>
            </a:r>
            <a:br>
              <a:rPr lang="en-US" dirty="0"/>
            </a:br>
            <a:r>
              <a:rPr lang="en-US" dirty="0"/>
              <a:t/>
            </a:r>
            <a:br>
              <a:rPr lang="en-US" dirty="0"/>
            </a:b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dirty="0" smtClean="0"/>
              <a:t>   </a:t>
            </a:r>
          </a:p>
        </p:txBody>
      </p:sp>
      <p:sp>
        <p:nvSpPr>
          <p:cNvPr id="6150" name="Rectangle 6"/>
          <p:cNvSpPr>
            <a:spLocks noGrp="1" noChangeArrowheads="1"/>
          </p:cNvSpPr>
          <p:nvPr>
            <p:ph type="title" idx="4294967295"/>
          </p:nvPr>
        </p:nvSpPr>
        <p:spPr>
          <a:xfrm>
            <a:off x="1219200" y="609600"/>
            <a:ext cx="6629400" cy="685800"/>
          </a:xfrm>
          <a:prstGeom prst="rect">
            <a:avLst/>
          </a:prstGeom>
        </p:spPr>
        <p:txBody>
          <a:bodyPr>
            <a:normAutofit/>
          </a:bodyPr>
          <a:lstStyle/>
          <a:p>
            <a:pPr eaLnBrk="1" fontAlgn="auto" hangingPunct="1">
              <a:spcAft>
                <a:spcPts val="0"/>
              </a:spcAft>
              <a:defRPr/>
            </a:pPr>
            <a:r>
              <a:rPr lang="en-US" sz="2800" dirty="0"/>
              <a:t>Data structure operations (</a:t>
            </a:r>
            <a:r>
              <a:rPr lang="en-US" sz="2800" dirty="0" smtClean="0"/>
              <a:t>Con..)</a:t>
            </a:r>
            <a:endParaRPr lang="en-US" sz="2800" dirty="0"/>
          </a:p>
        </p:txBody>
      </p:sp>
      <p:sp>
        <p:nvSpPr>
          <p:cNvPr id="26628" name="Text Box 5"/>
          <p:cNvSpPr txBox="1">
            <a:spLocks noChangeArrowheads="1"/>
          </p:cNvSpPr>
          <p:nvPr/>
        </p:nvSpPr>
        <p:spPr bwMode="auto">
          <a:xfrm>
            <a:off x="457200" y="2133600"/>
            <a:ext cx="8229600" cy="2705100"/>
          </a:xfrm>
          <a:prstGeom prst="rect">
            <a:avLst/>
          </a:prstGeom>
          <a:noFill/>
          <a:ln w="9525">
            <a:noFill/>
            <a:miter lim="800000"/>
            <a:headEnd/>
            <a:tailEnd/>
          </a:ln>
        </p:spPr>
        <p:txBody>
          <a:bodyPr>
            <a:spAutoFit/>
          </a:bodyPr>
          <a:lstStyle/>
          <a:p>
            <a:pPr>
              <a:spcBef>
                <a:spcPct val="50000"/>
              </a:spcBef>
            </a:pPr>
            <a:r>
              <a:rPr lang="en-US" dirty="0"/>
              <a:t>The following two operations, which are used in special situations, will also be considered:</a:t>
            </a:r>
          </a:p>
          <a:p>
            <a:pPr>
              <a:spcBef>
                <a:spcPct val="50000"/>
              </a:spcBef>
            </a:pPr>
            <a:r>
              <a:rPr lang="en-US" b="1" dirty="0"/>
              <a:t>Sorting:</a:t>
            </a:r>
          </a:p>
          <a:p>
            <a:pPr>
              <a:spcBef>
                <a:spcPct val="50000"/>
              </a:spcBef>
            </a:pPr>
            <a:r>
              <a:rPr lang="en-US" dirty="0"/>
              <a:t>Arranging the records in some logical order</a:t>
            </a:r>
          </a:p>
          <a:p>
            <a:pPr>
              <a:spcBef>
                <a:spcPct val="50000"/>
              </a:spcBef>
            </a:pPr>
            <a:r>
              <a:rPr lang="en-US" b="1" dirty="0"/>
              <a:t>Merging:</a:t>
            </a:r>
          </a:p>
          <a:p>
            <a:pPr>
              <a:spcBef>
                <a:spcPct val="50000"/>
              </a:spcBef>
            </a:pPr>
            <a:r>
              <a:rPr lang="en-US" dirty="0"/>
              <a:t>Combining the records in two different sorted files into a single sorted </a:t>
            </a:r>
            <a:r>
              <a:rPr lang="en-US" dirty="0" smtClean="0"/>
              <a:t>file.</a:t>
            </a:r>
            <a:endParaRPr lang="en-US" dirty="0"/>
          </a:p>
          <a:p>
            <a:pPr>
              <a:spcBef>
                <a:spcPct val="50000"/>
              </a:spcBef>
            </a:pP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Outcomes: </a:t>
            </a:r>
            <a:endParaRPr lang="en-US" dirty="0"/>
          </a:p>
        </p:txBody>
      </p:sp>
      <p:sp>
        <p:nvSpPr>
          <p:cNvPr id="3" name="Content Placeholder 2"/>
          <p:cNvSpPr>
            <a:spLocks noGrp="1"/>
          </p:cNvSpPr>
          <p:nvPr>
            <p:ph idx="1"/>
          </p:nvPr>
        </p:nvSpPr>
        <p:spPr/>
        <p:txBody>
          <a:bodyPr/>
          <a:lstStyle/>
          <a:p>
            <a:r>
              <a:rPr lang="en-US" dirty="0" smtClean="0"/>
              <a:t>Understand the properties of various data structures.</a:t>
            </a:r>
          </a:p>
          <a:p>
            <a:r>
              <a:rPr lang="en-US" dirty="0" smtClean="0"/>
              <a:t>Identify the strengths and weaknesses of different data structures.</a:t>
            </a:r>
          </a:p>
          <a:p>
            <a:r>
              <a:rPr lang="en-US" dirty="0" smtClean="0"/>
              <a:t>Various Complexity notations of an algorithm.</a:t>
            </a:r>
          </a:p>
          <a:p>
            <a:r>
              <a:rPr lang="en-US" dirty="0" smtClean="0"/>
              <a:t>Logic behind various Searching and </a:t>
            </a:r>
            <a:r>
              <a:rPr lang="en-US" smtClean="0"/>
              <a:t>sorting Algorithms.</a:t>
            </a:r>
            <a:endParaRPr lang="en-US" dirty="0" smtClean="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F82A5B-10F6-41ED-9A2B-03224D407F06}" type="slidenum">
              <a:rPr lang="en-US" smtClean="0"/>
              <a:pPr/>
              <a:t>20</a:t>
            </a:fld>
            <a:endParaRPr lang="en-US"/>
          </a:p>
        </p:txBody>
      </p:sp>
      <p:sp>
        <p:nvSpPr>
          <p:cNvPr id="3" name="Rectangle 6"/>
          <p:cNvSpPr txBox="1">
            <a:spLocks noChangeArrowheads="1"/>
          </p:cNvSpPr>
          <p:nvPr/>
        </p:nvSpPr>
        <p:spPr>
          <a:xfrm>
            <a:off x="1219200" y="609600"/>
            <a:ext cx="6629400" cy="6858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Cambria" pitchFamily="18" charset="0"/>
                <a:ea typeface="+mj-ea"/>
                <a:cs typeface="+mj-cs"/>
              </a:rPr>
              <a:t>Algorithm Complexity</a:t>
            </a:r>
            <a:endParaRPr kumimoji="0" lang="en-US" sz="2800" b="1" i="0" u="none" strike="noStrike" kern="1200" cap="none" spc="0" normalizeH="0" baseline="0" noProof="0" dirty="0">
              <a:ln>
                <a:noFill/>
              </a:ln>
              <a:solidFill>
                <a:schemeClr val="tx1"/>
              </a:solidFill>
              <a:effectLst/>
              <a:uLnTx/>
              <a:uFillTx/>
              <a:latin typeface="Cambria" pitchFamily="18" charset="0"/>
              <a:ea typeface="+mj-ea"/>
              <a:cs typeface="+mj-cs"/>
            </a:endParaRPr>
          </a:p>
        </p:txBody>
      </p:sp>
      <p:sp>
        <p:nvSpPr>
          <p:cNvPr id="4" name="Text Box 5"/>
          <p:cNvSpPr txBox="1">
            <a:spLocks noChangeArrowheads="1"/>
          </p:cNvSpPr>
          <p:nvPr/>
        </p:nvSpPr>
        <p:spPr bwMode="auto">
          <a:xfrm>
            <a:off x="457200" y="1524000"/>
            <a:ext cx="8229600" cy="3508653"/>
          </a:xfrm>
          <a:prstGeom prst="rect">
            <a:avLst/>
          </a:prstGeom>
          <a:noFill/>
          <a:ln w="9525">
            <a:noFill/>
            <a:miter lim="800000"/>
            <a:headEnd/>
            <a:tailEnd/>
          </a:ln>
        </p:spPr>
        <p:txBody>
          <a:bodyPr>
            <a:spAutoFit/>
          </a:bodyPr>
          <a:lstStyle/>
          <a:p>
            <a:pPr marL="342900" indent="-342900">
              <a:spcBef>
                <a:spcPct val="50000"/>
              </a:spcBef>
              <a:buAutoNum type="arabicPeriod"/>
            </a:pPr>
            <a:r>
              <a:rPr lang="en-US" sz="2400" b="1" dirty="0" smtClean="0"/>
              <a:t>Space Complexity -  </a:t>
            </a:r>
            <a:r>
              <a:rPr lang="en-US" dirty="0" smtClean="0"/>
              <a:t>The space complexity of an algorithm ,hence program ,is the amount of memory it needs to run to completion. Some of the reasons for studying space complexity are:</a:t>
            </a:r>
          </a:p>
          <a:p>
            <a:pPr marL="800100" lvl="1" indent="-342900">
              <a:spcBef>
                <a:spcPct val="50000"/>
              </a:spcBef>
              <a:buFont typeface="Wingdings" pitchFamily="2" charset="2"/>
              <a:buChar char="§"/>
            </a:pPr>
            <a:r>
              <a:rPr lang="en-US" dirty="0" smtClean="0"/>
              <a:t>	If the program is to run on multi-user system, it may be required to specify the amount of memory to be allocated to the program.</a:t>
            </a:r>
          </a:p>
          <a:p>
            <a:pPr marL="800100" lvl="1" indent="-342900">
              <a:spcBef>
                <a:spcPct val="50000"/>
              </a:spcBef>
              <a:buFont typeface="Wingdings" pitchFamily="2" charset="2"/>
              <a:buChar char="§"/>
            </a:pPr>
            <a:r>
              <a:rPr lang="en-US" dirty="0" smtClean="0"/>
              <a:t>	We may be interested to know in advance that whether sufficient memory is available to run the program.</a:t>
            </a:r>
          </a:p>
          <a:p>
            <a:pPr marL="800100" lvl="1" indent="-342900">
              <a:spcBef>
                <a:spcPct val="50000"/>
              </a:spcBef>
              <a:buFont typeface="Wingdings" pitchFamily="2" charset="2"/>
              <a:buChar char="§"/>
            </a:pPr>
            <a:r>
              <a:rPr lang="en-US" dirty="0" smtClean="0"/>
              <a:t>	can be used to estimate the size of the largest problem that a program can solve.</a:t>
            </a:r>
          </a:p>
          <a:p>
            <a:pPr marL="342900" indent="-342900">
              <a:spcBef>
                <a:spcPct val="50000"/>
              </a:spcBef>
            </a:pPr>
            <a:r>
              <a:rPr lang="en-US" dirty="0" smtClean="0"/>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F82A5B-10F6-41ED-9A2B-03224D407F06}" type="slidenum">
              <a:rPr lang="en-US" smtClean="0"/>
              <a:pPr/>
              <a:t>21</a:t>
            </a:fld>
            <a:endParaRPr lang="en-US"/>
          </a:p>
        </p:txBody>
      </p:sp>
      <p:sp>
        <p:nvSpPr>
          <p:cNvPr id="3" name="Rectangle 6"/>
          <p:cNvSpPr txBox="1">
            <a:spLocks noChangeArrowheads="1"/>
          </p:cNvSpPr>
          <p:nvPr/>
        </p:nvSpPr>
        <p:spPr>
          <a:xfrm>
            <a:off x="1219200" y="609600"/>
            <a:ext cx="6629400" cy="6858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Cambria" pitchFamily="18" charset="0"/>
                <a:ea typeface="+mj-ea"/>
                <a:cs typeface="+mj-cs"/>
              </a:rPr>
              <a:t>Algorithm Complexity(contd..)</a:t>
            </a:r>
            <a:endParaRPr kumimoji="0" lang="en-US" sz="2800" b="1" i="0" u="none" strike="noStrike" kern="1200" cap="none" spc="0" normalizeH="0" baseline="0" noProof="0" dirty="0">
              <a:ln>
                <a:noFill/>
              </a:ln>
              <a:solidFill>
                <a:schemeClr val="tx1"/>
              </a:solidFill>
              <a:effectLst/>
              <a:uLnTx/>
              <a:uFillTx/>
              <a:latin typeface="Cambria" pitchFamily="18" charset="0"/>
              <a:ea typeface="+mj-ea"/>
              <a:cs typeface="+mj-cs"/>
            </a:endParaRPr>
          </a:p>
        </p:txBody>
      </p:sp>
      <p:sp>
        <p:nvSpPr>
          <p:cNvPr id="4" name="Text Box 5"/>
          <p:cNvSpPr txBox="1">
            <a:spLocks noChangeArrowheads="1"/>
          </p:cNvSpPr>
          <p:nvPr/>
        </p:nvSpPr>
        <p:spPr bwMode="auto">
          <a:xfrm>
            <a:off x="228600" y="1447800"/>
            <a:ext cx="8229600" cy="2539157"/>
          </a:xfrm>
          <a:prstGeom prst="rect">
            <a:avLst/>
          </a:prstGeom>
          <a:noFill/>
          <a:ln w="9525">
            <a:noFill/>
            <a:miter lim="800000"/>
            <a:headEnd/>
            <a:tailEnd/>
          </a:ln>
        </p:spPr>
        <p:txBody>
          <a:bodyPr>
            <a:spAutoFit/>
          </a:bodyPr>
          <a:lstStyle/>
          <a:p>
            <a:pPr marL="800100" lvl="1" indent="-342900">
              <a:spcBef>
                <a:spcPct val="50000"/>
              </a:spcBef>
            </a:pPr>
            <a:r>
              <a:rPr lang="en-US" sz="2400" b="1" dirty="0" smtClean="0"/>
              <a:t>2. Time Complexity – </a:t>
            </a:r>
            <a:r>
              <a:rPr lang="en-US" dirty="0" smtClean="0"/>
              <a:t>The time complexity of an algorithm is the amount of time it needs to run to completion. Some of the reasons for studying time complexity are:</a:t>
            </a:r>
          </a:p>
          <a:p>
            <a:pPr marL="1257300" lvl="2" indent="-342900">
              <a:spcBef>
                <a:spcPct val="50000"/>
              </a:spcBef>
              <a:buFont typeface="Wingdings" pitchFamily="2" charset="2"/>
              <a:buChar char="§"/>
            </a:pPr>
            <a:r>
              <a:rPr lang="en-US" dirty="0" smtClean="0"/>
              <a:t>	We may be interested to know in advance that whether the program will provide a satisfactory real-time response. For ex, an interactive program such as editor, must provide such response. If it takes even a few seconds to move cursor one page up or down, it will not be acceptable to the user.</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F82A5B-10F6-41ED-9A2B-03224D407F06}" type="slidenum">
              <a:rPr lang="en-US" smtClean="0"/>
              <a:pPr/>
              <a:t>22</a:t>
            </a:fld>
            <a:endParaRPr lang="en-US"/>
          </a:p>
        </p:txBody>
      </p:sp>
      <p:sp>
        <p:nvSpPr>
          <p:cNvPr id="3" name="Rectangle 6"/>
          <p:cNvSpPr txBox="1">
            <a:spLocks noChangeArrowheads="1"/>
          </p:cNvSpPr>
          <p:nvPr/>
        </p:nvSpPr>
        <p:spPr>
          <a:xfrm>
            <a:off x="1219200" y="609600"/>
            <a:ext cx="6629400" cy="6858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Cambria" pitchFamily="18" charset="0"/>
                <a:ea typeface="+mj-ea"/>
                <a:cs typeface="+mj-cs"/>
              </a:rPr>
              <a:t>Algorithm Complexity(contd..)</a:t>
            </a:r>
            <a:endParaRPr kumimoji="0" lang="en-US" sz="2800" b="1" i="0" u="none" strike="noStrike" kern="1200" cap="none" spc="0" normalizeH="0" baseline="0" noProof="0" dirty="0">
              <a:ln>
                <a:noFill/>
              </a:ln>
              <a:solidFill>
                <a:schemeClr val="tx1"/>
              </a:solidFill>
              <a:effectLst/>
              <a:uLnTx/>
              <a:uFillTx/>
              <a:latin typeface="Cambria" pitchFamily="18" charset="0"/>
              <a:ea typeface="+mj-ea"/>
              <a:cs typeface="+mj-cs"/>
            </a:endParaRPr>
          </a:p>
        </p:txBody>
      </p:sp>
      <p:sp>
        <p:nvSpPr>
          <p:cNvPr id="4" name="Text Box 5"/>
          <p:cNvSpPr txBox="1">
            <a:spLocks noChangeArrowheads="1"/>
          </p:cNvSpPr>
          <p:nvPr/>
        </p:nvSpPr>
        <p:spPr bwMode="auto">
          <a:xfrm>
            <a:off x="228600" y="1447800"/>
            <a:ext cx="8229600" cy="2816156"/>
          </a:xfrm>
          <a:prstGeom prst="rect">
            <a:avLst/>
          </a:prstGeom>
          <a:noFill/>
          <a:ln w="9525">
            <a:noFill/>
            <a:miter lim="800000"/>
            <a:headEnd/>
            <a:tailEnd/>
          </a:ln>
        </p:spPr>
        <p:txBody>
          <a:bodyPr>
            <a:spAutoFit/>
          </a:bodyPr>
          <a:lstStyle/>
          <a:p>
            <a:pPr marL="800100" lvl="1" indent="-342900">
              <a:spcBef>
                <a:spcPct val="50000"/>
              </a:spcBef>
            </a:pPr>
            <a:r>
              <a:rPr lang="en-US" sz="2400" b="1" dirty="0" smtClean="0"/>
              <a:t>	Time-space tradeoff– </a:t>
            </a:r>
            <a:r>
              <a:rPr lang="en-US" dirty="0" smtClean="0"/>
              <a:t>The best algorithm , hence best program , to solve a given problem is one that requires less space in memory and takes less time to complete its execution. But in practice, it is not always possible to achieve both of these objectives.</a:t>
            </a:r>
          </a:p>
          <a:p>
            <a:pPr marL="800100" lvl="1" indent="-342900">
              <a:spcBef>
                <a:spcPct val="50000"/>
              </a:spcBef>
            </a:pPr>
            <a:r>
              <a:rPr lang="en-US" dirty="0" smtClean="0"/>
              <a:t>	there may be more than one approach to solve a same problem. One such approach may require more space but takes less time to complete its execution while the other approach requires less space but takes more time to complete its execution. Thus, we may have to sacrifice one at the cost of the other.</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F82A5B-10F6-41ED-9A2B-03224D407F06}" type="slidenum">
              <a:rPr lang="en-US" smtClean="0"/>
              <a:pPr/>
              <a:t>23</a:t>
            </a:fld>
            <a:endParaRPr lang="en-US"/>
          </a:p>
        </p:txBody>
      </p:sp>
      <p:sp>
        <p:nvSpPr>
          <p:cNvPr id="3" name="Rectangle 6"/>
          <p:cNvSpPr txBox="1">
            <a:spLocks noChangeArrowheads="1"/>
          </p:cNvSpPr>
          <p:nvPr/>
        </p:nvSpPr>
        <p:spPr>
          <a:xfrm>
            <a:off x="1219200" y="609600"/>
            <a:ext cx="6629400" cy="6858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Cambria" pitchFamily="18" charset="0"/>
                <a:ea typeface="+mj-ea"/>
                <a:cs typeface="+mj-cs"/>
              </a:rPr>
              <a:t>Algorithm Complexity(contd..)</a:t>
            </a:r>
            <a:endParaRPr kumimoji="0" lang="en-US" sz="2800" b="1" i="0" u="none" strike="noStrike" kern="1200" cap="none" spc="0" normalizeH="0" baseline="0" noProof="0" dirty="0">
              <a:ln>
                <a:noFill/>
              </a:ln>
              <a:solidFill>
                <a:schemeClr val="tx1"/>
              </a:solidFill>
              <a:effectLst/>
              <a:uLnTx/>
              <a:uFillTx/>
              <a:latin typeface="Cambria" pitchFamily="18" charset="0"/>
              <a:ea typeface="+mj-ea"/>
              <a:cs typeface="+mj-cs"/>
            </a:endParaRPr>
          </a:p>
        </p:txBody>
      </p:sp>
      <p:sp>
        <p:nvSpPr>
          <p:cNvPr id="4" name="Text Box 5"/>
          <p:cNvSpPr txBox="1">
            <a:spLocks noChangeArrowheads="1"/>
          </p:cNvSpPr>
          <p:nvPr/>
        </p:nvSpPr>
        <p:spPr bwMode="auto">
          <a:xfrm>
            <a:off x="228600" y="1447800"/>
            <a:ext cx="8229600" cy="3924151"/>
          </a:xfrm>
          <a:prstGeom prst="rect">
            <a:avLst/>
          </a:prstGeom>
          <a:noFill/>
          <a:ln w="9525">
            <a:noFill/>
            <a:miter lim="800000"/>
            <a:headEnd/>
            <a:tailEnd/>
          </a:ln>
        </p:spPr>
        <p:txBody>
          <a:bodyPr>
            <a:spAutoFit/>
          </a:bodyPr>
          <a:lstStyle/>
          <a:p>
            <a:pPr marL="800100" lvl="1" indent="-342900">
              <a:spcBef>
                <a:spcPct val="50000"/>
              </a:spcBef>
            </a:pPr>
            <a:r>
              <a:rPr lang="en-US" sz="2400" b="1" dirty="0" smtClean="0"/>
              <a:t>	1. Best case  Complexity – </a:t>
            </a:r>
            <a:r>
              <a:rPr lang="en-IN" dirty="0" smtClean="0"/>
              <a:t>The term best-case performance is used in computer science to describe an algorithm's behaviour under optimal conditions. For example, the best case for a simple linear search on a list occurs when the desired element is the first element of the list.</a:t>
            </a:r>
            <a:endParaRPr lang="en-US" dirty="0" smtClean="0"/>
          </a:p>
          <a:p>
            <a:pPr marL="800100" lvl="1" indent="-342900">
              <a:spcBef>
                <a:spcPct val="50000"/>
              </a:spcBef>
            </a:pPr>
            <a:r>
              <a:rPr lang="en-US" dirty="0" smtClean="0"/>
              <a:t>	</a:t>
            </a:r>
            <a:r>
              <a:rPr lang="en-US" sz="2400" b="1" dirty="0" smtClean="0"/>
              <a:t>2. Average Case  Complexity– </a:t>
            </a:r>
            <a:r>
              <a:rPr lang="en-US" dirty="0" smtClean="0"/>
              <a:t>T</a:t>
            </a:r>
            <a:r>
              <a:rPr lang="en-IN" dirty="0" smtClean="0"/>
              <a:t>he average-case complexity of an algorithm is the amount of some computational resource used by the algorithm, averaged over all possible inputs</a:t>
            </a:r>
            <a:endParaRPr lang="en-US" dirty="0" smtClean="0"/>
          </a:p>
          <a:p>
            <a:pPr marL="800100" lvl="1" indent="-342900">
              <a:spcBef>
                <a:spcPct val="50000"/>
              </a:spcBef>
            </a:pPr>
            <a:r>
              <a:rPr lang="en-US" sz="2400" dirty="0" smtClean="0"/>
              <a:t>	</a:t>
            </a:r>
            <a:r>
              <a:rPr lang="en-US" sz="2400" b="1" dirty="0" smtClean="0"/>
              <a:t>3. Worst Case  Complexity– </a:t>
            </a:r>
            <a:r>
              <a:rPr lang="en-US" dirty="0" smtClean="0"/>
              <a:t>T</a:t>
            </a:r>
            <a:r>
              <a:rPr lang="en-IN" dirty="0" smtClean="0"/>
              <a:t>he worst-case measures the resources (e.g. running time, memory) an algorithm requires in the worst-case. It gives an upper bound on the resources required by the algorithm.</a:t>
            </a:r>
            <a:endParaRPr lang="en-US" dirty="0" smtClean="0"/>
          </a:p>
          <a:p>
            <a:pPr marL="800100" lvl="1" indent="-342900">
              <a:spcBef>
                <a:spcPct val="50000"/>
              </a:spcBef>
            </a:pPr>
            <a:endParaRPr lang="en-US"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Asymptotic Notations</a:t>
            </a:r>
            <a:endParaRPr lang="en-US" dirty="0"/>
          </a:p>
        </p:txBody>
      </p:sp>
      <p:sp>
        <p:nvSpPr>
          <p:cNvPr id="3" name="Content Placeholder 2"/>
          <p:cNvSpPr>
            <a:spLocks noGrp="1"/>
          </p:cNvSpPr>
          <p:nvPr>
            <p:ph idx="1"/>
          </p:nvPr>
        </p:nvSpPr>
        <p:spPr/>
        <p:txBody>
          <a:bodyPr/>
          <a:lstStyle/>
          <a:p>
            <a:pPr algn="just">
              <a:buNone/>
            </a:pPr>
            <a:r>
              <a:rPr lang="en-US" b="1" dirty="0" smtClean="0"/>
              <a:t>1) Big oh ‘O’ Notation</a:t>
            </a:r>
            <a:r>
              <a:rPr lang="en-US" sz="2800" b="1" dirty="0" smtClean="0"/>
              <a:t>: </a:t>
            </a:r>
            <a:r>
              <a:rPr lang="en-US" dirty="0" smtClean="0"/>
              <a:t>Big O is the formal method of expressing the upper bound of an algorithm running time. It is a measure of longest amount of time it could possibly take for the algorithm to complete.</a:t>
            </a:r>
          </a:p>
          <a:p>
            <a:pPr algn="just"/>
            <a:r>
              <a:rPr lang="en-US" dirty="0" smtClean="0"/>
              <a:t>For functions, f(n)&amp; g(n) of g(n) if there exists an integer </a:t>
            </a:r>
            <a:r>
              <a:rPr lang="en-IN" dirty="0" smtClean="0"/>
              <a:t>n</a:t>
            </a:r>
            <a:r>
              <a:rPr lang="en-IN" baseline="-25000" dirty="0" smtClean="0"/>
              <a:t>0</a:t>
            </a:r>
            <a:r>
              <a:rPr lang="en-IN" dirty="0" smtClean="0"/>
              <a:t> and a constant c&gt;0 such that for all integers n&gt;n</a:t>
            </a:r>
            <a:r>
              <a:rPr lang="en-IN" baseline="-25000" dirty="0" smtClean="0"/>
              <a:t>0</a:t>
            </a:r>
            <a:r>
              <a:rPr lang="en-IN" dirty="0" smtClean="0"/>
              <a:t>, f(n)≤</a:t>
            </a:r>
            <a:r>
              <a:rPr lang="en-IN" dirty="0" err="1" smtClean="0"/>
              <a:t>c.g</a:t>
            </a:r>
            <a:r>
              <a:rPr lang="en-IN" dirty="0" smtClean="0"/>
              <a:t>(n), then f(n) is big O of g(n). This is denoted as f(n)=O(g(n)).</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oh ‘O’ Notation(contd..)</a:t>
            </a:r>
            <a:endParaRPr lang="en-US" dirty="0"/>
          </a:p>
        </p:txBody>
      </p:sp>
      <p:sp>
        <p:nvSpPr>
          <p:cNvPr id="3" name="Content Placeholder 2"/>
          <p:cNvSpPr>
            <a:spLocks noGrp="1"/>
          </p:cNvSpPr>
          <p:nvPr>
            <p:ph idx="1"/>
          </p:nvPr>
        </p:nvSpPr>
        <p:spPr/>
        <p:txBody>
          <a:bodyPr>
            <a:normAutofit fontScale="70000" lnSpcReduction="20000"/>
          </a:bodyPr>
          <a:lstStyle/>
          <a:p>
            <a:r>
              <a:rPr lang="en-US" b="1" dirty="0" smtClean="0"/>
              <a:t>Example of Big O notations:</a:t>
            </a:r>
          </a:p>
          <a:p>
            <a:r>
              <a:rPr lang="en-US" dirty="0" smtClean="0"/>
              <a:t>O(1)</a:t>
            </a:r>
            <a:r>
              <a:rPr lang="en-US" dirty="0" smtClean="0">
                <a:sym typeface="Wingdings" pitchFamily="2" charset="2"/>
              </a:rPr>
              <a:t> O(1) describes an algorithm that will always execute in the same time regardless of the size of the input data set.</a:t>
            </a:r>
          </a:p>
          <a:p>
            <a:pPr>
              <a:buNone/>
            </a:pPr>
            <a:r>
              <a:rPr lang="en-US" dirty="0" smtClean="0">
                <a:sym typeface="Wingdings" pitchFamily="2" charset="2"/>
              </a:rPr>
              <a:t>	Example1: To find that the string is NULL or not.</a:t>
            </a:r>
          </a:p>
          <a:p>
            <a:pPr>
              <a:buNone/>
            </a:pPr>
            <a:r>
              <a:rPr lang="en-US" dirty="0" smtClean="0">
                <a:sym typeface="Wingdings" pitchFamily="2" charset="2"/>
              </a:rPr>
              <a:t>			</a:t>
            </a:r>
            <a:r>
              <a:rPr lang="en-US" dirty="0" err="1" smtClean="0">
                <a:sym typeface="Wingdings" pitchFamily="2" charset="2"/>
              </a:rPr>
              <a:t>int</a:t>
            </a:r>
            <a:r>
              <a:rPr lang="en-US" dirty="0" smtClean="0">
                <a:sym typeface="Wingdings" pitchFamily="2" charset="2"/>
              </a:rPr>
              <a:t> </a:t>
            </a:r>
            <a:r>
              <a:rPr lang="en-US" dirty="0" err="1" smtClean="0">
                <a:sym typeface="Wingdings" pitchFamily="2" charset="2"/>
              </a:rPr>
              <a:t>isfirstelementnull</a:t>
            </a:r>
            <a:r>
              <a:rPr lang="en-US" dirty="0" smtClean="0">
                <a:sym typeface="Wingdings" pitchFamily="2" charset="2"/>
              </a:rPr>
              <a:t>(char string[8])</a:t>
            </a:r>
          </a:p>
          <a:p>
            <a:pPr>
              <a:buNone/>
            </a:pPr>
            <a:r>
              <a:rPr lang="en-US" dirty="0" smtClean="0">
                <a:sym typeface="Wingdings" pitchFamily="2" charset="2"/>
              </a:rPr>
              <a:t>			{</a:t>
            </a:r>
          </a:p>
          <a:p>
            <a:pPr>
              <a:buNone/>
            </a:pPr>
            <a:r>
              <a:rPr lang="en-US" dirty="0" smtClean="0">
                <a:sym typeface="Wingdings" pitchFamily="2" charset="2"/>
              </a:rPr>
              <a:t>				if(string[0]==NULL)</a:t>
            </a:r>
          </a:p>
          <a:p>
            <a:pPr>
              <a:buNone/>
            </a:pPr>
            <a:r>
              <a:rPr lang="en-US" dirty="0" smtClean="0">
                <a:sym typeface="Wingdings" pitchFamily="2" charset="2"/>
              </a:rPr>
              <a:t>					</a:t>
            </a:r>
            <a:r>
              <a:rPr lang="en-US" dirty="0" err="1" smtClean="0">
                <a:sym typeface="Wingdings" pitchFamily="2" charset="2"/>
              </a:rPr>
              <a:t>cout</a:t>
            </a:r>
            <a:r>
              <a:rPr lang="en-US" dirty="0" smtClean="0">
                <a:sym typeface="Wingdings" pitchFamily="2" charset="2"/>
              </a:rPr>
              <a:t>&lt;&lt;“\n String is NULL”;</a:t>
            </a:r>
          </a:p>
          <a:p>
            <a:pPr>
              <a:buNone/>
            </a:pPr>
            <a:r>
              <a:rPr lang="en-US" dirty="0" smtClean="0">
                <a:sym typeface="Wingdings" pitchFamily="2" charset="2"/>
              </a:rPr>
              <a:t>				else</a:t>
            </a:r>
          </a:p>
          <a:p>
            <a:pPr>
              <a:buNone/>
            </a:pPr>
            <a:r>
              <a:rPr lang="en-US" dirty="0" smtClean="0">
                <a:sym typeface="Wingdings" pitchFamily="2" charset="2"/>
              </a:rPr>
              <a:t>					</a:t>
            </a:r>
            <a:r>
              <a:rPr lang="en-US" dirty="0" err="1" smtClean="0">
                <a:sym typeface="Wingdings" pitchFamily="2" charset="2"/>
              </a:rPr>
              <a:t>cout</a:t>
            </a:r>
            <a:r>
              <a:rPr lang="en-US" dirty="0" smtClean="0">
                <a:sym typeface="Wingdings" pitchFamily="2" charset="2"/>
              </a:rPr>
              <a:t>&lt;&lt;“\n String is NOT NULL”;</a:t>
            </a:r>
          </a:p>
          <a:p>
            <a:pPr>
              <a:buNone/>
            </a:pPr>
            <a:r>
              <a:rPr lang="en-US" dirty="0" smtClean="0">
                <a:sym typeface="Wingdings" pitchFamily="2" charset="2"/>
              </a:rPr>
              <a:t>			}</a:t>
            </a:r>
          </a:p>
          <a:p>
            <a:pPr>
              <a:buNone/>
            </a:pPr>
            <a:r>
              <a:rPr lang="en-US" dirty="0" smtClean="0">
                <a:sym typeface="Wingdings" pitchFamily="2" charset="2"/>
              </a:rPr>
              <a:t>			void main()</a:t>
            </a:r>
          </a:p>
          <a:p>
            <a:pPr>
              <a:buNone/>
            </a:pPr>
            <a:r>
              <a:rPr lang="en-US" dirty="0" smtClean="0">
                <a:sym typeface="Wingdings" pitchFamily="2" charset="2"/>
              </a:rPr>
              <a:t>			{</a:t>
            </a:r>
          </a:p>
          <a:p>
            <a:pPr>
              <a:buNone/>
            </a:pPr>
            <a:r>
              <a:rPr lang="en-US" dirty="0" smtClean="0">
                <a:sym typeface="Wingdings" pitchFamily="2" charset="2"/>
              </a:rPr>
              <a:t>				char </a:t>
            </a:r>
            <a:r>
              <a:rPr lang="en-US" dirty="0" err="1" smtClean="0">
                <a:sym typeface="Wingdings" pitchFamily="2" charset="2"/>
              </a:rPr>
              <a:t>str</a:t>
            </a:r>
            <a:r>
              <a:rPr lang="en-US" dirty="0" smtClean="0">
                <a:sym typeface="Wingdings" pitchFamily="2" charset="2"/>
              </a:rPr>
              <a:t>[8]=“hello”;</a:t>
            </a:r>
          </a:p>
          <a:p>
            <a:pPr>
              <a:buNone/>
            </a:pPr>
            <a:r>
              <a:rPr lang="en-US" dirty="0" smtClean="0">
                <a:sym typeface="Wingdings" pitchFamily="2" charset="2"/>
              </a:rPr>
              <a:t>				</a:t>
            </a:r>
            <a:r>
              <a:rPr lang="en-US" dirty="0" err="1" smtClean="0">
                <a:sym typeface="Wingdings" pitchFamily="2" charset="2"/>
              </a:rPr>
              <a:t>cout</a:t>
            </a:r>
            <a:r>
              <a:rPr lang="en-US" dirty="0" smtClean="0">
                <a:sym typeface="Wingdings" pitchFamily="2" charset="2"/>
              </a:rPr>
              <a:t>&lt;&lt;</a:t>
            </a:r>
            <a:r>
              <a:rPr lang="en-US" dirty="0" err="1" smtClean="0">
                <a:sym typeface="Wingdings" pitchFamily="2" charset="2"/>
              </a:rPr>
              <a:t>isfirstelementnull</a:t>
            </a:r>
            <a:r>
              <a:rPr lang="en-US" dirty="0" smtClean="0">
                <a:sym typeface="Wingdings" pitchFamily="2" charset="2"/>
              </a:rPr>
              <a:t>(</a:t>
            </a:r>
            <a:r>
              <a:rPr lang="en-US" dirty="0" err="1" smtClean="0">
                <a:sym typeface="Wingdings" pitchFamily="2" charset="2"/>
              </a:rPr>
              <a:t>str</a:t>
            </a:r>
            <a:r>
              <a:rPr lang="en-US" dirty="0" smtClean="0">
                <a:sym typeface="Wingdings" pitchFamily="2" charset="2"/>
              </a:rPr>
              <a:t>);</a:t>
            </a:r>
          </a:p>
          <a:p>
            <a:pPr>
              <a:buNone/>
            </a:pPr>
            <a:r>
              <a:rPr lang="en-US" dirty="0" smtClean="0">
                <a:sym typeface="Wingdings" pitchFamily="2" charset="2"/>
              </a:rPr>
              <a:t>				</a:t>
            </a:r>
            <a:r>
              <a:rPr lang="en-US" dirty="0" err="1" smtClean="0">
                <a:sym typeface="Wingdings" pitchFamily="2" charset="2"/>
              </a:rPr>
              <a:t>getch</a:t>
            </a:r>
            <a:r>
              <a:rPr lang="en-US" dirty="0" smtClean="0">
                <a:sym typeface="Wingdings" pitchFamily="2" charset="2"/>
              </a:rPr>
              <a:t>();</a:t>
            </a:r>
          </a:p>
          <a:p>
            <a:pPr>
              <a:buNone/>
            </a:pPr>
            <a:r>
              <a:rPr lang="en-US" dirty="0" smtClean="0">
                <a:sym typeface="Wingdings" pitchFamily="2" charset="2"/>
              </a:rPr>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oh ‘O’ Notation(contd..)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Example 2:</a:t>
            </a:r>
          </a:p>
          <a:p>
            <a:r>
              <a:rPr lang="en-US" dirty="0" smtClean="0"/>
              <a:t>O(N)</a:t>
            </a:r>
            <a:r>
              <a:rPr lang="en-US" dirty="0" smtClean="0">
                <a:sym typeface="Wingdings" pitchFamily="2" charset="2"/>
              </a:rPr>
              <a:t> count no. of occurrences of an integer.</a:t>
            </a:r>
          </a:p>
          <a:p>
            <a:pPr>
              <a:buNone/>
            </a:pPr>
            <a:r>
              <a:rPr lang="en-US" dirty="0" smtClean="0">
                <a:sym typeface="Wingdings" pitchFamily="2" charset="2"/>
              </a:rPr>
              <a:t>		</a:t>
            </a:r>
            <a:r>
              <a:rPr lang="en-US" sz="1800" dirty="0" smtClean="0">
                <a:sym typeface="Wingdings" pitchFamily="2" charset="2"/>
              </a:rPr>
              <a:t>void main()</a:t>
            </a:r>
          </a:p>
          <a:p>
            <a:pPr>
              <a:buNone/>
            </a:pPr>
            <a:r>
              <a:rPr lang="en-US" sz="1800" dirty="0" smtClean="0">
                <a:sym typeface="Wingdings" pitchFamily="2" charset="2"/>
              </a:rPr>
              <a:t>		{</a:t>
            </a:r>
          </a:p>
          <a:p>
            <a:pPr>
              <a:buNone/>
            </a:pPr>
            <a:r>
              <a:rPr lang="en-US" sz="1800" dirty="0" smtClean="0">
                <a:sym typeface="Wingdings" pitchFamily="2" charset="2"/>
              </a:rPr>
              <a:t>			</a:t>
            </a:r>
            <a:r>
              <a:rPr lang="en-US" sz="1800" dirty="0" err="1" smtClean="0">
                <a:sym typeface="Wingdings" pitchFamily="2" charset="2"/>
              </a:rPr>
              <a:t>int</a:t>
            </a:r>
            <a:r>
              <a:rPr lang="en-US" sz="1800" dirty="0" smtClean="0">
                <a:sym typeface="Wingdings" pitchFamily="2" charset="2"/>
              </a:rPr>
              <a:t> </a:t>
            </a:r>
            <a:r>
              <a:rPr lang="en-US" sz="1800" dirty="0" err="1" smtClean="0">
                <a:sym typeface="Wingdings" pitchFamily="2" charset="2"/>
              </a:rPr>
              <a:t>arr</a:t>
            </a:r>
            <a:r>
              <a:rPr lang="en-US" sz="1800" dirty="0" smtClean="0">
                <a:sym typeface="Wingdings" pitchFamily="2" charset="2"/>
              </a:rPr>
              <a:t>[8]={2,3,8,9,6,5,7,1}, element, </a:t>
            </a:r>
            <a:r>
              <a:rPr lang="en-US" sz="1800" dirty="0" err="1" smtClean="0">
                <a:sym typeface="Wingdings" pitchFamily="2" charset="2"/>
              </a:rPr>
              <a:t>i,count</a:t>
            </a:r>
            <a:r>
              <a:rPr lang="en-US" sz="1800" dirty="0" smtClean="0">
                <a:sym typeface="Wingdings" pitchFamily="2" charset="2"/>
              </a:rPr>
              <a:t>=0;</a:t>
            </a:r>
          </a:p>
          <a:p>
            <a:pPr>
              <a:buNone/>
            </a:pPr>
            <a:r>
              <a:rPr lang="en-US" sz="1800" dirty="0" smtClean="0">
                <a:sym typeface="Wingdings" pitchFamily="2" charset="2"/>
              </a:rPr>
              <a:t>			</a:t>
            </a:r>
            <a:r>
              <a:rPr lang="en-US" sz="1800" dirty="0" err="1" smtClean="0">
                <a:sym typeface="Wingdings" pitchFamily="2" charset="2"/>
              </a:rPr>
              <a:t>cout</a:t>
            </a:r>
            <a:r>
              <a:rPr lang="en-US" sz="1800" dirty="0" smtClean="0">
                <a:sym typeface="Wingdings" pitchFamily="2" charset="2"/>
              </a:rPr>
              <a:t>&lt;&lt;“Enter element u want to search:”;</a:t>
            </a:r>
          </a:p>
          <a:p>
            <a:pPr>
              <a:buNone/>
            </a:pPr>
            <a:r>
              <a:rPr lang="en-US" sz="1800" dirty="0" smtClean="0">
                <a:sym typeface="Wingdings" pitchFamily="2" charset="2"/>
              </a:rPr>
              <a:t>			</a:t>
            </a:r>
            <a:r>
              <a:rPr lang="en-US" sz="1800" dirty="0" err="1" smtClean="0">
                <a:sym typeface="Wingdings" pitchFamily="2" charset="2"/>
              </a:rPr>
              <a:t>cin</a:t>
            </a:r>
            <a:r>
              <a:rPr lang="en-US" sz="1800" dirty="0" smtClean="0">
                <a:sym typeface="Wingdings" pitchFamily="2" charset="2"/>
              </a:rPr>
              <a:t>&gt;&gt;element;</a:t>
            </a:r>
          </a:p>
          <a:p>
            <a:pPr>
              <a:buNone/>
            </a:pPr>
            <a:r>
              <a:rPr lang="en-US" sz="1800" dirty="0" smtClean="0">
                <a:sym typeface="Wingdings" pitchFamily="2" charset="2"/>
              </a:rPr>
              <a:t>			for(</a:t>
            </a:r>
            <a:r>
              <a:rPr lang="en-US" sz="1800" dirty="0" err="1" smtClean="0">
                <a:sym typeface="Wingdings" pitchFamily="2" charset="2"/>
              </a:rPr>
              <a:t>i</a:t>
            </a:r>
            <a:r>
              <a:rPr lang="en-US" sz="1800" dirty="0" smtClean="0">
                <a:sym typeface="Wingdings" pitchFamily="2" charset="2"/>
              </a:rPr>
              <a:t>=0;i&lt;8;i++)</a:t>
            </a:r>
          </a:p>
          <a:p>
            <a:pPr>
              <a:buNone/>
            </a:pPr>
            <a:r>
              <a:rPr lang="en-US" sz="1800" dirty="0" smtClean="0">
                <a:sym typeface="Wingdings" pitchFamily="2" charset="2"/>
              </a:rPr>
              <a:t>			{</a:t>
            </a:r>
          </a:p>
          <a:p>
            <a:pPr>
              <a:buNone/>
            </a:pPr>
            <a:r>
              <a:rPr lang="en-US" sz="1800" dirty="0" smtClean="0">
                <a:sym typeface="Wingdings" pitchFamily="2" charset="2"/>
              </a:rPr>
              <a:t>				if(</a:t>
            </a:r>
            <a:r>
              <a:rPr lang="en-US" sz="1800" dirty="0" err="1" smtClean="0">
                <a:sym typeface="Wingdings" pitchFamily="2" charset="2"/>
              </a:rPr>
              <a:t>arr</a:t>
            </a:r>
            <a:r>
              <a:rPr lang="en-US" sz="1800" dirty="0" smtClean="0">
                <a:sym typeface="Wingdings" pitchFamily="2" charset="2"/>
              </a:rPr>
              <a:t>[</a:t>
            </a:r>
            <a:r>
              <a:rPr lang="en-US" sz="1800" dirty="0" err="1" smtClean="0">
                <a:sym typeface="Wingdings" pitchFamily="2" charset="2"/>
              </a:rPr>
              <a:t>i</a:t>
            </a:r>
            <a:r>
              <a:rPr lang="en-US" sz="1800" dirty="0" smtClean="0">
                <a:sym typeface="Wingdings" pitchFamily="2" charset="2"/>
              </a:rPr>
              <a:t>]==element)</a:t>
            </a:r>
          </a:p>
          <a:p>
            <a:pPr>
              <a:buNone/>
            </a:pPr>
            <a:r>
              <a:rPr lang="en-US" sz="1800" dirty="0" smtClean="0">
                <a:sym typeface="Wingdings" pitchFamily="2" charset="2"/>
              </a:rPr>
              <a:t>				count++;</a:t>
            </a:r>
          </a:p>
          <a:p>
            <a:pPr>
              <a:buNone/>
            </a:pPr>
            <a:r>
              <a:rPr lang="en-US" sz="1800" dirty="0" smtClean="0">
                <a:sym typeface="Wingdings" pitchFamily="2" charset="2"/>
              </a:rPr>
              <a:t>			}</a:t>
            </a:r>
          </a:p>
          <a:p>
            <a:pPr>
              <a:buNone/>
            </a:pPr>
            <a:r>
              <a:rPr lang="en-US" sz="1800" dirty="0" smtClean="0">
                <a:sym typeface="Wingdings" pitchFamily="2" charset="2"/>
              </a:rPr>
              <a:t>			</a:t>
            </a:r>
            <a:r>
              <a:rPr lang="en-US" sz="1800" dirty="0" err="1" smtClean="0">
                <a:sym typeface="Wingdings" pitchFamily="2" charset="2"/>
              </a:rPr>
              <a:t>cout</a:t>
            </a:r>
            <a:r>
              <a:rPr lang="en-US" sz="1800" dirty="0" smtClean="0">
                <a:sym typeface="Wingdings" pitchFamily="2" charset="2"/>
              </a:rPr>
              <a:t>&lt;&lt;“Count of element is:”&lt;&lt;count;</a:t>
            </a:r>
          </a:p>
          <a:p>
            <a:pPr>
              <a:buNone/>
            </a:pPr>
            <a:r>
              <a:rPr lang="en-US" sz="1800" dirty="0" smtClean="0">
                <a:sym typeface="Wingdings" pitchFamily="2" charset="2"/>
              </a:rPr>
              <a:t>			</a:t>
            </a:r>
            <a:r>
              <a:rPr lang="en-US" sz="1800" dirty="0" err="1" smtClean="0">
                <a:sym typeface="Wingdings" pitchFamily="2" charset="2"/>
              </a:rPr>
              <a:t>getch</a:t>
            </a:r>
            <a:r>
              <a:rPr lang="en-US" sz="1800" dirty="0" smtClean="0">
                <a:sym typeface="Wingdings" pitchFamily="2" charset="2"/>
              </a:rPr>
              <a:t>();</a:t>
            </a:r>
          </a:p>
          <a:p>
            <a:pPr>
              <a:buNone/>
            </a:pPr>
            <a:r>
              <a:rPr lang="en-US" sz="1800" dirty="0" smtClean="0">
                <a:sym typeface="Wingdings" pitchFamily="2" charset="2"/>
              </a:rPr>
              <a:t>			}</a:t>
            </a:r>
            <a:endParaRPr lang="en-US"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oh ‘O’ Notation(contd..)</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Example 3:</a:t>
            </a:r>
          </a:p>
          <a:p>
            <a:r>
              <a:rPr lang="en-US" dirty="0" smtClean="0"/>
              <a:t>O(</a:t>
            </a:r>
            <a:r>
              <a:rPr lang="en-IN" dirty="0" smtClean="0"/>
              <a:t>n</a:t>
            </a:r>
            <a:r>
              <a:rPr lang="en-IN" baseline="30000" dirty="0" smtClean="0"/>
              <a:t>2</a:t>
            </a:r>
            <a:r>
              <a:rPr lang="en-US" dirty="0" smtClean="0"/>
              <a:t>) </a:t>
            </a:r>
            <a:r>
              <a:rPr lang="en-US" dirty="0" smtClean="0">
                <a:sym typeface="Wingdings" pitchFamily="2" charset="2"/>
              </a:rPr>
              <a:t> Finding duplicates in string. It takes a list of n items and compares every item to every other item.</a:t>
            </a:r>
          </a:p>
          <a:p>
            <a:pPr>
              <a:buNone/>
            </a:pPr>
            <a:r>
              <a:rPr lang="en-US" dirty="0" smtClean="0">
                <a:sym typeface="Wingdings" pitchFamily="2" charset="2"/>
              </a:rPr>
              <a:t>		</a:t>
            </a:r>
            <a:r>
              <a:rPr lang="en-US" dirty="0" err="1" smtClean="0">
                <a:sym typeface="Wingdings" pitchFamily="2" charset="2"/>
              </a:rPr>
              <a:t>int</a:t>
            </a:r>
            <a:r>
              <a:rPr lang="en-US" dirty="0" smtClean="0">
                <a:sym typeface="Wingdings" pitchFamily="2" charset="2"/>
              </a:rPr>
              <a:t> </a:t>
            </a:r>
            <a:r>
              <a:rPr lang="en-US" dirty="0" err="1" smtClean="0">
                <a:sym typeface="Wingdings" pitchFamily="2" charset="2"/>
              </a:rPr>
              <a:t>containsduplicate</a:t>
            </a:r>
            <a:r>
              <a:rPr lang="en-US" dirty="0" smtClean="0">
                <a:sym typeface="Wingdings" pitchFamily="2" charset="2"/>
              </a:rPr>
              <a:t>(char string[8])</a:t>
            </a:r>
          </a:p>
          <a:p>
            <a:pPr>
              <a:buNone/>
            </a:pPr>
            <a:r>
              <a:rPr lang="en-US" dirty="0" smtClean="0">
                <a:sym typeface="Wingdings" pitchFamily="2" charset="2"/>
              </a:rPr>
              <a:t>		{</a:t>
            </a:r>
          </a:p>
          <a:p>
            <a:pPr>
              <a:buNone/>
            </a:pPr>
            <a:r>
              <a:rPr lang="en-US" dirty="0" smtClean="0">
                <a:sym typeface="Wingdings" pitchFamily="2" charset="2"/>
              </a:rPr>
              <a:t>			for(</a:t>
            </a:r>
            <a:r>
              <a:rPr lang="en-US" dirty="0" err="1" smtClean="0">
                <a:sym typeface="Wingdings" pitchFamily="2" charset="2"/>
              </a:rPr>
              <a:t>int</a:t>
            </a:r>
            <a:r>
              <a:rPr lang="en-US" dirty="0" smtClean="0">
                <a:sym typeface="Wingdings" pitchFamily="2" charset="2"/>
              </a:rPr>
              <a:t> </a:t>
            </a:r>
            <a:r>
              <a:rPr lang="en-US" dirty="0" err="1" smtClean="0">
                <a:sym typeface="Wingdings" pitchFamily="2" charset="2"/>
              </a:rPr>
              <a:t>i</a:t>
            </a:r>
            <a:r>
              <a:rPr lang="en-US" dirty="0" smtClean="0">
                <a:sym typeface="Wingdings" pitchFamily="2" charset="2"/>
              </a:rPr>
              <a:t>=0;i&lt;</a:t>
            </a:r>
            <a:r>
              <a:rPr lang="en-US" dirty="0" err="1" smtClean="0">
                <a:sym typeface="Wingdings" pitchFamily="2" charset="2"/>
              </a:rPr>
              <a:t>strlen</a:t>
            </a:r>
            <a:r>
              <a:rPr lang="en-US" dirty="0" smtClean="0">
                <a:sym typeface="Wingdings" pitchFamily="2" charset="2"/>
              </a:rPr>
              <a:t>(string)-1;i++)</a:t>
            </a:r>
          </a:p>
          <a:p>
            <a:pPr>
              <a:buNone/>
            </a:pPr>
            <a:r>
              <a:rPr lang="en-US" dirty="0" smtClean="0">
                <a:sym typeface="Wingdings" pitchFamily="2" charset="2"/>
              </a:rPr>
              <a:t>			{</a:t>
            </a:r>
          </a:p>
          <a:p>
            <a:pPr>
              <a:buNone/>
            </a:pPr>
            <a:r>
              <a:rPr lang="en-US" dirty="0" smtClean="0">
                <a:sym typeface="Wingdings" pitchFamily="2" charset="2"/>
              </a:rPr>
              <a:t>				for(j=0;j&lt;</a:t>
            </a:r>
            <a:r>
              <a:rPr lang="en-US" dirty="0" err="1" smtClean="0">
                <a:sym typeface="Wingdings" pitchFamily="2" charset="2"/>
              </a:rPr>
              <a:t>strlen</a:t>
            </a:r>
            <a:r>
              <a:rPr lang="en-US" dirty="0" smtClean="0">
                <a:sym typeface="Wingdings" pitchFamily="2" charset="2"/>
              </a:rPr>
              <a:t>(string)-1;j++)</a:t>
            </a:r>
          </a:p>
          <a:p>
            <a:pPr>
              <a:buNone/>
            </a:pPr>
            <a:r>
              <a:rPr lang="en-US" dirty="0" smtClean="0">
                <a:sym typeface="Wingdings" pitchFamily="2" charset="2"/>
              </a:rPr>
              <a:t>				{</a:t>
            </a:r>
          </a:p>
          <a:p>
            <a:pPr>
              <a:buNone/>
            </a:pPr>
            <a:r>
              <a:rPr lang="en-US" dirty="0" smtClean="0">
                <a:sym typeface="Wingdings" pitchFamily="2" charset="2"/>
              </a:rPr>
              <a:t>					if(</a:t>
            </a:r>
            <a:r>
              <a:rPr lang="en-US" dirty="0" err="1" smtClean="0">
                <a:sym typeface="Wingdings" pitchFamily="2" charset="2"/>
              </a:rPr>
              <a:t>i</a:t>
            </a:r>
            <a:r>
              <a:rPr lang="en-US" dirty="0" smtClean="0">
                <a:sym typeface="Wingdings" pitchFamily="2" charset="2"/>
              </a:rPr>
              <a:t>==j)</a:t>
            </a:r>
          </a:p>
          <a:p>
            <a:pPr>
              <a:buNone/>
            </a:pPr>
            <a:r>
              <a:rPr lang="en-US" dirty="0" smtClean="0">
                <a:sym typeface="Wingdings" pitchFamily="2" charset="2"/>
              </a:rPr>
              <a:t>					continue;// don’t compare with self</a:t>
            </a:r>
          </a:p>
          <a:p>
            <a:pPr>
              <a:buNone/>
            </a:pPr>
            <a:r>
              <a:rPr lang="en-US" dirty="0" smtClean="0">
                <a:sym typeface="Wingdings" pitchFamily="2" charset="2"/>
              </a:rPr>
              <a:t>					if(string[</a:t>
            </a:r>
            <a:r>
              <a:rPr lang="en-US" dirty="0" err="1" smtClean="0">
                <a:sym typeface="Wingdings" pitchFamily="2" charset="2"/>
              </a:rPr>
              <a:t>i</a:t>
            </a:r>
            <a:r>
              <a:rPr lang="en-US" dirty="0" smtClean="0">
                <a:sym typeface="Wingdings" pitchFamily="2" charset="2"/>
              </a:rPr>
              <a:t>]==string[j])</a:t>
            </a:r>
          </a:p>
          <a:p>
            <a:pPr>
              <a:buNone/>
            </a:pPr>
            <a:r>
              <a:rPr lang="en-US" dirty="0" smtClean="0">
                <a:sym typeface="Wingdings" pitchFamily="2" charset="2"/>
              </a:rPr>
              <a:t>					return 1;</a:t>
            </a:r>
          </a:p>
          <a:p>
            <a:pPr>
              <a:buNone/>
            </a:pPr>
            <a:r>
              <a:rPr lang="en-US" dirty="0" smtClean="0">
                <a:sym typeface="Wingdings" pitchFamily="2" charset="2"/>
              </a:rPr>
              <a:t>				}</a:t>
            </a:r>
          </a:p>
          <a:p>
            <a:pPr>
              <a:buNone/>
            </a:pPr>
            <a:r>
              <a:rPr lang="en-US" dirty="0" smtClean="0">
                <a:sym typeface="Wingdings" pitchFamily="2" charset="2"/>
              </a:rPr>
              <a:t>			}</a:t>
            </a:r>
          </a:p>
          <a:p>
            <a:pPr>
              <a:buNone/>
            </a:pPr>
            <a:r>
              <a:rPr lang="en-US" dirty="0" smtClean="0">
                <a:sym typeface="Wingdings" pitchFamily="2" charset="2"/>
              </a:rPr>
              <a:t>		}</a:t>
            </a:r>
            <a:endParaRPr lang="en-US"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533400"/>
            <a:ext cx="8001000" cy="6324600"/>
          </a:xfrm>
        </p:spPr>
        <p:txBody>
          <a:bodyPr>
            <a:normAutofit fontScale="55000" lnSpcReduction="20000"/>
          </a:bodyPr>
          <a:lstStyle/>
          <a:p>
            <a:r>
              <a:rPr lang="en-IN" dirty="0" smtClean="0"/>
              <a:t>Example:</a:t>
            </a:r>
          </a:p>
          <a:p>
            <a:pPr marL="457200" indent="-457200">
              <a:buAutoNum type="arabicParenR"/>
            </a:pPr>
            <a:r>
              <a:rPr lang="en-IN" dirty="0" smtClean="0"/>
              <a:t>Let f(n)=7n+8 and g(n)=n. Is f(n)=O(g(n))?</a:t>
            </a:r>
          </a:p>
          <a:p>
            <a:pPr marL="457200" indent="-457200">
              <a:buNone/>
            </a:pPr>
            <a:r>
              <a:rPr lang="en-IN" dirty="0" smtClean="0"/>
              <a:t>	for 7n+8=O(n), we have to find c and n</a:t>
            </a:r>
            <a:r>
              <a:rPr lang="en-IN" baseline="-25000" dirty="0" smtClean="0"/>
              <a:t>0</a:t>
            </a:r>
            <a:r>
              <a:rPr lang="en-IN" dirty="0" smtClean="0"/>
              <a:t> such that for all integers n&gt; n</a:t>
            </a:r>
            <a:r>
              <a:rPr lang="en-IN" baseline="-25000" dirty="0" smtClean="0"/>
              <a:t>0</a:t>
            </a:r>
            <a:r>
              <a:rPr lang="en-IN" dirty="0" smtClean="0"/>
              <a:t> , f(n)≤</a:t>
            </a:r>
            <a:r>
              <a:rPr lang="en-IN" dirty="0" err="1" smtClean="0"/>
              <a:t>c.g</a:t>
            </a:r>
            <a:r>
              <a:rPr lang="en-IN" dirty="0" smtClean="0"/>
              <a:t>(n)</a:t>
            </a:r>
          </a:p>
          <a:p>
            <a:pPr marL="457200" indent="-457200">
              <a:buNone/>
            </a:pPr>
            <a:r>
              <a:rPr lang="en-IN" dirty="0" smtClean="0"/>
              <a:t>			     7n+8 ≤</a:t>
            </a:r>
            <a:r>
              <a:rPr lang="en-IN" dirty="0" err="1" smtClean="0"/>
              <a:t>c.n</a:t>
            </a:r>
            <a:endParaRPr lang="en-IN" dirty="0" smtClean="0"/>
          </a:p>
          <a:p>
            <a:pPr marL="457200" indent="-457200">
              <a:buNone/>
            </a:pPr>
            <a:r>
              <a:rPr lang="en-IN" dirty="0" smtClean="0"/>
              <a:t>	Let n=3 and c=3</a:t>
            </a:r>
          </a:p>
          <a:p>
            <a:pPr marL="457200" indent="-457200">
              <a:buNone/>
            </a:pPr>
            <a:r>
              <a:rPr lang="en-IN" dirty="0" smtClean="0"/>
              <a:t>			    7×3+8≤3×3</a:t>
            </a:r>
          </a:p>
          <a:p>
            <a:pPr marL="457200" indent="-457200">
              <a:buNone/>
            </a:pPr>
            <a:r>
              <a:rPr lang="en-IN" dirty="0" smtClean="0"/>
              <a:t>			      21+8 ≤9</a:t>
            </a:r>
          </a:p>
          <a:p>
            <a:pPr marL="457200" indent="-457200">
              <a:buNone/>
            </a:pPr>
            <a:r>
              <a:rPr lang="en-IN" dirty="0" smtClean="0"/>
              <a:t>			           29 ≤9 (not true). Increase the value of n or c</a:t>
            </a:r>
          </a:p>
          <a:p>
            <a:pPr marL="457200" indent="-457200">
              <a:buNone/>
            </a:pPr>
            <a:r>
              <a:rPr lang="en-IN" dirty="0" smtClean="0"/>
              <a:t>	Let n=4 and c=4</a:t>
            </a:r>
          </a:p>
          <a:p>
            <a:pPr marL="457200" indent="-457200">
              <a:buNone/>
            </a:pPr>
            <a:r>
              <a:rPr lang="en-IN" dirty="0" smtClean="0"/>
              <a:t>			    7×4+8≤4×4</a:t>
            </a:r>
          </a:p>
          <a:p>
            <a:pPr marL="457200" indent="-457200">
              <a:buNone/>
            </a:pPr>
            <a:r>
              <a:rPr lang="en-IN" dirty="0" smtClean="0"/>
              <a:t>			      28+8 ≤16</a:t>
            </a:r>
          </a:p>
          <a:p>
            <a:pPr marL="457200" indent="-457200">
              <a:buNone/>
            </a:pPr>
            <a:r>
              <a:rPr lang="en-IN" dirty="0" smtClean="0"/>
              <a:t>			           36 ≤16 (not true). Increase the value of n or c</a:t>
            </a:r>
          </a:p>
          <a:p>
            <a:pPr marL="457200" indent="-457200">
              <a:buNone/>
            </a:pPr>
            <a:r>
              <a:rPr lang="en-IN" dirty="0" smtClean="0"/>
              <a:t>	Let n=6 and c=6</a:t>
            </a:r>
          </a:p>
          <a:p>
            <a:pPr marL="457200" indent="-457200">
              <a:buNone/>
            </a:pPr>
            <a:r>
              <a:rPr lang="en-IN" dirty="0" smtClean="0"/>
              <a:t>			    7×6+8≤6×6</a:t>
            </a:r>
          </a:p>
          <a:p>
            <a:pPr marL="457200" indent="-457200">
              <a:buNone/>
            </a:pPr>
            <a:r>
              <a:rPr lang="en-IN" dirty="0" smtClean="0"/>
              <a:t>			      42+8 ≤36</a:t>
            </a:r>
          </a:p>
          <a:p>
            <a:pPr marL="457200" indent="-457200">
              <a:buNone/>
            </a:pPr>
            <a:r>
              <a:rPr lang="en-IN" dirty="0" smtClean="0"/>
              <a:t>			           50 ≤36 (not true). Increase the value of n or c</a:t>
            </a:r>
          </a:p>
          <a:p>
            <a:pPr marL="457200" indent="-457200">
              <a:buNone/>
            </a:pPr>
            <a:endParaRPr lang="en-IN" dirty="0" smtClean="0"/>
          </a:p>
          <a:p>
            <a:pPr marL="457200" indent="-457200">
              <a:buNone/>
            </a:pPr>
            <a:r>
              <a:rPr lang="en-IN" dirty="0" smtClean="0"/>
              <a:t>	Let n=8 and c=8</a:t>
            </a:r>
          </a:p>
          <a:p>
            <a:pPr marL="457200" indent="-457200">
              <a:buNone/>
            </a:pPr>
            <a:r>
              <a:rPr lang="en-IN" dirty="0" smtClean="0"/>
              <a:t>			 7×8+8≤8×8</a:t>
            </a:r>
          </a:p>
          <a:p>
            <a:pPr marL="457200" indent="-457200">
              <a:buNone/>
            </a:pPr>
            <a:r>
              <a:rPr lang="en-IN" dirty="0" smtClean="0"/>
              <a:t>			   56+8 ≤64</a:t>
            </a:r>
          </a:p>
          <a:p>
            <a:pPr marL="457200" indent="-457200">
              <a:buNone/>
            </a:pPr>
            <a:r>
              <a:rPr lang="en-IN" dirty="0" smtClean="0"/>
              <a:t>			        64 ≤64 (true). Increase the value of n or c</a:t>
            </a:r>
          </a:p>
          <a:p>
            <a:pPr marL="457200" indent="-457200">
              <a:buNone/>
            </a:pPr>
            <a:r>
              <a:rPr lang="en-IN" dirty="0" smtClean="0"/>
              <a:t>	Let n=9 and c=9</a:t>
            </a:r>
          </a:p>
          <a:p>
            <a:pPr marL="457200" indent="-457200">
              <a:buNone/>
            </a:pPr>
            <a:r>
              <a:rPr lang="en-IN" dirty="0" smtClean="0"/>
              <a:t>			 7×9+8≤9×9</a:t>
            </a:r>
          </a:p>
          <a:p>
            <a:pPr marL="457200" indent="-457200">
              <a:buNone/>
            </a:pPr>
            <a:r>
              <a:rPr lang="en-IN" dirty="0" smtClean="0"/>
              <a:t>			   63+8 ≤81</a:t>
            </a:r>
          </a:p>
          <a:p>
            <a:pPr marL="457200" indent="-457200">
              <a:buNone/>
            </a:pPr>
            <a:r>
              <a:rPr lang="en-IN" dirty="0" smtClean="0"/>
              <a:t>			         71≤81 (true). Increase the value of n or c</a:t>
            </a:r>
          </a:p>
          <a:p>
            <a:pPr marL="457200" indent="-457200">
              <a:buNone/>
            </a:pPr>
            <a:r>
              <a:rPr lang="en-IN" dirty="0" smtClean="0"/>
              <a:t>	Let n=10 and c=10</a:t>
            </a:r>
          </a:p>
          <a:p>
            <a:pPr marL="457200" indent="-457200">
              <a:buNone/>
            </a:pPr>
            <a:r>
              <a:rPr lang="en-IN" dirty="0" smtClean="0"/>
              <a:t>			 7×10+8≤10×10</a:t>
            </a:r>
          </a:p>
          <a:p>
            <a:pPr marL="457200" indent="-457200">
              <a:buNone/>
            </a:pPr>
            <a:r>
              <a:rPr lang="en-IN" dirty="0" smtClean="0"/>
              <a:t>			       70+8≤100</a:t>
            </a:r>
          </a:p>
          <a:p>
            <a:pPr marL="457200" indent="-457200">
              <a:buNone/>
            </a:pPr>
            <a:r>
              <a:rPr lang="en-IN" dirty="0" smtClean="0"/>
              <a:t>			            78≤100 (true). Increase the value of n or c</a:t>
            </a:r>
          </a:p>
          <a:p>
            <a:pPr marL="457200" indent="-457200">
              <a:buNone/>
            </a:pPr>
            <a:endParaRPr lang="en-IN" dirty="0" smtClean="0"/>
          </a:p>
          <a:p>
            <a:pPr marL="457200" indent="-457200">
              <a:buNone/>
            </a:pPr>
            <a:r>
              <a:rPr lang="en-IN" dirty="0" smtClean="0"/>
              <a:t>		     </a:t>
            </a: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533400"/>
            <a:ext cx="8001000" cy="4495800"/>
          </a:xfrm>
        </p:spPr>
        <p:txBody>
          <a:bodyPr>
            <a:normAutofit/>
          </a:bodyPr>
          <a:lstStyle/>
          <a:p>
            <a:pPr marL="457200" indent="-457200">
              <a:buNone/>
            </a:pPr>
            <a:r>
              <a:rPr lang="en-IN" sz="1800" dirty="0" smtClean="0"/>
              <a:t>Let n=12 and c=12</a:t>
            </a:r>
          </a:p>
          <a:p>
            <a:pPr marL="457200" indent="-457200">
              <a:buNone/>
            </a:pPr>
            <a:r>
              <a:rPr lang="en-IN" sz="1800" dirty="0" smtClean="0"/>
              <a:t>			 7×12+8≤12×12</a:t>
            </a:r>
          </a:p>
          <a:p>
            <a:pPr marL="457200" indent="-457200">
              <a:buNone/>
            </a:pPr>
            <a:r>
              <a:rPr lang="en-IN" sz="1800" dirty="0" smtClean="0"/>
              <a:t>			       84+8≤144</a:t>
            </a:r>
          </a:p>
          <a:p>
            <a:pPr marL="457200" indent="-457200">
              <a:buNone/>
            </a:pPr>
            <a:r>
              <a:rPr lang="en-IN" sz="1800" dirty="0" smtClean="0"/>
              <a:t>			            92≤100 (true). Increase the value of n or c</a:t>
            </a:r>
          </a:p>
          <a:p>
            <a:pPr marL="457200" indent="-457200">
              <a:buNone/>
            </a:pPr>
            <a:r>
              <a:rPr lang="en-IN" sz="1800" dirty="0" smtClean="0"/>
              <a:t>Let n=14 and c=14</a:t>
            </a:r>
          </a:p>
          <a:p>
            <a:pPr marL="457200" indent="-457200">
              <a:buNone/>
            </a:pPr>
            <a:r>
              <a:rPr lang="en-IN" sz="1800" dirty="0" smtClean="0"/>
              <a:t>			 7×14+8≤14×14</a:t>
            </a:r>
          </a:p>
          <a:p>
            <a:pPr marL="457200" indent="-457200">
              <a:buNone/>
            </a:pPr>
            <a:r>
              <a:rPr lang="en-IN" sz="1800" dirty="0" smtClean="0"/>
              <a:t>			       98+8≤196</a:t>
            </a:r>
          </a:p>
          <a:p>
            <a:pPr marL="457200" indent="-457200">
              <a:buNone/>
            </a:pPr>
            <a:r>
              <a:rPr lang="en-IN" sz="1800" dirty="0" smtClean="0"/>
              <a:t>			            106≤196 (true). Increase the value of n or c</a:t>
            </a:r>
          </a:p>
          <a:p>
            <a:pPr>
              <a:buNone/>
            </a:pPr>
            <a:endParaRPr lang="en-IN" sz="1800" dirty="0"/>
          </a:p>
        </p:txBody>
      </p:sp>
      <p:graphicFrame>
        <p:nvGraphicFramePr>
          <p:cNvPr id="5" name="Chart 4"/>
          <p:cNvGraphicFramePr/>
          <p:nvPr/>
        </p:nvGraphicFramePr>
        <p:xfrm>
          <a:off x="1752600" y="3276600"/>
          <a:ext cx="5105400" cy="28956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6781800" y="5105400"/>
            <a:ext cx="2378343" cy="1200329"/>
          </a:xfrm>
          <a:prstGeom prst="rect">
            <a:avLst/>
          </a:prstGeom>
          <a:noFill/>
        </p:spPr>
        <p:txBody>
          <a:bodyPr wrap="none" rtlCol="0">
            <a:spAutoFit/>
          </a:bodyPr>
          <a:lstStyle/>
          <a:p>
            <a:r>
              <a:rPr lang="en-IN" dirty="0" smtClean="0"/>
              <a:t>Visually, this says </a:t>
            </a:r>
          </a:p>
          <a:p>
            <a:r>
              <a:rPr lang="en-IN" dirty="0" smtClean="0"/>
              <a:t>that the f(n) curve </a:t>
            </a:r>
          </a:p>
          <a:p>
            <a:r>
              <a:rPr lang="en-IN" dirty="0" smtClean="0"/>
              <a:t>must eventually fit</a:t>
            </a:r>
          </a:p>
          <a:p>
            <a:r>
              <a:rPr lang="en-IN" dirty="0" smtClean="0"/>
              <a:t> under the </a:t>
            </a:r>
            <a:r>
              <a:rPr lang="en-IN" dirty="0" err="1" smtClean="0"/>
              <a:t>c.g</a:t>
            </a:r>
            <a:r>
              <a:rPr lang="en-IN" dirty="0" smtClean="0"/>
              <a:t>(n) curve.</a:t>
            </a:r>
            <a:endParaRPr lang="en-IN" dirty="0"/>
          </a:p>
        </p:txBody>
      </p:sp>
      <p:sp>
        <p:nvSpPr>
          <p:cNvPr id="7" name="TextBox 6"/>
          <p:cNvSpPr txBox="1"/>
          <p:nvPr/>
        </p:nvSpPr>
        <p:spPr>
          <a:xfrm rot="16200000">
            <a:off x="923423" y="3962400"/>
            <a:ext cx="1441420" cy="369332"/>
          </a:xfrm>
          <a:prstGeom prst="rect">
            <a:avLst/>
          </a:prstGeom>
          <a:noFill/>
        </p:spPr>
        <p:txBody>
          <a:bodyPr wrap="none" rtlCol="0">
            <a:spAutoFit/>
          </a:bodyPr>
          <a:lstStyle/>
          <a:p>
            <a:r>
              <a:rPr lang="en-IN" dirty="0" smtClean="0"/>
              <a:t>Running time</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fontScale="92500" lnSpcReduction="20000"/>
          </a:bodyPr>
          <a:lstStyle/>
          <a:p>
            <a:pPr algn="just"/>
            <a:r>
              <a:rPr lang="en-US" b="1" dirty="0" smtClean="0"/>
              <a:t>Introduction: </a:t>
            </a:r>
            <a:r>
              <a:rPr lang="en-US" dirty="0" smtClean="0"/>
              <a:t>Concept of data and information, Introduction to Data Structures, Types of data structure: Linear and non-linear data structures, operations on Data Structures, Algorithm complexity, Time-space trade off, asymptotic notations. [4]</a:t>
            </a:r>
            <a:endParaRPr lang="en-IN" dirty="0" smtClean="0"/>
          </a:p>
          <a:p>
            <a:pPr algn="just">
              <a:buNone/>
            </a:pPr>
            <a:r>
              <a:rPr lang="en-US" dirty="0" smtClean="0"/>
              <a:t> </a:t>
            </a:r>
            <a:endParaRPr lang="en-IN" dirty="0" smtClean="0"/>
          </a:p>
          <a:p>
            <a:pPr algn="just"/>
            <a:r>
              <a:rPr lang="en-US" b="1" dirty="0" smtClean="0"/>
              <a:t>Arrays: </a:t>
            </a:r>
            <a:r>
              <a:rPr lang="en-US" dirty="0" smtClean="0"/>
              <a:t>Basic terminology, Linear arrays and their representation, Traversing Linear Array, Insertion &amp; Deletion in arrays, searching – linear search, binary search, sorting – insertion sort , selection sort , bubble sort , merging arrays &amp; merge sort , complexity analysis of each algorithm, Multi-dimensional arrays and their representation, Pointers; Pointer Arrays, Records; Record structure, representation of records in Memory, Parallel Arrays, sparse matrices and their storage. [12]</a:t>
            </a:r>
            <a:endParaRPr lang="en-IN" dirty="0" smtClean="0"/>
          </a:p>
          <a:p>
            <a:endParaRPr lang="en-IN"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Asymptotic Notations: Big Omega ‘</a:t>
            </a:r>
            <a:r>
              <a:rPr lang="el-GR" dirty="0" smtClean="0"/>
              <a:t>Ω</a:t>
            </a:r>
            <a:r>
              <a:rPr lang="en-US" dirty="0" smtClean="0"/>
              <a:t>’ Notation</a:t>
            </a:r>
            <a:endParaRPr lang="en-IN" dirty="0"/>
          </a:p>
        </p:txBody>
      </p:sp>
      <p:sp>
        <p:nvSpPr>
          <p:cNvPr id="3" name="Content Placeholder 2"/>
          <p:cNvSpPr>
            <a:spLocks noGrp="1"/>
          </p:cNvSpPr>
          <p:nvPr>
            <p:ph idx="1"/>
          </p:nvPr>
        </p:nvSpPr>
        <p:spPr/>
        <p:txBody>
          <a:bodyPr/>
          <a:lstStyle/>
          <a:p>
            <a:pPr algn="just">
              <a:buNone/>
            </a:pPr>
            <a:r>
              <a:rPr lang="en-IN" b="1" dirty="0" smtClean="0"/>
              <a:t>2) Big Omega (</a:t>
            </a:r>
            <a:r>
              <a:rPr lang="el-GR" b="1" dirty="0" smtClean="0"/>
              <a:t>Ω</a:t>
            </a:r>
            <a:r>
              <a:rPr lang="en-IN" b="1" dirty="0" smtClean="0"/>
              <a:t>)Notation: </a:t>
            </a:r>
            <a:r>
              <a:rPr lang="en-IN" dirty="0" smtClean="0"/>
              <a:t>It describes the best that can happen for a given data size.</a:t>
            </a:r>
          </a:p>
          <a:p>
            <a:pPr algn="just"/>
            <a:r>
              <a:rPr lang="en-US" dirty="0" smtClean="0"/>
              <a:t>For functions, f(n)&amp; g(n) if there exists an integer </a:t>
            </a:r>
            <a:r>
              <a:rPr lang="en-IN" dirty="0" smtClean="0"/>
              <a:t>n</a:t>
            </a:r>
            <a:r>
              <a:rPr lang="en-IN" baseline="-25000" dirty="0" smtClean="0"/>
              <a:t>0</a:t>
            </a:r>
            <a:r>
              <a:rPr lang="en-IN" dirty="0" smtClean="0"/>
              <a:t> and a constant c&gt;0 such that for all integers n&gt;n</a:t>
            </a:r>
            <a:r>
              <a:rPr lang="en-IN" baseline="-25000" dirty="0" smtClean="0"/>
              <a:t>0</a:t>
            </a:r>
            <a:r>
              <a:rPr lang="en-IN" dirty="0" smtClean="0"/>
              <a:t>, f(n)≥</a:t>
            </a:r>
            <a:r>
              <a:rPr lang="en-IN" dirty="0" err="1" smtClean="0"/>
              <a:t>c.g</a:t>
            </a:r>
            <a:r>
              <a:rPr lang="en-IN" dirty="0" smtClean="0"/>
              <a:t>(n), then f(n) is omega of g(n). This is denoted as      f(n)=(</a:t>
            </a:r>
            <a:r>
              <a:rPr lang="el-GR" dirty="0" smtClean="0"/>
              <a:t>Ω </a:t>
            </a:r>
            <a:r>
              <a:rPr lang="en-IN" dirty="0" smtClean="0"/>
              <a:t>g(n)).</a:t>
            </a:r>
          </a:p>
          <a:p>
            <a:pPr algn="just"/>
            <a:endParaRPr lang="en-US" dirty="0" smtClean="0"/>
          </a:p>
          <a:p>
            <a:pPr algn="just"/>
            <a:r>
              <a:rPr lang="en-IN" dirty="0" smtClean="0"/>
              <a:t>Big Omega</a:t>
            </a:r>
            <a:r>
              <a:rPr lang="en-IN" b="1" dirty="0" smtClean="0"/>
              <a:t>(</a:t>
            </a:r>
            <a:r>
              <a:rPr lang="el-GR" b="1" dirty="0" smtClean="0"/>
              <a:t>Ω</a:t>
            </a:r>
            <a:r>
              <a:rPr lang="en-IN" b="1" dirty="0" smtClean="0"/>
              <a:t>)</a:t>
            </a:r>
            <a:r>
              <a:rPr lang="en-IN" dirty="0" smtClean="0"/>
              <a:t> is opposite to Big Oh</a:t>
            </a:r>
            <a:r>
              <a:rPr lang="en-IN" b="1" dirty="0" smtClean="0"/>
              <a:t>(O)</a:t>
            </a:r>
            <a:r>
              <a:rPr lang="en-IN" dirty="0" smtClean="0"/>
              <a:t> and specifies an lower bound instead of upper bound.</a:t>
            </a:r>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685800"/>
            <a:ext cx="8001000" cy="5791200"/>
          </a:xfrm>
        </p:spPr>
        <p:txBody>
          <a:bodyPr>
            <a:normAutofit fontScale="62500" lnSpcReduction="20000"/>
          </a:bodyPr>
          <a:lstStyle/>
          <a:p>
            <a:r>
              <a:rPr lang="en-IN" dirty="0" smtClean="0"/>
              <a:t>Example:</a:t>
            </a:r>
          </a:p>
          <a:p>
            <a:pPr marL="457200" indent="-457200">
              <a:buAutoNum type="arabicParenR"/>
            </a:pPr>
            <a:r>
              <a:rPr lang="en-IN" dirty="0" smtClean="0"/>
              <a:t>Let f(n)=2n</a:t>
            </a:r>
            <a:r>
              <a:rPr lang="en-IN" baseline="30000" dirty="0" smtClean="0"/>
              <a:t>3 </a:t>
            </a:r>
            <a:r>
              <a:rPr lang="en-IN" dirty="0" smtClean="0"/>
              <a:t>+4n</a:t>
            </a:r>
            <a:r>
              <a:rPr lang="en-IN" baseline="30000" dirty="0" smtClean="0"/>
              <a:t>2</a:t>
            </a:r>
            <a:r>
              <a:rPr lang="en-IN" dirty="0" smtClean="0"/>
              <a:t>+5n+10 and g(n)= n</a:t>
            </a:r>
            <a:r>
              <a:rPr lang="en-IN" baseline="30000" dirty="0" smtClean="0"/>
              <a:t>2</a:t>
            </a:r>
            <a:r>
              <a:rPr lang="en-IN" dirty="0" smtClean="0"/>
              <a:t> +50n+4. Is f(n)=</a:t>
            </a:r>
            <a:r>
              <a:rPr lang="el-GR" dirty="0" smtClean="0"/>
              <a:t>Ω</a:t>
            </a:r>
            <a:r>
              <a:rPr lang="en-IN" dirty="0" smtClean="0"/>
              <a:t>(g(n))?</a:t>
            </a:r>
          </a:p>
          <a:p>
            <a:pPr marL="457200" indent="-457200">
              <a:buNone/>
            </a:pPr>
            <a:r>
              <a:rPr lang="en-IN" dirty="0" smtClean="0"/>
              <a:t>	for 7n+8=O(n), we have to find c and n</a:t>
            </a:r>
            <a:r>
              <a:rPr lang="en-IN" baseline="-25000" dirty="0" smtClean="0"/>
              <a:t>0</a:t>
            </a:r>
            <a:r>
              <a:rPr lang="en-IN" dirty="0" smtClean="0"/>
              <a:t> such that for all integers n&gt; n</a:t>
            </a:r>
            <a:r>
              <a:rPr lang="en-IN" baseline="-25000" dirty="0" smtClean="0"/>
              <a:t>0</a:t>
            </a:r>
            <a:r>
              <a:rPr lang="en-IN" dirty="0" smtClean="0"/>
              <a:t> , f(n)≥</a:t>
            </a:r>
            <a:r>
              <a:rPr lang="en-IN" dirty="0" err="1" smtClean="0"/>
              <a:t>c.g</a:t>
            </a:r>
            <a:r>
              <a:rPr lang="en-IN" dirty="0" smtClean="0"/>
              <a:t>(n)</a:t>
            </a:r>
          </a:p>
          <a:p>
            <a:pPr marL="457200" indent="-457200">
              <a:buNone/>
            </a:pPr>
            <a:r>
              <a:rPr lang="en-IN" dirty="0" smtClean="0"/>
              <a:t>			 2n</a:t>
            </a:r>
            <a:r>
              <a:rPr lang="en-IN" baseline="30000" dirty="0" smtClean="0"/>
              <a:t>3 </a:t>
            </a:r>
            <a:r>
              <a:rPr lang="en-IN" dirty="0" smtClean="0"/>
              <a:t>+4n</a:t>
            </a:r>
            <a:r>
              <a:rPr lang="en-IN" baseline="30000" dirty="0" smtClean="0"/>
              <a:t>2</a:t>
            </a:r>
            <a:r>
              <a:rPr lang="en-IN" dirty="0" smtClean="0"/>
              <a:t>+5n+10 ≥ c.n</a:t>
            </a:r>
            <a:r>
              <a:rPr lang="en-IN" baseline="30000" dirty="0" smtClean="0"/>
              <a:t>2</a:t>
            </a:r>
            <a:r>
              <a:rPr lang="en-IN" dirty="0" smtClean="0"/>
              <a:t> +50n+4</a:t>
            </a:r>
          </a:p>
          <a:p>
            <a:pPr marL="457200" indent="-457200">
              <a:buNone/>
            </a:pPr>
            <a:r>
              <a:rPr lang="en-IN" dirty="0" smtClean="0"/>
              <a:t>	Let n=2 and c=2</a:t>
            </a:r>
          </a:p>
          <a:p>
            <a:pPr marL="457200" indent="-457200">
              <a:buNone/>
            </a:pPr>
            <a:r>
              <a:rPr lang="en-IN" dirty="0" smtClean="0"/>
              <a:t>			    2×2</a:t>
            </a:r>
            <a:r>
              <a:rPr lang="en-IN" baseline="30000" dirty="0" smtClean="0"/>
              <a:t>3</a:t>
            </a:r>
            <a:r>
              <a:rPr lang="en-IN" dirty="0" smtClean="0"/>
              <a:t>+4×2</a:t>
            </a:r>
            <a:r>
              <a:rPr lang="en-IN" baseline="30000" dirty="0" smtClean="0"/>
              <a:t>2</a:t>
            </a:r>
            <a:r>
              <a:rPr lang="en-IN" dirty="0" smtClean="0"/>
              <a:t>+5×2+10 ≥ 2× 2</a:t>
            </a:r>
            <a:r>
              <a:rPr lang="en-IN" baseline="30000" dirty="0" smtClean="0"/>
              <a:t>2</a:t>
            </a:r>
            <a:r>
              <a:rPr lang="en-IN" dirty="0" smtClean="0"/>
              <a:t> +50 ×2+4</a:t>
            </a:r>
          </a:p>
          <a:p>
            <a:pPr marL="457200" indent="-457200">
              <a:buNone/>
            </a:pPr>
            <a:r>
              <a:rPr lang="en-IN" dirty="0" smtClean="0"/>
              <a:t>			      16+16+10+10 ≥ 8+100+4</a:t>
            </a:r>
          </a:p>
          <a:p>
            <a:pPr marL="457200" indent="-457200">
              <a:buNone/>
            </a:pPr>
            <a:r>
              <a:rPr lang="en-IN" dirty="0" smtClean="0"/>
              <a:t>			           52 ≥ 12 (not true). Increase the value of n or c</a:t>
            </a:r>
          </a:p>
          <a:p>
            <a:pPr marL="457200" indent="-457200">
              <a:buNone/>
            </a:pPr>
            <a:r>
              <a:rPr lang="en-IN" dirty="0" smtClean="0"/>
              <a:t>Let n=3 and c=3</a:t>
            </a:r>
          </a:p>
          <a:p>
            <a:pPr marL="457200" indent="-457200">
              <a:buNone/>
            </a:pPr>
            <a:r>
              <a:rPr lang="en-IN" dirty="0" smtClean="0"/>
              <a:t>			    2×3</a:t>
            </a:r>
            <a:r>
              <a:rPr lang="en-IN" baseline="30000" dirty="0" smtClean="0"/>
              <a:t>3</a:t>
            </a:r>
            <a:r>
              <a:rPr lang="en-IN" dirty="0" smtClean="0"/>
              <a:t>+4×3</a:t>
            </a:r>
            <a:r>
              <a:rPr lang="en-IN" baseline="30000" dirty="0" smtClean="0"/>
              <a:t>2</a:t>
            </a:r>
            <a:r>
              <a:rPr lang="en-IN" dirty="0" smtClean="0"/>
              <a:t>+5×3+10 ≥ 3× 3</a:t>
            </a:r>
            <a:r>
              <a:rPr lang="en-IN" baseline="30000" dirty="0" smtClean="0"/>
              <a:t>2</a:t>
            </a:r>
            <a:r>
              <a:rPr lang="en-IN" dirty="0" smtClean="0"/>
              <a:t> +50 ×3+4</a:t>
            </a:r>
          </a:p>
          <a:p>
            <a:pPr marL="457200" indent="-457200">
              <a:buNone/>
            </a:pPr>
            <a:r>
              <a:rPr lang="en-IN" dirty="0" smtClean="0"/>
              <a:t>			      54+36+25 ≥ 27+150+4</a:t>
            </a:r>
          </a:p>
          <a:p>
            <a:pPr marL="457200" indent="-457200">
              <a:buNone/>
            </a:pPr>
            <a:r>
              <a:rPr lang="en-IN" dirty="0" smtClean="0"/>
              <a:t>			           115 ≥ 181 (not true). Increase the value of n or c</a:t>
            </a:r>
          </a:p>
          <a:p>
            <a:pPr marL="457200" indent="-457200">
              <a:buNone/>
            </a:pPr>
            <a:r>
              <a:rPr lang="en-IN" dirty="0" smtClean="0"/>
              <a:t>Let n=4 and c=4</a:t>
            </a:r>
          </a:p>
          <a:p>
            <a:pPr marL="457200" indent="-457200">
              <a:buNone/>
            </a:pPr>
            <a:r>
              <a:rPr lang="en-IN" dirty="0" smtClean="0"/>
              <a:t>			    2×4</a:t>
            </a:r>
            <a:r>
              <a:rPr lang="en-IN" baseline="30000" dirty="0" smtClean="0"/>
              <a:t>3</a:t>
            </a:r>
            <a:r>
              <a:rPr lang="en-IN" dirty="0" smtClean="0"/>
              <a:t>+4×4</a:t>
            </a:r>
            <a:r>
              <a:rPr lang="en-IN" baseline="30000" dirty="0" smtClean="0"/>
              <a:t>2</a:t>
            </a:r>
            <a:r>
              <a:rPr lang="en-IN" dirty="0" smtClean="0"/>
              <a:t>+5×4+10 ≥ 4× 4</a:t>
            </a:r>
            <a:r>
              <a:rPr lang="en-IN" baseline="30000" dirty="0" smtClean="0"/>
              <a:t>2</a:t>
            </a:r>
            <a:r>
              <a:rPr lang="en-IN" dirty="0" smtClean="0"/>
              <a:t> +50 ×4+4</a:t>
            </a:r>
          </a:p>
          <a:p>
            <a:pPr marL="457200" indent="-457200">
              <a:buNone/>
            </a:pPr>
            <a:r>
              <a:rPr lang="en-IN" dirty="0" smtClean="0"/>
              <a:t>			      128+64+30 ≥ 64+200+4</a:t>
            </a:r>
          </a:p>
          <a:p>
            <a:pPr marL="457200" indent="-457200">
              <a:buNone/>
            </a:pPr>
            <a:r>
              <a:rPr lang="en-IN" dirty="0" smtClean="0"/>
              <a:t>			           222≥ 268 (not true). Increase the value of n or c</a:t>
            </a:r>
          </a:p>
          <a:p>
            <a:pPr marL="457200" indent="-457200">
              <a:buNone/>
            </a:pPr>
            <a:endParaRPr lang="en-IN" dirty="0" smtClean="0"/>
          </a:p>
          <a:p>
            <a:pPr marL="457200" indent="-457200">
              <a:buNone/>
            </a:pPr>
            <a:r>
              <a:rPr lang="en-IN" dirty="0" smtClean="0"/>
              <a:t>Let n=5 and c=5</a:t>
            </a:r>
          </a:p>
          <a:p>
            <a:pPr marL="457200" indent="-457200">
              <a:buNone/>
            </a:pPr>
            <a:r>
              <a:rPr lang="en-IN" dirty="0" smtClean="0"/>
              <a:t>			    2×5</a:t>
            </a:r>
            <a:r>
              <a:rPr lang="en-IN" baseline="30000" dirty="0" smtClean="0"/>
              <a:t>3</a:t>
            </a:r>
            <a:r>
              <a:rPr lang="en-IN" dirty="0" smtClean="0"/>
              <a:t>+4×5</a:t>
            </a:r>
            <a:r>
              <a:rPr lang="en-IN" baseline="30000" dirty="0" smtClean="0"/>
              <a:t>2</a:t>
            </a:r>
            <a:r>
              <a:rPr lang="en-IN" dirty="0" smtClean="0"/>
              <a:t>+5×5+10 ≥ 5× 5</a:t>
            </a:r>
            <a:r>
              <a:rPr lang="en-IN" baseline="30000" dirty="0" smtClean="0"/>
              <a:t>2</a:t>
            </a:r>
            <a:r>
              <a:rPr lang="en-IN" dirty="0" smtClean="0"/>
              <a:t> +50 ×5+4</a:t>
            </a:r>
          </a:p>
          <a:p>
            <a:pPr marL="457200" indent="-457200">
              <a:buNone/>
            </a:pPr>
            <a:r>
              <a:rPr lang="en-IN" dirty="0" smtClean="0"/>
              <a:t>			      250+100+35 ≥ 125+250+4</a:t>
            </a:r>
          </a:p>
          <a:p>
            <a:pPr marL="457200" indent="-457200">
              <a:buNone/>
            </a:pPr>
            <a:r>
              <a:rPr lang="en-IN" dirty="0" smtClean="0"/>
              <a:t>			           385≥ 379 (true). Increase the value of n or c</a:t>
            </a:r>
          </a:p>
          <a:p>
            <a:pPr marL="457200" indent="-457200">
              <a:buNone/>
            </a:pPr>
            <a:r>
              <a:rPr lang="en-IN" dirty="0" smtClean="0"/>
              <a:t>Let n=6 and c=6</a:t>
            </a:r>
          </a:p>
          <a:p>
            <a:pPr marL="457200" indent="-457200">
              <a:buNone/>
            </a:pPr>
            <a:r>
              <a:rPr lang="en-IN" dirty="0" smtClean="0"/>
              <a:t>			    2×6</a:t>
            </a:r>
            <a:r>
              <a:rPr lang="en-IN" baseline="30000" dirty="0" smtClean="0"/>
              <a:t>3</a:t>
            </a:r>
            <a:r>
              <a:rPr lang="en-IN" dirty="0" smtClean="0"/>
              <a:t>+4×6</a:t>
            </a:r>
            <a:r>
              <a:rPr lang="en-IN" baseline="30000" dirty="0" smtClean="0"/>
              <a:t>2</a:t>
            </a:r>
            <a:r>
              <a:rPr lang="en-IN" dirty="0" smtClean="0"/>
              <a:t>+5×6+10 ≥ 6× 6</a:t>
            </a:r>
            <a:r>
              <a:rPr lang="en-IN" baseline="30000" dirty="0" smtClean="0"/>
              <a:t>2</a:t>
            </a:r>
            <a:r>
              <a:rPr lang="en-IN" dirty="0" smtClean="0"/>
              <a:t> +50 ×6+4</a:t>
            </a:r>
          </a:p>
          <a:p>
            <a:pPr marL="457200" indent="-457200">
              <a:buNone/>
            </a:pPr>
            <a:r>
              <a:rPr lang="en-IN" dirty="0" smtClean="0"/>
              <a:t>			      432+144+40 ≥ 216+300+4</a:t>
            </a:r>
          </a:p>
          <a:p>
            <a:pPr marL="457200" indent="-457200">
              <a:buNone/>
            </a:pPr>
            <a:r>
              <a:rPr lang="en-IN" dirty="0" smtClean="0"/>
              <a:t>			           616≥ 520 (true). Increase the value of n or c</a:t>
            </a:r>
          </a:p>
          <a:p>
            <a:pPr lvl="4"/>
            <a:endParaRPr lang="en-IN"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graphicFrame>
        <p:nvGraphicFramePr>
          <p:cNvPr id="4" name="Chart 3"/>
          <p:cNvGraphicFramePr/>
          <p:nvPr/>
        </p:nvGraphicFramePr>
        <p:xfrm>
          <a:off x="1447800" y="2057400"/>
          <a:ext cx="6934200" cy="28956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Theta</a:t>
            </a:r>
            <a:r>
              <a:rPr lang="az-Cyrl-AZ" dirty="0" smtClean="0"/>
              <a:t> </a:t>
            </a:r>
            <a:r>
              <a:rPr lang="en-IN" dirty="0" smtClean="0"/>
              <a:t>‘</a:t>
            </a:r>
            <a:r>
              <a:rPr lang="az-Cyrl-AZ" dirty="0" smtClean="0"/>
              <a:t>Ө</a:t>
            </a:r>
            <a:r>
              <a:rPr lang="en-IN" dirty="0" smtClean="0"/>
              <a:t>’ Notation</a:t>
            </a:r>
            <a:endParaRPr lang="en-IN" dirty="0"/>
          </a:p>
        </p:txBody>
      </p:sp>
      <p:sp>
        <p:nvSpPr>
          <p:cNvPr id="3" name="Content Placeholder 2"/>
          <p:cNvSpPr>
            <a:spLocks noGrp="1"/>
          </p:cNvSpPr>
          <p:nvPr>
            <p:ph idx="1"/>
          </p:nvPr>
        </p:nvSpPr>
        <p:spPr/>
        <p:txBody>
          <a:bodyPr/>
          <a:lstStyle/>
          <a:p>
            <a:r>
              <a:rPr lang="en-IN" dirty="0" smtClean="0"/>
              <a:t>In Theta notation, f(n) is bounded from the top and bottom by the same function g(n).</a:t>
            </a:r>
          </a:p>
          <a:p>
            <a:r>
              <a:rPr lang="en-US" dirty="0" smtClean="0"/>
              <a:t>For functions, f(n)&amp; g(n), f(n) is theta of g(n) if and only if f(n)=O(g(n)) and f(n)=</a:t>
            </a:r>
            <a:r>
              <a:rPr lang="el-GR" dirty="0" smtClean="0"/>
              <a:t>Ω</a:t>
            </a:r>
            <a:r>
              <a:rPr lang="en-IN" dirty="0" smtClean="0"/>
              <a:t>(g(n)). This is denoted as      f(n)=(</a:t>
            </a:r>
            <a:r>
              <a:rPr lang="el-GR" dirty="0" smtClean="0"/>
              <a:t>Ө </a:t>
            </a:r>
            <a:r>
              <a:rPr lang="en-IN" dirty="0" smtClean="0"/>
              <a:t>g(n)).</a:t>
            </a:r>
          </a:p>
          <a:p>
            <a:endParaRPr lang="en-IN" dirty="0" smtClean="0"/>
          </a:p>
          <a:p>
            <a:endParaRPr lang="en-IN" dirty="0"/>
          </a:p>
        </p:txBody>
      </p:sp>
      <p:pic>
        <p:nvPicPr>
          <p:cNvPr id="63490" name="Picture 2" descr="http://vaxxxa.github.io/talks/introduction.to.algorithms-computational.complexity/static/images/theta-o-omega-graph-example.jpg"/>
          <p:cNvPicPr>
            <a:picLocks noChangeAspect="1" noChangeArrowheads="1"/>
          </p:cNvPicPr>
          <p:nvPr/>
        </p:nvPicPr>
        <p:blipFill>
          <a:blip r:embed="rId2" cstate="print"/>
          <a:srcRect/>
          <a:stretch>
            <a:fillRect/>
          </a:stretch>
        </p:blipFill>
        <p:spPr bwMode="auto">
          <a:xfrm>
            <a:off x="533400" y="3857625"/>
            <a:ext cx="8296275" cy="2695575"/>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Various complexities of algorithms</a:t>
            </a:r>
            <a:endParaRPr lang="en-IN" dirty="0"/>
          </a:p>
        </p:txBody>
      </p:sp>
      <p:sp>
        <p:nvSpPr>
          <p:cNvPr id="3" name="Content Placeholder 2"/>
          <p:cNvSpPr>
            <a:spLocks noGrp="1"/>
          </p:cNvSpPr>
          <p:nvPr>
            <p:ph idx="1"/>
          </p:nvPr>
        </p:nvSpPr>
        <p:spPr/>
        <p:txBody>
          <a:bodyPr>
            <a:normAutofit fontScale="77500" lnSpcReduction="20000"/>
          </a:bodyPr>
          <a:lstStyle/>
          <a:p>
            <a:r>
              <a:rPr lang="en-US" b="1" dirty="0" smtClean="0"/>
              <a:t>Constant: </a:t>
            </a:r>
            <a:r>
              <a:rPr lang="en-US" dirty="0" smtClean="0"/>
              <a:t>O(1)</a:t>
            </a:r>
            <a:r>
              <a:rPr lang="en-US" dirty="0" smtClean="0">
                <a:sym typeface="Wingdings" pitchFamily="2" charset="2"/>
              </a:rPr>
              <a:t> constant number of operations, not depending on the input data size, </a:t>
            </a:r>
          </a:p>
          <a:p>
            <a:pPr>
              <a:buNone/>
            </a:pPr>
            <a:r>
              <a:rPr lang="en-US" dirty="0" smtClean="0">
                <a:sym typeface="Wingdings" pitchFamily="2" charset="2"/>
              </a:rPr>
              <a:t>		e.g. n=10000 1 operation.</a:t>
            </a:r>
            <a:endParaRPr lang="en-US" b="1" dirty="0" smtClean="0"/>
          </a:p>
          <a:p>
            <a:r>
              <a:rPr lang="en-US" b="1" dirty="0" smtClean="0"/>
              <a:t>Logarithmic: </a:t>
            </a:r>
            <a:r>
              <a:rPr lang="en-US" dirty="0" smtClean="0"/>
              <a:t>O(log n)</a:t>
            </a:r>
            <a:r>
              <a:rPr lang="en-US" dirty="0" smtClean="0">
                <a:sym typeface="Wingdings" pitchFamily="2" charset="2"/>
              </a:rPr>
              <a:t> No. of operations proportional of log n where n is the size of input data,</a:t>
            </a:r>
          </a:p>
          <a:p>
            <a:pPr>
              <a:buNone/>
            </a:pPr>
            <a:r>
              <a:rPr lang="en-US" dirty="0" smtClean="0">
                <a:sym typeface="Wingdings" pitchFamily="2" charset="2"/>
              </a:rPr>
              <a:t>		 e.g. n=100010operations.</a:t>
            </a:r>
            <a:endParaRPr lang="en-US" b="1" dirty="0" smtClean="0"/>
          </a:p>
          <a:p>
            <a:r>
              <a:rPr lang="en-US" b="1" dirty="0" smtClean="0"/>
              <a:t>Linear: </a:t>
            </a:r>
            <a:r>
              <a:rPr lang="en-US" dirty="0" smtClean="0"/>
              <a:t>O(n)</a:t>
            </a:r>
            <a:r>
              <a:rPr lang="en-US" dirty="0" smtClean="0">
                <a:sym typeface="Wingdings" pitchFamily="2" charset="2"/>
              </a:rPr>
              <a:t></a:t>
            </a:r>
            <a:r>
              <a:rPr lang="en-US" dirty="0" smtClean="0"/>
              <a:t>no. of operations proportional to the input data size, </a:t>
            </a:r>
          </a:p>
          <a:p>
            <a:pPr>
              <a:buNone/>
            </a:pPr>
            <a:r>
              <a:rPr lang="en-US" dirty="0" smtClean="0"/>
              <a:t>		e.g. n=10000</a:t>
            </a:r>
            <a:r>
              <a:rPr lang="en-US" dirty="0" smtClean="0">
                <a:sym typeface="Wingdings" pitchFamily="2" charset="2"/>
              </a:rPr>
              <a:t> 10000operations.</a:t>
            </a:r>
            <a:endParaRPr lang="en-US" b="1" dirty="0" smtClean="0"/>
          </a:p>
          <a:p>
            <a:r>
              <a:rPr lang="en-US" b="1" dirty="0" smtClean="0"/>
              <a:t>Quadratic: </a:t>
            </a:r>
            <a:r>
              <a:rPr lang="en-US" dirty="0" smtClean="0"/>
              <a:t>O(</a:t>
            </a:r>
            <a:r>
              <a:rPr lang="en-IN" dirty="0" smtClean="0"/>
              <a:t>n</a:t>
            </a:r>
            <a:r>
              <a:rPr lang="en-IN" baseline="30000" dirty="0" smtClean="0"/>
              <a:t>2</a:t>
            </a:r>
            <a:r>
              <a:rPr lang="en-US" dirty="0" smtClean="0"/>
              <a:t>)</a:t>
            </a:r>
            <a:r>
              <a:rPr lang="en-US" dirty="0" smtClean="0">
                <a:sym typeface="Wingdings" pitchFamily="2" charset="2"/>
              </a:rPr>
              <a:t></a:t>
            </a:r>
            <a:r>
              <a:rPr lang="en-US" dirty="0" smtClean="0"/>
              <a:t>No. of operations proportional to the square of the size of the input data.</a:t>
            </a:r>
          </a:p>
          <a:p>
            <a:pPr>
              <a:buNone/>
            </a:pPr>
            <a:r>
              <a:rPr lang="en-US" dirty="0" smtClean="0"/>
              <a:t>		e.g. n=500</a:t>
            </a:r>
            <a:r>
              <a:rPr lang="en-US" dirty="0" smtClean="0">
                <a:sym typeface="Wingdings" pitchFamily="2" charset="2"/>
              </a:rPr>
              <a:t>250000 operations</a:t>
            </a:r>
            <a:endParaRPr lang="en-US" dirty="0" smtClean="0"/>
          </a:p>
          <a:p>
            <a:r>
              <a:rPr lang="en-US" b="1" dirty="0" smtClean="0"/>
              <a:t>Cubic: </a:t>
            </a:r>
            <a:r>
              <a:rPr lang="en-US" dirty="0" smtClean="0"/>
              <a:t>O(</a:t>
            </a:r>
            <a:r>
              <a:rPr lang="en-IN" dirty="0" smtClean="0"/>
              <a:t>n</a:t>
            </a:r>
            <a:r>
              <a:rPr lang="en-IN" baseline="30000" dirty="0" smtClean="0"/>
              <a:t>3</a:t>
            </a:r>
            <a:r>
              <a:rPr lang="en-US" dirty="0" smtClean="0"/>
              <a:t>)</a:t>
            </a:r>
            <a:r>
              <a:rPr lang="en-US" dirty="0" smtClean="0">
                <a:sym typeface="Wingdings" pitchFamily="2" charset="2"/>
              </a:rPr>
              <a:t> no. of operations proportional to the cube of the size of the input data,</a:t>
            </a:r>
          </a:p>
          <a:p>
            <a:pPr>
              <a:buNone/>
            </a:pPr>
            <a:r>
              <a:rPr lang="en-US" dirty="0" smtClean="0">
                <a:sym typeface="Wingdings" pitchFamily="2" charset="2"/>
              </a:rPr>
              <a:t>		e.g. n=10 1000 operations</a:t>
            </a:r>
            <a:endParaRPr lang="en-US" dirty="0" smtClean="0"/>
          </a:p>
          <a:p>
            <a:r>
              <a:rPr lang="en-US" b="1" dirty="0" smtClean="0"/>
              <a:t>Exponential: </a:t>
            </a:r>
            <a:r>
              <a:rPr lang="en-US" dirty="0" smtClean="0"/>
              <a:t> exponential no. of operations, fast growing,</a:t>
            </a:r>
          </a:p>
          <a:p>
            <a:pPr>
              <a:buNone/>
            </a:pPr>
            <a:r>
              <a:rPr lang="en-US" dirty="0" smtClean="0"/>
              <a:t>		e.g. n=20</a:t>
            </a:r>
            <a:r>
              <a:rPr lang="en-US" dirty="0" smtClean="0">
                <a:sym typeface="Wingdings" pitchFamily="2" charset="2"/>
              </a:rPr>
              <a:t> 1048576 operations.</a:t>
            </a:r>
            <a:endParaRPr lang="en-US" dirty="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304800"/>
            <a:ext cx="8229600" cy="1143000"/>
          </a:xfrm>
        </p:spPr>
        <p:txBody>
          <a:bodyPr/>
          <a:lstStyle/>
          <a:p>
            <a:pPr eaLnBrk="1" hangingPunct="1"/>
            <a:r>
              <a:rPr lang="en-US" dirty="0" smtClean="0"/>
              <a:t>Linear Arrays</a:t>
            </a:r>
          </a:p>
        </p:txBody>
      </p:sp>
      <p:sp>
        <p:nvSpPr>
          <p:cNvPr id="17411" name="Text Box 5"/>
          <p:cNvSpPr txBox="1">
            <a:spLocks noChangeArrowheads="1"/>
          </p:cNvSpPr>
          <p:nvPr/>
        </p:nvSpPr>
        <p:spPr bwMode="auto">
          <a:xfrm>
            <a:off x="762000" y="1295400"/>
            <a:ext cx="8077200" cy="366713"/>
          </a:xfrm>
          <a:prstGeom prst="rect">
            <a:avLst/>
          </a:prstGeom>
          <a:noFill/>
          <a:ln w="9525">
            <a:noFill/>
            <a:miter lim="800000"/>
            <a:headEnd/>
            <a:tailEnd/>
          </a:ln>
        </p:spPr>
        <p:txBody>
          <a:bodyPr>
            <a:spAutoFit/>
          </a:bodyPr>
          <a:lstStyle/>
          <a:p>
            <a:pPr>
              <a:spcBef>
                <a:spcPct val="50000"/>
              </a:spcBef>
            </a:pPr>
            <a:endParaRPr lang="en-US" dirty="0"/>
          </a:p>
        </p:txBody>
      </p:sp>
      <p:sp>
        <p:nvSpPr>
          <p:cNvPr id="17412" name="Text Box 7"/>
          <p:cNvSpPr txBox="1">
            <a:spLocks noChangeArrowheads="1"/>
          </p:cNvSpPr>
          <p:nvPr/>
        </p:nvSpPr>
        <p:spPr bwMode="auto">
          <a:xfrm>
            <a:off x="304800" y="1270000"/>
            <a:ext cx="8610600" cy="3000821"/>
          </a:xfrm>
          <a:prstGeom prst="rect">
            <a:avLst/>
          </a:prstGeom>
          <a:noFill/>
          <a:ln w="9525">
            <a:noFill/>
            <a:miter lim="800000"/>
            <a:headEnd/>
            <a:tailEnd/>
          </a:ln>
        </p:spPr>
        <p:txBody>
          <a:bodyPr>
            <a:spAutoFit/>
          </a:bodyPr>
          <a:lstStyle/>
          <a:p>
            <a:pPr marL="342900" indent="-342900">
              <a:spcBef>
                <a:spcPct val="50000"/>
              </a:spcBef>
            </a:pPr>
            <a:r>
              <a:rPr lang="en-US" dirty="0"/>
              <a:t>A linear array is a list of finite number n of homogeneous data </a:t>
            </a:r>
            <a:r>
              <a:rPr lang="en-US" dirty="0" smtClean="0"/>
              <a:t>elements(i.e. data elements of same type)</a:t>
            </a:r>
            <a:endParaRPr lang="en-US" dirty="0"/>
          </a:p>
          <a:p>
            <a:pPr marL="342900" indent="-342900">
              <a:spcBef>
                <a:spcPct val="50000"/>
              </a:spcBef>
              <a:buFontTx/>
              <a:buAutoNum type="alphaLcParenR"/>
            </a:pPr>
            <a:r>
              <a:rPr lang="en-US" dirty="0"/>
              <a:t>The elements of the array are referenced respectively by an index </a:t>
            </a:r>
            <a:r>
              <a:rPr lang="en-US" dirty="0" smtClean="0"/>
              <a:t>set</a:t>
            </a:r>
            <a:endParaRPr lang="en-US" dirty="0"/>
          </a:p>
          <a:p>
            <a:pPr marL="342900" indent="-342900">
              <a:spcBef>
                <a:spcPct val="50000"/>
              </a:spcBef>
              <a:buFontTx/>
              <a:buAutoNum type="alphaLcParenR"/>
            </a:pPr>
            <a:r>
              <a:rPr lang="en-US" dirty="0"/>
              <a:t>The elements of the array are stored respectively in successive memory locations. </a:t>
            </a:r>
          </a:p>
          <a:p>
            <a:pPr marL="342900" indent="-342900"/>
            <a:endParaRPr lang="en-US" dirty="0" smtClean="0"/>
          </a:p>
          <a:p>
            <a:pPr marL="342900" indent="-342900"/>
            <a:r>
              <a:rPr lang="en-US" dirty="0" smtClean="0"/>
              <a:t>Let</a:t>
            </a:r>
            <a:r>
              <a:rPr lang="en-US" dirty="0"/>
              <a:t>, Array name is A then the elements of A is : a1,a2….. an</a:t>
            </a:r>
          </a:p>
          <a:p>
            <a:pPr marL="342900" indent="-342900"/>
            <a:r>
              <a:rPr lang="en-US" dirty="0"/>
              <a:t>Or by the bracket notation A[1], A[2], A[3],…………., A[n]</a:t>
            </a:r>
          </a:p>
          <a:p>
            <a:pPr marL="342900" indent="-342900"/>
            <a:endParaRPr lang="en-US" dirty="0"/>
          </a:p>
          <a:p>
            <a:pPr marL="342900" indent="-342900">
              <a:spcBef>
                <a:spcPct val="50000"/>
              </a:spcBef>
            </a:pPr>
            <a:endParaRPr lang="en-US" dirty="0"/>
          </a:p>
        </p:txBody>
      </p:sp>
      <p:graphicFrame>
        <p:nvGraphicFramePr>
          <p:cNvPr id="5" name="Group 38"/>
          <p:cNvGraphicFramePr>
            <a:graphicFrameLocks noGrp="1"/>
          </p:cNvGraphicFramePr>
          <p:nvPr/>
        </p:nvGraphicFramePr>
        <p:xfrm>
          <a:off x="1066800" y="3733800"/>
          <a:ext cx="1524000" cy="1828800"/>
        </p:xfrm>
        <a:graphic>
          <a:graphicData uri="http://schemas.openxmlformats.org/drawingml/2006/table">
            <a:tbl>
              <a:tblPr/>
              <a:tblGrid>
                <a:gridCol w="225425"/>
                <a:gridCol w="1298575"/>
              </a:tblGrid>
              <a:tr h="219075">
                <a:tc rowSpan="6">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cs typeface="Arial" charset="0"/>
                        </a:rPr>
                        <a:t>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cs typeface="Arial" charset="0"/>
                        </a:rPr>
                        <a:t>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cs typeface="Arial" charset="0"/>
                        </a:rPr>
                        <a:t>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cs typeface="Arial" charset="0"/>
                        </a:rPr>
                        <a:t>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cs typeface="Arial" charset="0"/>
                        </a:rPr>
                        <a:t>5</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cs typeface="Arial" charset="0"/>
                        </a:rPr>
                        <a:t>6</a:t>
                      </a:r>
                    </a:p>
                  </a:txBody>
                  <a:tcP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Arial" charset="0"/>
                        </a:rPr>
                        <a:t>247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9075">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Arial" charset="0"/>
                        </a:rPr>
                        <a:t>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9075">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Arial" charset="0"/>
                        </a:rPr>
                        <a:t>429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9075">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Arial" charset="0"/>
                        </a:rPr>
                        <a:t>135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4150">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Arial" charset="0"/>
                        </a:rPr>
                        <a:t>87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6225">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Arial" charset="0"/>
                        </a:rPr>
                        <a:t>156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 Box 37"/>
          <p:cNvSpPr txBox="1">
            <a:spLocks noChangeArrowheads="1"/>
          </p:cNvSpPr>
          <p:nvPr/>
        </p:nvSpPr>
        <p:spPr bwMode="auto">
          <a:xfrm>
            <a:off x="3733800" y="3621087"/>
            <a:ext cx="3429000" cy="2170113"/>
          </a:xfrm>
          <a:prstGeom prst="rect">
            <a:avLst/>
          </a:prstGeom>
          <a:noFill/>
          <a:ln w="9525">
            <a:noFill/>
            <a:miter lim="800000"/>
            <a:headEnd/>
            <a:tailEnd/>
          </a:ln>
        </p:spPr>
        <p:txBody>
          <a:bodyPr>
            <a:spAutoFit/>
          </a:bodyPr>
          <a:lstStyle/>
          <a:p>
            <a:pPr>
              <a:spcBef>
                <a:spcPct val="50000"/>
              </a:spcBef>
            </a:pPr>
            <a:r>
              <a:rPr lang="en-US" sz="1600" dirty="0"/>
              <a:t>DATA[1] = 247</a:t>
            </a:r>
          </a:p>
          <a:p>
            <a:pPr>
              <a:spcBef>
                <a:spcPct val="50000"/>
              </a:spcBef>
            </a:pPr>
            <a:r>
              <a:rPr lang="en-US" sz="1600" dirty="0"/>
              <a:t>DATA[2] = 56</a:t>
            </a:r>
          </a:p>
          <a:p>
            <a:pPr>
              <a:spcBef>
                <a:spcPct val="50000"/>
              </a:spcBef>
            </a:pPr>
            <a:r>
              <a:rPr lang="en-US" sz="1600" dirty="0"/>
              <a:t>DATA[3] = 429</a:t>
            </a:r>
          </a:p>
          <a:p>
            <a:pPr>
              <a:spcBef>
                <a:spcPct val="50000"/>
              </a:spcBef>
            </a:pPr>
            <a:r>
              <a:rPr lang="en-US" sz="1600" dirty="0"/>
              <a:t>DATA[4] = 135</a:t>
            </a:r>
          </a:p>
          <a:p>
            <a:pPr>
              <a:spcBef>
                <a:spcPct val="50000"/>
              </a:spcBef>
            </a:pPr>
            <a:r>
              <a:rPr lang="en-US" sz="1600" dirty="0"/>
              <a:t>DATA[5] = 87</a:t>
            </a:r>
          </a:p>
          <a:p>
            <a:pPr>
              <a:spcBef>
                <a:spcPct val="50000"/>
              </a:spcBef>
            </a:pPr>
            <a:r>
              <a:rPr lang="en-US" sz="1600" dirty="0"/>
              <a:t>DATA[6] = 156</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990600" y="914400"/>
            <a:ext cx="7924800" cy="609600"/>
          </a:xfrm>
        </p:spPr>
        <p:txBody>
          <a:bodyPr>
            <a:normAutofit/>
          </a:bodyPr>
          <a:lstStyle/>
          <a:p>
            <a:pPr eaLnBrk="1" fontAlgn="auto" hangingPunct="1">
              <a:spcAft>
                <a:spcPts val="0"/>
              </a:spcAft>
              <a:defRPr/>
            </a:pPr>
            <a:r>
              <a:rPr lang="en-US" dirty="0" smtClean="0"/>
              <a:t>Representation of linear array in memory</a:t>
            </a:r>
          </a:p>
        </p:txBody>
      </p:sp>
      <p:sp>
        <p:nvSpPr>
          <p:cNvPr id="20483" name="Text Box 4"/>
          <p:cNvSpPr txBox="1">
            <a:spLocks noChangeArrowheads="1"/>
          </p:cNvSpPr>
          <p:nvPr/>
        </p:nvSpPr>
        <p:spPr bwMode="auto">
          <a:xfrm>
            <a:off x="457200" y="1612900"/>
            <a:ext cx="8305800" cy="1054100"/>
          </a:xfrm>
          <a:prstGeom prst="rect">
            <a:avLst/>
          </a:prstGeom>
          <a:noFill/>
          <a:ln w="9525">
            <a:noFill/>
            <a:miter lim="800000"/>
            <a:headEnd/>
            <a:tailEnd/>
          </a:ln>
        </p:spPr>
        <p:txBody>
          <a:bodyPr>
            <a:spAutoFit/>
          </a:bodyPr>
          <a:lstStyle/>
          <a:p>
            <a:pPr>
              <a:spcBef>
                <a:spcPct val="50000"/>
              </a:spcBef>
            </a:pPr>
            <a:r>
              <a:rPr lang="en-US" dirty="0"/>
              <a:t>Let LA be a linear array in the memory of the computer. The memory of the computer is a sequence of addressed locations.</a:t>
            </a:r>
          </a:p>
          <a:p>
            <a:pPr>
              <a:spcBef>
                <a:spcPct val="50000"/>
              </a:spcBef>
            </a:pPr>
            <a:endParaRPr lang="en-US" dirty="0"/>
          </a:p>
        </p:txBody>
      </p:sp>
      <p:graphicFrame>
        <p:nvGraphicFramePr>
          <p:cNvPr id="18538" name="Group 106"/>
          <p:cNvGraphicFramePr>
            <a:graphicFrameLocks noGrp="1"/>
          </p:cNvGraphicFramePr>
          <p:nvPr/>
        </p:nvGraphicFramePr>
        <p:xfrm>
          <a:off x="381000" y="2438400"/>
          <a:ext cx="2209800" cy="3109913"/>
        </p:xfrm>
        <a:graphic>
          <a:graphicData uri="http://schemas.openxmlformats.org/drawingml/2006/table">
            <a:tbl>
              <a:tblPr/>
              <a:tblGrid>
                <a:gridCol w="990600"/>
                <a:gridCol w="1219200"/>
              </a:tblGrid>
              <a:tr h="219075">
                <a:tc rowSpan="7">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cs typeface="Arial" charset="0"/>
                        </a:rPr>
                        <a:t>1000</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cs typeface="Arial" charset="0"/>
                        </a:rPr>
                        <a:t>1001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cs typeface="Arial" charset="0"/>
                        </a:rPr>
                        <a:t>1002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cs typeface="Arial" charset="0"/>
                        </a:rPr>
                        <a:t>1003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cs typeface="Arial" charset="0"/>
                        </a:rPr>
                        <a:t>1004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cs typeface="Arial" charset="0"/>
                        </a:rPr>
                        <a:t>1005</a:t>
                      </a:r>
                    </a:p>
                  </a:txBody>
                  <a:tcP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9075">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9075">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9075">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4150">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3213">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81113">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r>
            </a:tbl>
          </a:graphicData>
        </a:graphic>
      </p:graphicFrame>
      <p:sp>
        <p:nvSpPr>
          <p:cNvPr id="20502" name="Text Box 128"/>
          <p:cNvSpPr txBox="1">
            <a:spLocks noChangeArrowheads="1"/>
          </p:cNvSpPr>
          <p:nvPr/>
        </p:nvSpPr>
        <p:spPr bwMode="auto">
          <a:xfrm>
            <a:off x="1676400" y="2057400"/>
            <a:ext cx="1828800" cy="366713"/>
          </a:xfrm>
          <a:prstGeom prst="rect">
            <a:avLst/>
          </a:prstGeom>
          <a:noFill/>
          <a:ln w="9525">
            <a:noFill/>
            <a:miter lim="800000"/>
            <a:headEnd/>
            <a:tailEnd/>
          </a:ln>
        </p:spPr>
        <p:txBody>
          <a:bodyPr>
            <a:spAutoFit/>
          </a:bodyPr>
          <a:lstStyle/>
          <a:p>
            <a:pPr>
              <a:spcBef>
                <a:spcPct val="50000"/>
              </a:spcBef>
            </a:pPr>
            <a:r>
              <a:rPr lang="en-US" dirty="0"/>
              <a:t>LA</a:t>
            </a:r>
          </a:p>
        </p:txBody>
      </p:sp>
      <p:sp>
        <p:nvSpPr>
          <p:cNvPr id="20503" name="Text Box 129"/>
          <p:cNvSpPr txBox="1">
            <a:spLocks noChangeArrowheads="1"/>
          </p:cNvSpPr>
          <p:nvPr/>
        </p:nvSpPr>
        <p:spPr bwMode="auto">
          <a:xfrm>
            <a:off x="381000" y="5791200"/>
            <a:ext cx="2819400" cy="366713"/>
          </a:xfrm>
          <a:prstGeom prst="rect">
            <a:avLst/>
          </a:prstGeom>
          <a:noFill/>
          <a:ln w="9525">
            <a:noFill/>
            <a:miter lim="800000"/>
            <a:headEnd/>
            <a:tailEnd/>
          </a:ln>
        </p:spPr>
        <p:txBody>
          <a:bodyPr>
            <a:spAutoFit/>
          </a:bodyPr>
          <a:lstStyle/>
          <a:p>
            <a:pPr>
              <a:spcBef>
                <a:spcPct val="50000"/>
              </a:spcBef>
            </a:pPr>
            <a:r>
              <a:rPr lang="en-US" dirty="0"/>
              <a:t>Fig : Computer memory</a:t>
            </a:r>
          </a:p>
        </p:txBody>
      </p:sp>
      <p:sp>
        <p:nvSpPr>
          <p:cNvPr id="20504" name="Text Box 130"/>
          <p:cNvSpPr txBox="1">
            <a:spLocks noChangeArrowheads="1"/>
          </p:cNvSpPr>
          <p:nvPr/>
        </p:nvSpPr>
        <p:spPr bwMode="auto">
          <a:xfrm>
            <a:off x="3276600" y="2667000"/>
            <a:ext cx="5562600" cy="4216400"/>
          </a:xfrm>
          <a:prstGeom prst="rect">
            <a:avLst/>
          </a:prstGeom>
          <a:noFill/>
          <a:ln w="9525">
            <a:noFill/>
            <a:miter lim="800000"/>
            <a:headEnd/>
            <a:tailEnd/>
          </a:ln>
        </p:spPr>
        <p:txBody>
          <a:bodyPr>
            <a:spAutoFit/>
          </a:bodyPr>
          <a:lstStyle/>
          <a:p>
            <a:pPr>
              <a:spcBef>
                <a:spcPct val="50000"/>
              </a:spcBef>
            </a:pPr>
            <a:r>
              <a:rPr lang="en-US" dirty="0"/>
              <a:t>The computer does not need to keep track of the address of every element of LA, but needs to keep track only of the first element of LA, denoted by </a:t>
            </a:r>
          </a:p>
          <a:p>
            <a:pPr>
              <a:spcBef>
                <a:spcPct val="50000"/>
              </a:spcBef>
            </a:pPr>
            <a:r>
              <a:rPr lang="en-US" dirty="0"/>
              <a:t>		Base(LA)</a:t>
            </a:r>
          </a:p>
          <a:p>
            <a:pPr>
              <a:spcBef>
                <a:spcPct val="50000"/>
              </a:spcBef>
            </a:pPr>
            <a:r>
              <a:rPr lang="en-US" dirty="0"/>
              <a:t>c</a:t>
            </a:r>
            <a:r>
              <a:rPr lang="en-US" dirty="0" smtClean="0"/>
              <a:t>alled </a:t>
            </a:r>
            <a:r>
              <a:rPr lang="en-US" dirty="0"/>
              <a:t>the base address of LA. Using this address Base(LA), the computer calculates the address of any element of LA by the following formula :</a:t>
            </a:r>
          </a:p>
          <a:p>
            <a:pPr>
              <a:spcBef>
                <a:spcPct val="50000"/>
              </a:spcBef>
            </a:pPr>
            <a:r>
              <a:rPr lang="en-US" dirty="0"/>
              <a:t>LOC(LA[k]) = Base(LA) + w(K – lower bound)</a:t>
            </a:r>
          </a:p>
          <a:p>
            <a:pPr>
              <a:spcBef>
                <a:spcPct val="50000"/>
              </a:spcBef>
            </a:pPr>
            <a:r>
              <a:rPr lang="en-US" dirty="0"/>
              <a:t>Where w is the number of words per memory cell for the array LA</a:t>
            </a:r>
          </a:p>
          <a:p>
            <a:pPr>
              <a:spcBef>
                <a:spcPct val="50000"/>
              </a:spcBef>
            </a:pPr>
            <a:endParaRPr lang="en-US" dirty="0"/>
          </a:p>
          <a:p>
            <a:pPr>
              <a:spcBef>
                <a:spcPct val="50000"/>
              </a:spcBef>
            </a:pP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457200" y="152400"/>
            <a:ext cx="8686800" cy="1143000"/>
          </a:xfrm>
        </p:spPr>
        <p:txBody>
          <a:bodyPr>
            <a:normAutofit/>
          </a:bodyPr>
          <a:lstStyle/>
          <a:p>
            <a:pPr eaLnBrk="1" fontAlgn="auto" hangingPunct="1">
              <a:spcAft>
                <a:spcPts val="0"/>
              </a:spcAft>
              <a:defRPr/>
            </a:pPr>
            <a:r>
              <a:rPr lang="en-US" dirty="0" smtClean="0"/>
              <a:t>Representation of linear array in memory</a:t>
            </a:r>
          </a:p>
        </p:txBody>
      </p:sp>
      <p:sp>
        <p:nvSpPr>
          <p:cNvPr id="21507" name="Text Box 3"/>
          <p:cNvSpPr txBox="1">
            <a:spLocks noChangeArrowheads="1"/>
          </p:cNvSpPr>
          <p:nvPr/>
        </p:nvSpPr>
        <p:spPr bwMode="auto">
          <a:xfrm>
            <a:off x="3124200" y="1524000"/>
            <a:ext cx="5867400" cy="4624388"/>
          </a:xfrm>
          <a:prstGeom prst="rect">
            <a:avLst/>
          </a:prstGeom>
          <a:noFill/>
          <a:ln w="9525">
            <a:noFill/>
            <a:miter lim="800000"/>
            <a:headEnd/>
            <a:tailEnd/>
          </a:ln>
        </p:spPr>
        <p:txBody>
          <a:bodyPr>
            <a:spAutoFit/>
          </a:bodyPr>
          <a:lstStyle/>
          <a:p>
            <a:r>
              <a:rPr lang="en-US" dirty="0"/>
              <a:t>Example :</a:t>
            </a:r>
          </a:p>
          <a:p>
            <a:r>
              <a:rPr lang="en-US" dirty="0"/>
              <a:t>An automobile company uses an array AUTO to record the number of auto mobile sold each year from 1932 through 1984. Suppose AUTO appears in memory as pictured in fig A . That is Base(AUTO) = 200, and w = 4 words per memory cell for AUTO. Then,</a:t>
            </a:r>
          </a:p>
          <a:p>
            <a:r>
              <a:rPr lang="en-US" dirty="0"/>
              <a:t>LOC(AUTO[1932]) = 200, LOC(AUTO[1933]) =204 </a:t>
            </a:r>
          </a:p>
          <a:p>
            <a:r>
              <a:rPr lang="en-US" dirty="0"/>
              <a:t>LOC(AUTO[1934]) = 208</a:t>
            </a:r>
          </a:p>
          <a:p>
            <a:r>
              <a:rPr lang="en-US" dirty="0"/>
              <a:t>the address of the array element for the year K = 1965 can be obtained  by using :</a:t>
            </a:r>
          </a:p>
          <a:p>
            <a:r>
              <a:rPr lang="en-US" dirty="0"/>
              <a:t>LOC(AUTO[1965]) = Base(AUTO) + w(1965 – lower bound)</a:t>
            </a:r>
          </a:p>
          <a:p>
            <a:r>
              <a:rPr lang="en-US" dirty="0"/>
              <a:t>=200+4(1965-1932)=332</a:t>
            </a:r>
          </a:p>
          <a:p>
            <a:endParaRPr lang="en-US" dirty="0"/>
          </a:p>
          <a:p>
            <a:endParaRPr lang="en-US" dirty="0"/>
          </a:p>
          <a:p>
            <a:pPr>
              <a:spcBef>
                <a:spcPct val="50000"/>
              </a:spcBef>
            </a:pPr>
            <a:endParaRPr lang="en-US" dirty="0"/>
          </a:p>
        </p:txBody>
      </p:sp>
      <p:graphicFrame>
        <p:nvGraphicFramePr>
          <p:cNvPr id="23647" name="Group 95"/>
          <p:cNvGraphicFramePr>
            <a:graphicFrameLocks noGrp="1"/>
          </p:cNvGraphicFramePr>
          <p:nvPr/>
        </p:nvGraphicFramePr>
        <p:xfrm>
          <a:off x="228600" y="1295400"/>
          <a:ext cx="1295400" cy="5138738"/>
        </p:xfrm>
        <a:graphic>
          <a:graphicData uri="http://schemas.openxmlformats.org/drawingml/2006/table">
            <a:tbl>
              <a:tblPr/>
              <a:tblGrid>
                <a:gridCol w="685800"/>
                <a:gridCol w="609600"/>
              </a:tblGrid>
              <a:tr h="219075">
                <a:tc rowSpan="13">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900" b="0" i="0" u="none" strike="noStrike" cap="none" normalizeH="0" baseline="0" dirty="0" smtClean="0">
                          <a:ln>
                            <a:noFill/>
                          </a:ln>
                          <a:solidFill>
                            <a:schemeClr val="tx1"/>
                          </a:solidFill>
                          <a:effectLst/>
                          <a:latin typeface="Arial" charset="0"/>
                          <a:cs typeface="Arial" charset="0"/>
                        </a:rPr>
                        <a:t>200</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900" b="0" i="0" u="none" strike="noStrike" cap="none" normalizeH="0" baseline="0" dirty="0" smtClean="0">
                          <a:ln>
                            <a:noFill/>
                          </a:ln>
                          <a:solidFill>
                            <a:schemeClr val="tx1"/>
                          </a:solidFill>
                          <a:effectLst/>
                          <a:latin typeface="Arial" charset="0"/>
                          <a:cs typeface="Arial" charset="0"/>
                        </a:rPr>
                        <a:t>201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900" b="0" i="0" u="none" strike="noStrike" cap="none" normalizeH="0" baseline="0" dirty="0" smtClean="0">
                          <a:ln>
                            <a:noFill/>
                          </a:ln>
                          <a:solidFill>
                            <a:schemeClr val="tx1"/>
                          </a:solidFill>
                          <a:effectLst/>
                          <a:latin typeface="Arial" charset="0"/>
                          <a:cs typeface="Arial" charset="0"/>
                        </a:rPr>
                        <a:t>202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900" b="0" i="0" u="none" strike="noStrike" cap="none" normalizeH="0" baseline="0" dirty="0" smtClean="0">
                          <a:ln>
                            <a:noFill/>
                          </a:ln>
                          <a:solidFill>
                            <a:schemeClr val="tx1"/>
                          </a:solidFill>
                          <a:effectLst/>
                          <a:latin typeface="Arial" charset="0"/>
                          <a:cs typeface="Arial" charset="0"/>
                        </a:rPr>
                        <a:t>203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900" b="0" i="0" u="none" strike="noStrike" cap="none" normalizeH="0" baseline="0" dirty="0" smtClean="0">
                          <a:ln>
                            <a:noFill/>
                          </a:ln>
                          <a:solidFill>
                            <a:schemeClr val="tx1"/>
                          </a:solidFill>
                          <a:effectLst/>
                          <a:latin typeface="Arial" charset="0"/>
                          <a:cs typeface="Arial" charset="0"/>
                        </a:rPr>
                        <a:t>204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900" b="0" i="0" u="none" strike="noStrike" cap="none" normalizeH="0" baseline="0" dirty="0" smtClean="0">
                          <a:ln>
                            <a:noFill/>
                          </a:ln>
                          <a:solidFill>
                            <a:schemeClr val="tx1"/>
                          </a:solidFill>
                          <a:effectLst/>
                          <a:latin typeface="Arial" charset="0"/>
                          <a:cs typeface="Arial" charset="0"/>
                        </a:rPr>
                        <a:t>205</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900" b="0" i="0" u="none" strike="noStrike" cap="none" normalizeH="0" baseline="0" dirty="0" smtClean="0">
                          <a:ln>
                            <a:noFill/>
                          </a:ln>
                          <a:solidFill>
                            <a:schemeClr val="tx1"/>
                          </a:solidFill>
                          <a:effectLst/>
                          <a:latin typeface="Arial" charset="0"/>
                          <a:cs typeface="Arial" charset="0"/>
                        </a:rPr>
                        <a:t>206</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900" b="0" i="0" u="none" strike="noStrike" cap="none" normalizeH="0" baseline="0" dirty="0" smtClean="0">
                          <a:ln>
                            <a:noFill/>
                          </a:ln>
                          <a:solidFill>
                            <a:schemeClr val="tx1"/>
                          </a:solidFill>
                          <a:effectLst/>
                          <a:latin typeface="Arial" charset="0"/>
                          <a:cs typeface="Arial" charset="0"/>
                        </a:rPr>
                        <a:t>207</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900" b="0" i="0" u="none" strike="noStrike" cap="none" normalizeH="0" baseline="0" dirty="0" smtClean="0">
                          <a:ln>
                            <a:noFill/>
                          </a:ln>
                          <a:solidFill>
                            <a:schemeClr val="tx1"/>
                          </a:solidFill>
                          <a:effectLst/>
                          <a:latin typeface="Arial" charset="0"/>
                          <a:cs typeface="Arial" charset="0"/>
                        </a:rPr>
                        <a:t>208</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900" b="0" i="0" u="none" strike="noStrike" cap="none" normalizeH="0" baseline="0" dirty="0" smtClean="0">
                          <a:ln>
                            <a:noFill/>
                          </a:ln>
                          <a:solidFill>
                            <a:schemeClr val="tx1"/>
                          </a:solidFill>
                          <a:effectLst/>
                          <a:latin typeface="Arial" charset="0"/>
                          <a:cs typeface="Arial" charset="0"/>
                        </a:rPr>
                        <a:t>209</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900" b="0" i="0" u="none" strike="noStrike" cap="none" normalizeH="0" baseline="0" dirty="0" smtClean="0">
                          <a:ln>
                            <a:noFill/>
                          </a:ln>
                          <a:solidFill>
                            <a:schemeClr val="tx1"/>
                          </a:solidFill>
                          <a:effectLst/>
                          <a:latin typeface="Arial" charset="0"/>
                          <a:cs typeface="Arial" charset="0"/>
                        </a:rPr>
                        <a:t>210</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900" b="0" i="0" u="none" strike="noStrike" cap="none" normalizeH="0" baseline="0" dirty="0" smtClean="0">
                          <a:ln>
                            <a:noFill/>
                          </a:ln>
                          <a:solidFill>
                            <a:schemeClr val="tx1"/>
                          </a:solidFill>
                          <a:effectLst/>
                          <a:latin typeface="Arial" charset="0"/>
                          <a:cs typeface="Arial" charset="0"/>
                        </a:rPr>
                        <a:t>211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900" b="0" i="0" u="none" strike="noStrike" cap="none" normalizeH="0" baseline="0" dirty="0" smtClean="0">
                          <a:ln>
                            <a:noFill/>
                          </a:ln>
                          <a:solidFill>
                            <a:schemeClr val="tx1"/>
                          </a:solidFill>
                          <a:effectLst/>
                          <a:latin typeface="Arial" charset="0"/>
                          <a:cs typeface="Arial" charset="0"/>
                        </a:rPr>
                        <a:t>212</a:t>
                      </a:r>
                    </a:p>
                  </a:txBody>
                  <a:tcP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9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9075">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9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9075">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9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9075">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9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4150">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9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3213">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9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4325">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9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9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000">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9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3213">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9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9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9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6738">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9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r>
            </a:tbl>
          </a:graphicData>
        </a:graphic>
      </p:graphicFrame>
      <p:sp>
        <p:nvSpPr>
          <p:cNvPr id="21539" name="Text Box 76"/>
          <p:cNvSpPr txBox="1">
            <a:spLocks noChangeArrowheads="1"/>
          </p:cNvSpPr>
          <p:nvPr/>
        </p:nvSpPr>
        <p:spPr bwMode="auto">
          <a:xfrm>
            <a:off x="1676400" y="2209800"/>
            <a:ext cx="1524000" cy="366713"/>
          </a:xfrm>
          <a:prstGeom prst="rect">
            <a:avLst/>
          </a:prstGeom>
          <a:noFill/>
          <a:ln w="9525">
            <a:noFill/>
            <a:miter lim="800000"/>
            <a:headEnd/>
            <a:tailEnd/>
          </a:ln>
        </p:spPr>
        <p:txBody>
          <a:bodyPr>
            <a:spAutoFit/>
          </a:bodyPr>
          <a:lstStyle/>
          <a:p>
            <a:pPr>
              <a:spcBef>
                <a:spcPct val="50000"/>
              </a:spcBef>
            </a:pPr>
            <a:r>
              <a:rPr lang="en-US" dirty="0"/>
              <a:t>AUTO[1932]</a:t>
            </a:r>
          </a:p>
        </p:txBody>
      </p:sp>
      <p:sp>
        <p:nvSpPr>
          <p:cNvPr id="21540" name="Text Box 77"/>
          <p:cNvSpPr txBox="1">
            <a:spLocks noChangeArrowheads="1"/>
          </p:cNvSpPr>
          <p:nvPr/>
        </p:nvSpPr>
        <p:spPr bwMode="auto">
          <a:xfrm>
            <a:off x="1676400" y="3505200"/>
            <a:ext cx="1524000" cy="366713"/>
          </a:xfrm>
          <a:prstGeom prst="rect">
            <a:avLst/>
          </a:prstGeom>
          <a:noFill/>
          <a:ln w="9525">
            <a:noFill/>
            <a:miter lim="800000"/>
            <a:headEnd/>
            <a:tailEnd/>
          </a:ln>
        </p:spPr>
        <p:txBody>
          <a:bodyPr>
            <a:spAutoFit/>
          </a:bodyPr>
          <a:lstStyle/>
          <a:p>
            <a:pPr>
              <a:spcBef>
                <a:spcPct val="50000"/>
              </a:spcBef>
            </a:pPr>
            <a:r>
              <a:rPr lang="en-US" dirty="0"/>
              <a:t>AUTO[1933]</a:t>
            </a:r>
          </a:p>
        </p:txBody>
      </p:sp>
      <p:sp>
        <p:nvSpPr>
          <p:cNvPr id="21541" name="Text Box 78"/>
          <p:cNvSpPr txBox="1">
            <a:spLocks noChangeArrowheads="1"/>
          </p:cNvSpPr>
          <p:nvPr/>
        </p:nvSpPr>
        <p:spPr bwMode="auto">
          <a:xfrm>
            <a:off x="1676400" y="4648200"/>
            <a:ext cx="1524000" cy="366713"/>
          </a:xfrm>
          <a:prstGeom prst="rect">
            <a:avLst/>
          </a:prstGeom>
          <a:noFill/>
          <a:ln w="9525">
            <a:noFill/>
            <a:miter lim="800000"/>
            <a:headEnd/>
            <a:tailEnd/>
          </a:ln>
        </p:spPr>
        <p:txBody>
          <a:bodyPr>
            <a:spAutoFit/>
          </a:bodyPr>
          <a:lstStyle/>
          <a:p>
            <a:pPr>
              <a:spcBef>
                <a:spcPct val="50000"/>
              </a:spcBef>
            </a:pPr>
            <a:r>
              <a:rPr lang="en-US" dirty="0"/>
              <a:t>AUTO[1934]</a:t>
            </a:r>
          </a:p>
        </p:txBody>
      </p:sp>
      <p:sp>
        <p:nvSpPr>
          <p:cNvPr id="21542" name="AutoShape 80"/>
          <p:cNvSpPr>
            <a:spLocks/>
          </p:cNvSpPr>
          <p:nvPr/>
        </p:nvSpPr>
        <p:spPr bwMode="auto">
          <a:xfrm>
            <a:off x="1600200" y="2971800"/>
            <a:ext cx="76200" cy="1219200"/>
          </a:xfrm>
          <a:prstGeom prst="rightBrace">
            <a:avLst>
              <a:gd name="adj1" fmla="val 133333"/>
              <a:gd name="adj2" fmla="val 50000"/>
            </a:avLst>
          </a:prstGeom>
          <a:noFill/>
          <a:ln w="9525">
            <a:solidFill>
              <a:schemeClr val="tx1"/>
            </a:solidFill>
            <a:round/>
            <a:headEnd/>
            <a:tailEnd/>
          </a:ln>
        </p:spPr>
        <p:txBody>
          <a:bodyPr wrap="none" anchor="ctr"/>
          <a:lstStyle/>
          <a:p>
            <a:endParaRPr lang="en-US" dirty="0"/>
          </a:p>
        </p:txBody>
      </p:sp>
      <p:sp>
        <p:nvSpPr>
          <p:cNvPr id="21543" name="AutoShape 81"/>
          <p:cNvSpPr>
            <a:spLocks/>
          </p:cNvSpPr>
          <p:nvPr/>
        </p:nvSpPr>
        <p:spPr bwMode="auto">
          <a:xfrm>
            <a:off x="1524000" y="1524000"/>
            <a:ext cx="152400" cy="1143000"/>
          </a:xfrm>
          <a:prstGeom prst="rightBrace">
            <a:avLst>
              <a:gd name="adj1" fmla="val 62500"/>
              <a:gd name="adj2" fmla="val 50000"/>
            </a:avLst>
          </a:prstGeom>
          <a:noFill/>
          <a:ln w="9525">
            <a:solidFill>
              <a:schemeClr val="tx1"/>
            </a:solidFill>
            <a:round/>
            <a:headEnd/>
            <a:tailEnd/>
          </a:ln>
        </p:spPr>
        <p:txBody>
          <a:bodyPr wrap="none" anchor="ctr"/>
          <a:lstStyle/>
          <a:p>
            <a:endParaRPr lang="en-US" dirty="0"/>
          </a:p>
        </p:txBody>
      </p:sp>
      <p:sp>
        <p:nvSpPr>
          <p:cNvPr id="21544" name="AutoShape 82"/>
          <p:cNvSpPr>
            <a:spLocks/>
          </p:cNvSpPr>
          <p:nvPr/>
        </p:nvSpPr>
        <p:spPr bwMode="auto">
          <a:xfrm>
            <a:off x="1600200" y="4419600"/>
            <a:ext cx="76200" cy="1295400"/>
          </a:xfrm>
          <a:prstGeom prst="rightBrace">
            <a:avLst>
              <a:gd name="adj1" fmla="val 141667"/>
              <a:gd name="adj2" fmla="val 50000"/>
            </a:avLst>
          </a:prstGeom>
          <a:noFill/>
          <a:ln w="9525">
            <a:solidFill>
              <a:schemeClr val="tx1"/>
            </a:solidFill>
            <a:round/>
            <a:headEnd/>
            <a:tailEnd/>
          </a:ln>
        </p:spPr>
        <p:txBody>
          <a:bodyPr wrap="none" anchor="ctr"/>
          <a:lstStyle/>
          <a:p>
            <a:endParaRPr lang="en-US" dirty="0"/>
          </a:p>
        </p:txBody>
      </p:sp>
      <p:sp>
        <p:nvSpPr>
          <p:cNvPr id="12" name="TextBox 11"/>
          <p:cNvSpPr txBox="1"/>
          <p:nvPr/>
        </p:nvSpPr>
        <p:spPr>
          <a:xfrm>
            <a:off x="1828800" y="1219200"/>
            <a:ext cx="766557" cy="369332"/>
          </a:xfrm>
          <a:prstGeom prst="rect">
            <a:avLst/>
          </a:prstGeom>
          <a:noFill/>
        </p:spPr>
        <p:txBody>
          <a:bodyPr wrap="none" rtlCol="0">
            <a:spAutoFit/>
          </a:bodyPr>
          <a:lstStyle/>
          <a:p>
            <a:r>
              <a:rPr lang="en-US" dirty="0" smtClean="0"/>
              <a:t>INDEX</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of linear array in memory(contd.)</a:t>
            </a:r>
            <a:endParaRPr lang="en-IN" dirty="0"/>
          </a:p>
        </p:txBody>
      </p:sp>
      <p:graphicFrame>
        <p:nvGraphicFramePr>
          <p:cNvPr id="7" name="Table 6"/>
          <p:cNvGraphicFramePr>
            <a:graphicFrameLocks noGrp="1"/>
          </p:cNvGraphicFramePr>
          <p:nvPr/>
        </p:nvGraphicFramePr>
        <p:xfrm>
          <a:off x="685792" y="1905000"/>
          <a:ext cx="7772416" cy="1021773"/>
        </p:xfrm>
        <a:graphic>
          <a:graphicData uri="http://schemas.openxmlformats.org/drawingml/2006/table">
            <a:tbl>
              <a:tblPr/>
              <a:tblGrid>
                <a:gridCol w="485776"/>
                <a:gridCol w="485776"/>
                <a:gridCol w="485776"/>
                <a:gridCol w="485776"/>
                <a:gridCol w="485776"/>
                <a:gridCol w="485776"/>
                <a:gridCol w="485776"/>
                <a:gridCol w="485776"/>
                <a:gridCol w="485776"/>
                <a:gridCol w="485776"/>
                <a:gridCol w="485776"/>
                <a:gridCol w="485776"/>
                <a:gridCol w="485776"/>
                <a:gridCol w="485776"/>
                <a:gridCol w="485776"/>
                <a:gridCol w="485776"/>
              </a:tblGrid>
              <a:tr h="340591">
                <a:tc>
                  <a:txBody>
                    <a:bodyPr/>
                    <a:lstStyle/>
                    <a:p>
                      <a:pPr algn="l" fontAlgn="b"/>
                      <a:r>
                        <a:rPr lang="en-IN" sz="1600" b="0" i="0" u="none" strike="noStrike">
                          <a:solidFill>
                            <a:srgbClr val="000000"/>
                          </a:solidFill>
                          <a:latin typeface="Calibri"/>
                        </a:rPr>
                        <a:t>200</a:t>
                      </a:r>
                    </a:p>
                  </a:txBody>
                  <a:tcPr marL="8659" marR="8659" marT="865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202</a:t>
                      </a:r>
                    </a:p>
                  </a:txBody>
                  <a:tcPr marL="8659" marR="8659" marT="865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204</a:t>
                      </a:r>
                    </a:p>
                  </a:txBody>
                  <a:tcPr marL="8659" marR="8659" marT="865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206</a:t>
                      </a:r>
                    </a:p>
                  </a:txBody>
                  <a:tcPr marL="8659" marR="8659" marT="865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208</a:t>
                      </a:r>
                    </a:p>
                  </a:txBody>
                  <a:tcPr marL="8659" marR="8659" marT="865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210</a:t>
                      </a:r>
                    </a:p>
                  </a:txBody>
                  <a:tcPr marL="8659" marR="8659" marT="865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212</a:t>
                      </a:r>
                    </a:p>
                  </a:txBody>
                  <a:tcPr marL="8659" marR="8659" marT="865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214</a:t>
                      </a:r>
                    </a:p>
                  </a:txBody>
                  <a:tcPr marL="8659" marR="8659" marT="865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216</a:t>
                      </a:r>
                    </a:p>
                  </a:txBody>
                  <a:tcPr marL="8659" marR="8659" marT="865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218</a:t>
                      </a:r>
                    </a:p>
                  </a:txBody>
                  <a:tcPr marL="8659" marR="8659" marT="865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220</a:t>
                      </a:r>
                    </a:p>
                  </a:txBody>
                  <a:tcPr marL="8659" marR="8659" marT="865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222</a:t>
                      </a:r>
                    </a:p>
                  </a:txBody>
                  <a:tcPr marL="8659" marR="8659" marT="865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224</a:t>
                      </a:r>
                    </a:p>
                  </a:txBody>
                  <a:tcPr marL="8659" marR="8659" marT="865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226</a:t>
                      </a:r>
                    </a:p>
                  </a:txBody>
                  <a:tcPr marL="8659" marR="8659" marT="865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228</a:t>
                      </a:r>
                    </a:p>
                  </a:txBody>
                  <a:tcPr marL="8659" marR="8659" marT="865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230</a:t>
                      </a:r>
                    </a:p>
                  </a:txBody>
                  <a:tcPr marL="8659" marR="8659" marT="8659" marB="0" anchor="b">
                    <a:lnL>
                      <a:noFill/>
                    </a:lnL>
                    <a:lnR>
                      <a:noFill/>
                    </a:lnR>
                    <a:lnT>
                      <a:noFill/>
                    </a:lnT>
                    <a:lnB w="6350" cap="flat" cmpd="sng" algn="ctr">
                      <a:solidFill>
                        <a:srgbClr val="000000"/>
                      </a:solidFill>
                      <a:prstDash val="solid"/>
                      <a:round/>
                      <a:headEnd type="none" w="med" len="med"/>
                      <a:tailEnd type="none" w="med" len="med"/>
                    </a:lnB>
                  </a:tcPr>
                </a:tc>
              </a:tr>
              <a:tr h="340591">
                <a:tc>
                  <a:txBody>
                    <a:bodyPr/>
                    <a:lstStyle/>
                    <a:p>
                      <a:pPr algn="l" fontAlgn="b"/>
                      <a:r>
                        <a:rPr lang="en-IN" sz="1600" b="0" i="0" u="none" strike="noStrike">
                          <a:solidFill>
                            <a:srgbClr val="000000"/>
                          </a:solidFill>
                          <a:latin typeface="Calibri"/>
                        </a:rPr>
                        <a:t> </a:t>
                      </a:r>
                    </a:p>
                  </a:txBody>
                  <a:tcPr marL="8659" marR="8659" marT="86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 </a:t>
                      </a:r>
                    </a:p>
                  </a:txBody>
                  <a:tcPr marL="8659" marR="8659" marT="86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 </a:t>
                      </a:r>
                    </a:p>
                  </a:txBody>
                  <a:tcPr marL="8659" marR="8659" marT="86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 </a:t>
                      </a:r>
                    </a:p>
                  </a:txBody>
                  <a:tcPr marL="8659" marR="8659" marT="86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 </a:t>
                      </a:r>
                    </a:p>
                  </a:txBody>
                  <a:tcPr marL="8659" marR="8659" marT="86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 </a:t>
                      </a:r>
                    </a:p>
                  </a:txBody>
                  <a:tcPr marL="8659" marR="8659" marT="86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 </a:t>
                      </a:r>
                    </a:p>
                  </a:txBody>
                  <a:tcPr marL="8659" marR="8659" marT="86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 </a:t>
                      </a:r>
                    </a:p>
                  </a:txBody>
                  <a:tcPr marL="8659" marR="8659" marT="86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 </a:t>
                      </a:r>
                    </a:p>
                  </a:txBody>
                  <a:tcPr marL="8659" marR="8659" marT="86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 </a:t>
                      </a:r>
                    </a:p>
                  </a:txBody>
                  <a:tcPr marL="8659" marR="8659" marT="86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 </a:t>
                      </a:r>
                    </a:p>
                  </a:txBody>
                  <a:tcPr marL="8659" marR="8659" marT="86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 </a:t>
                      </a:r>
                    </a:p>
                  </a:txBody>
                  <a:tcPr marL="8659" marR="8659" marT="86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 </a:t>
                      </a:r>
                    </a:p>
                  </a:txBody>
                  <a:tcPr marL="8659" marR="8659" marT="86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 </a:t>
                      </a:r>
                    </a:p>
                  </a:txBody>
                  <a:tcPr marL="8659" marR="8659" marT="86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 </a:t>
                      </a:r>
                    </a:p>
                  </a:txBody>
                  <a:tcPr marL="8659" marR="8659" marT="86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600" b="0" i="0" u="none" strike="noStrike">
                          <a:solidFill>
                            <a:srgbClr val="000000"/>
                          </a:solidFill>
                          <a:latin typeface="Calibri"/>
                        </a:rPr>
                        <a:t> </a:t>
                      </a:r>
                    </a:p>
                  </a:txBody>
                  <a:tcPr marL="8659" marR="8659" marT="86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0591">
                <a:tc>
                  <a:txBody>
                    <a:bodyPr/>
                    <a:lstStyle/>
                    <a:p>
                      <a:pPr algn="ctr" fontAlgn="b"/>
                      <a:r>
                        <a:rPr lang="en-IN" sz="1600" b="0" i="0" u="none" strike="noStrike">
                          <a:solidFill>
                            <a:srgbClr val="000000"/>
                          </a:solidFill>
                          <a:latin typeface="Calibri"/>
                        </a:rPr>
                        <a:t>0</a:t>
                      </a:r>
                    </a:p>
                  </a:txBody>
                  <a:tcPr marL="8659" marR="8659" marT="865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IN" sz="1600" b="0" i="0" u="none" strike="noStrike">
                          <a:solidFill>
                            <a:srgbClr val="000000"/>
                          </a:solidFill>
                          <a:latin typeface="Calibri"/>
                        </a:rPr>
                        <a:t>1</a:t>
                      </a:r>
                    </a:p>
                  </a:txBody>
                  <a:tcPr marL="8659" marR="8659" marT="865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IN" sz="1600" b="0" i="0" u="none" strike="noStrike">
                          <a:solidFill>
                            <a:srgbClr val="000000"/>
                          </a:solidFill>
                          <a:latin typeface="Calibri"/>
                        </a:rPr>
                        <a:t>2</a:t>
                      </a:r>
                    </a:p>
                  </a:txBody>
                  <a:tcPr marL="8659" marR="8659" marT="865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IN" sz="1600" b="0" i="0" u="none" strike="noStrike">
                          <a:solidFill>
                            <a:srgbClr val="000000"/>
                          </a:solidFill>
                          <a:latin typeface="Calibri"/>
                        </a:rPr>
                        <a:t>3</a:t>
                      </a:r>
                    </a:p>
                  </a:txBody>
                  <a:tcPr marL="8659" marR="8659" marT="865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IN" sz="1600" b="0" i="0" u="none" strike="noStrike">
                          <a:solidFill>
                            <a:srgbClr val="000000"/>
                          </a:solidFill>
                          <a:latin typeface="Calibri"/>
                        </a:rPr>
                        <a:t>4</a:t>
                      </a:r>
                    </a:p>
                  </a:txBody>
                  <a:tcPr marL="8659" marR="8659" marT="865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IN" sz="1600" b="0" i="0" u="none" strike="noStrike">
                          <a:solidFill>
                            <a:srgbClr val="000000"/>
                          </a:solidFill>
                          <a:latin typeface="Calibri"/>
                        </a:rPr>
                        <a:t>5</a:t>
                      </a:r>
                    </a:p>
                  </a:txBody>
                  <a:tcPr marL="8659" marR="8659" marT="865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IN" sz="1600" b="0" i="0" u="none" strike="noStrike">
                          <a:solidFill>
                            <a:srgbClr val="000000"/>
                          </a:solidFill>
                          <a:latin typeface="Calibri"/>
                        </a:rPr>
                        <a:t>6</a:t>
                      </a:r>
                    </a:p>
                  </a:txBody>
                  <a:tcPr marL="8659" marR="8659" marT="865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IN" sz="1600" b="0" i="0" u="none" strike="noStrike">
                          <a:solidFill>
                            <a:srgbClr val="000000"/>
                          </a:solidFill>
                          <a:latin typeface="Calibri"/>
                        </a:rPr>
                        <a:t>7</a:t>
                      </a:r>
                    </a:p>
                  </a:txBody>
                  <a:tcPr marL="8659" marR="8659" marT="865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IN" sz="1600" b="0" i="0" u="none" strike="noStrike">
                          <a:solidFill>
                            <a:srgbClr val="000000"/>
                          </a:solidFill>
                          <a:latin typeface="Calibri"/>
                        </a:rPr>
                        <a:t>8</a:t>
                      </a:r>
                    </a:p>
                  </a:txBody>
                  <a:tcPr marL="8659" marR="8659" marT="865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IN" sz="1600" b="0" i="0" u="none" strike="noStrike">
                          <a:solidFill>
                            <a:srgbClr val="000000"/>
                          </a:solidFill>
                          <a:latin typeface="Calibri"/>
                        </a:rPr>
                        <a:t>9</a:t>
                      </a:r>
                    </a:p>
                  </a:txBody>
                  <a:tcPr marL="8659" marR="8659" marT="865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IN" sz="1600" b="0" i="0" u="none" strike="noStrike">
                          <a:solidFill>
                            <a:srgbClr val="000000"/>
                          </a:solidFill>
                          <a:latin typeface="Calibri"/>
                        </a:rPr>
                        <a:t>10</a:t>
                      </a:r>
                    </a:p>
                  </a:txBody>
                  <a:tcPr marL="8659" marR="8659" marT="865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IN" sz="1600" b="0" i="0" u="none" strike="noStrike">
                          <a:solidFill>
                            <a:srgbClr val="000000"/>
                          </a:solidFill>
                          <a:latin typeface="Calibri"/>
                        </a:rPr>
                        <a:t>11</a:t>
                      </a:r>
                    </a:p>
                  </a:txBody>
                  <a:tcPr marL="8659" marR="8659" marT="865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IN" sz="1600" b="0" i="0" u="none" strike="noStrike">
                          <a:solidFill>
                            <a:srgbClr val="000000"/>
                          </a:solidFill>
                          <a:latin typeface="Calibri"/>
                        </a:rPr>
                        <a:t>12</a:t>
                      </a:r>
                    </a:p>
                  </a:txBody>
                  <a:tcPr marL="8659" marR="8659" marT="865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IN" sz="1600" b="0" i="0" u="none" strike="noStrike">
                          <a:solidFill>
                            <a:srgbClr val="000000"/>
                          </a:solidFill>
                          <a:latin typeface="Calibri"/>
                        </a:rPr>
                        <a:t>13</a:t>
                      </a:r>
                    </a:p>
                  </a:txBody>
                  <a:tcPr marL="8659" marR="8659" marT="865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IN" sz="1600" b="0" i="0" u="none" strike="noStrike">
                          <a:solidFill>
                            <a:srgbClr val="000000"/>
                          </a:solidFill>
                          <a:latin typeface="Calibri"/>
                        </a:rPr>
                        <a:t>14</a:t>
                      </a:r>
                    </a:p>
                  </a:txBody>
                  <a:tcPr marL="8659" marR="8659" marT="865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IN" sz="1600" b="0" i="0" u="none" strike="noStrike" dirty="0">
                          <a:solidFill>
                            <a:srgbClr val="000000"/>
                          </a:solidFill>
                          <a:latin typeface="Calibri"/>
                        </a:rPr>
                        <a:t>15</a:t>
                      </a:r>
                    </a:p>
                  </a:txBody>
                  <a:tcPr marL="8659" marR="8659" marT="8659" marB="0" anchor="b">
                    <a:lnL>
                      <a:noFill/>
                    </a:lnL>
                    <a:lnR>
                      <a:noFill/>
                    </a:lnR>
                    <a:lnT w="6350" cap="flat" cmpd="sng" algn="ctr">
                      <a:solidFill>
                        <a:srgbClr val="000000"/>
                      </a:solidFill>
                      <a:prstDash val="solid"/>
                      <a:round/>
                      <a:headEnd type="none" w="med" len="med"/>
                      <a:tailEnd type="none" w="med" len="med"/>
                    </a:lnT>
                    <a:lnB>
                      <a:noFill/>
                    </a:lnB>
                  </a:tcPr>
                </a:tc>
              </a:tr>
            </a:tbl>
          </a:graphicData>
        </a:graphic>
      </p:graphicFrame>
      <p:sp>
        <p:nvSpPr>
          <p:cNvPr id="9" name="Text Box 3"/>
          <p:cNvSpPr txBox="1">
            <a:spLocks noChangeArrowheads="1"/>
          </p:cNvSpPr>
          <p:nvPr/>
        </p:nvSpPr>
        <p:spPr bwMode="auto">
          <a:xfrm>
            <a:off x="3124200" y="3372177"/>
            <a:ext cx="5867400" cy="2723823"/>
          </a:xfrm>
          <a:prstGeom prst="rect">
            <a:avLst/>
          </a:prstGeom>
          <a:noFill/>
          <a:ln w="9525">
            <a:noFill/>
            <a:miter lim="800000"/>
            <a:headEnd/>
            <a:tailEnd/>
          </a:ln>
        </p:spPr>
        <p:txBody>
          <a:bodyPr wrap="square">
            <a:spAutoFit/>
          </a:bodyPr>
          <a:lstStyle/>
          <a:p>
            <a:r>
              <a:rPr lang="en-US" dirty="0" smtClean="0"/>
              <a:t>Example:</a:t>
            </a:r>
          </a:p>
          <a:p>
            <a:r>
              <a:rPr lang="en-US" dirty="0" smtClean="0"/>
              <a:t>LOC(LA[6])=200+2(6-0) = 200+12 = 212</a:t>
            </a:r>
          </a:p>
          <a:p>
            <a:r>
              <a:rPr lang="en-US" dirty="0" smtClean="0"/>
              <a:t>LOC(LA[9])=200+2(9-0) = 200+18 = 218</a:t>
            </a:r>
          </a:p>
          <a:p>
            <a:r>
              <a:rPr lang="en-US" dirty="0" smtClean="0"/>
              <a:t>LOC(LA[15])=200+2(15-0) = 200+30 = 230</a:t>
            </a:r>
          </a:p>
          <a:p>
            <a:endParaRPr lang="en-US" dirty="0" smtClean="0"/>
          </a:p>
          <a:p>
            <a:endParaRPr lang="en-US" dirty="0"/>
          </a:p>
          <a:p>
            <a:endParaRPr lang="en-US" dirty="0"/>
          </a:p>
          <a:p>
            <a:endParaRPr lang="en-US" dirty="0"/>
          </a:p>
          <a:p>
            <a:pPr>
              <a:spcBef>
                <a:spcPct val="50000"/>
              </a:spcBef>
            </a:pP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a:xfrm>
            <a:off x="457200" y="304800"/>
            <a:ext cx="8229600" cy="1143000"/>
          </a:xfrm>
        </p:spPr>
        <p:txBody>
          <a:bodyPr/>
          <a:lstStyle/>
          <a:p>
            <a:pPr eaLnBrk="1" hangingPunct="1"/>
            <a:r>
              <a:rPr lang="en-US" dirty="0" smtClean="0"/>
              <a:t>Traversing  linear arrays</a:t>
            </a:r>
          </a:p>
        </p:txBody>
      </p:sp>
      <p:sp>
        <p:nvSpPr>
          <p:cNvPr id="22531" name="Text Box 5"/>
          <p:cNvSpPr txBox="1">
            <a:spLocks noChangeArrowheads="1"/>
          </p:cNvSpPr>
          <p:nvPr/>
        </p:nvSpPr>
        <p:spPr bwMode="auto">
          <a:xfrm>
            <a:off x="304800" y="1295400"/>
            <a:ext cx="8305800" cy="2057400"/>
          </a:xfrm>
          <a:prstGeom prst="rect">
            <a:avLst/>
          </a:prstGeom>
          <a:noFill/>
          <a:ln w="9525">
            <a:noFill/>
            <a:miter lim="800000"/>
            <a:headEnd/>
            <a:tailEnd/>
          </a:ln>
        </p:spPr>
        <p:txBody>
          <a:bodyPr/>
          <a:lstStyle/>
          <a:p>
            <a:pPr marL="288925" indent="61913">
              <a:spcBef>
                <a:spcPct val="50000"/>
              </a:spcBef>
            </a:pPr>
            <a:r>
              <a:rPr lang="en-US" dirty="0"/>
              <a:t>Print the contents of each element of DATA or Count the number of elements of DATA with a given property. This can be accomplished by traversing DATA, That is, by accessing and processing (visiting) each element of DATA exactly once.</a:t>
            </a:r>
          </a:p>
          <a:p>
            <a:pPr marL="288925" indent="61913">
              <a:spcBef>
                <a:spcPct val="50000"/>
              </a:spcBef>
            </a:pPr>
            <a:r>
              <a:rPr lang="en-US" b="1" dirty="0"/>
              <a:t>	</a:t>
            </a:r>
            <a:r>
              <a:rPr lang="en-US" b="1" dirty="0" smtClean="0"/>
              <a:t>Algorithm:</a:t>
            </a:r>
            <a:r>
              <a:rPr lang="en-US" dirty="0" smtClean="0"/>
              <a:t> </a:t>
            </a:r>
            <a:r>
              <a:rPr lang="en-US" dirty="0"/>
              <a:t>Given  DATA is a linear array with lower bound LB and upper bound UB . This algorithm traverses DATA applying an operation PROCESS to each element of DATA.</a:t>
            </a:r>
          </a:p>
          <a:p>
            <a:pPr marL="1036638" lvl="1" indent="-457200">
              <a:spcBef>
                <a:spcPct val="50000"/>
              </a:spcBef>
            </a:pPr>
            <a:endParaRPr lang="en-US" dirty="0"/>
          </a:p>
          <a:p>
            <a:pPr marL="288925" indent="61913">
              <a:spcBef>
                <a:spcPct val="50000"/>
              </a:spcBef>
            </a:pPr>
            <a:endParaRPr lang="en-US" dirty="0"/>
          </a:p>
          <a:p>
            <a:pPr marL="288925" indent="61913">
              <a:spcBef>
                <a:spcPct val="50000"/>
              </a:spcBef>
            </a:pPr>
            <a:endParaRPr lang="en-US" dirty="0"/>
          </a:p>
        </p:txBody>
      </p:sp>
      <p:sp>
        <p:nvSpPr>
          <p:cNvPr id="22532" name="Rectangle 6"/>
          <p:cNvSpPr>
            <a:spLocks noChangeArrowheads="1"/>
          </p:cNvSpPr>
          <p:nvPr/>
        </p:nvSpPr>
        <p:spPr bwMode="auto">
          <a:xfrm>
            <a:off x="2057400" y="3581400"/>
            <a:ext cx="5638800" cy="2209800"/>
          </a:xfrm>
          <a:prstGeom prst="rect">
            <a:avLst/>
          </a:prstGeom>
          <a:solidFill>
            <a:schemeClr val="accent1"/>
          </a:solidFill>
          <a:ln w="9525">
            <a:solidFill>
              <a:schemeClr val="tx1"/>
            </a:solidFill>
            <a:miter lim="800000"/>
            <a:headEnd/>
            <a:tailEnd/>
          </a:ln>
        </p:spPr>
        <p:txBody>
          <a:bodyPr wrap="none" anchor="ctr"/>
          <a:lstStyle/>
          <a:p>
            <a:pPr marL="342900" indent="-342900">
              <a:buFontTx/>
              <a:buAutoNum type="arabicPeriod"/>
            </a:pPr>
            <a:r>
              <a:rPr lang="en-US" dirty="0"/>
              <a:t>Set K : = LB.</a:t>
            </a:r>
          </a:p>
          <a:p>
            <a:pPr marL="342900" indent="-342900">
              <a:buFontTx/>
              <a:buAutoNum type="arabicPeriod"/>
            </a:pPr>
            <a:r>
              <a:rPr lang="en-US" dirty="0"/>
              <a:t>Repeat steps 3 and 4 while K&lt;=UB:</a:t>
            </a:r>
          </a:p>
          <a:p>
            <a:pPr marL="342900" indent="-342900">
              <a:buFontTx/>
              <a:buAutoNum type="arabicPeriod"/>
            </a:pPr>
            <a:r>
              <a:rPr lang="en-US" dirty="0"/>
              <a:t>Apply PROCESS to DATA[k]</a:t>
            </a:r>
          </a:p>
          <a:p>
            <a:pPr marL="342900" indent="-342900">
              <a:buFontTx/>
              <a:buAutoNum type="arabicPeriod"/>
            </a:pPr>
            <a:r>
              <a:rPr lang="en-US" dirty="0"/>
              <a:t>Set K : = K+1.</a:t>
            </a:r>
          </a:p>
          <a:p>
            <a:pPr marL="342900" indent="-342900">
              <a:buFontTx/>
              <a:buAutoNum type="arabicPeriod"/>
            </a:pPr>
            <a:r>
              <a:rPr lang="en-US" dirty="0"/>
              <a:t>Exit.</a:t>
            </a:r>
          </a:p>
          <a:p>
            <a:pPr marL="342900" indent="-342900">
              <a:buFontTx/>
              <a:buAutoNum type="arabicPeriod"/>
            </a:pP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fontAlgn="auto" hangingPunct="1">
              <a:spcAft>
                <a:spcPts val="0"/>
              </a:spcAft>
              <a:defRPr/>
            </a:pPr>
            <a:r>
              <a:rPr lang="en-US" sz="2000">
                <a:latin typeface="Times New Roman" charset="0"/>
                <a:cs typeface="Times New Roman" charset="0"/>
              </a:rPr>
              <a:t>Data Type and Data Structure</a:t>
            </a:r>
          </a:p>
        </p:txBody>
      </p:sp>
      <p:sp>
        <p:nvSpPr>
          <p:cNvPr id="15364" name="Text Box 4"/>
          <p:cNvSpPr txBox="1">
            <a:spLocks noChangeArrowheads="1"/>
          </p:cNvSpPr>
          <p:nvPr/>
        </p:nvSpPr>
        <p:spPr bwMode="auto">
          <a:xfrm>
            <a:off x="1574800" y="1368425"/>
            <a:ext cx="7010400" cy="1741488"/>
          </a:xfrm>
          <a:prstGeom prst="rect">
            <a:avLst/>
          </a:prstGeom>
          <a:noFill/>
          <a:ln w="9525">
            <a:noFill/>
            <a:miter lim="800000"/>
            <a:headEnd/>
            <a:tailEnd/>
          </a:ln>
        </p:spPr>
        <p:txBody>
          <a:bodyPr>
            <a:spAutoFit/>
          </a:bodyPr>
          <a:lstStyle/>
          <a:p>
            <a:pPr>
              <a:spcBef>
                <a:spcPct val="50000"/>
              </a:spcBef>
            </a:pPr>
            <a:r>
              <a:rPr lang="en-US" b="1" dirty="0"/>
              <a:t>Data type</a:t>
            </a:r>
          </a:p>
          <a:p>
            <a:pPr lvl="1">
              <a:spcBef>
                <a:spcPct val="50000"/>
              </a:spcBef>
              <a:buFontTx/>
              <a:buChar char="•"/>
            </a:pPr>
            <a:r>
              <a:rPr lang="en-US" dirty="0"/>
              <a:t>Set of possible values for variables</a:t>
            </a:r>
          </a:p>
          <a:p>
            <a:pPr lvl="1">
              <a:buFontTx/>
              <a:buChar char="•"/>
            </a:pPr>
            <a:r>
              <a:rPr lang="en-US" dirty="0"/>
              <a:t>Operations on those values</a:t>
            </a:r>
          </a:p>
          <a:p>
            <a:r>
              <a:rPr lang="en-US" dirty="0"/>
              <a:t>Ex : </a:t>
            </a:r>
            <a:r>
              <a:rPr lang="en-US" dirty="0" err="1"/>
              <a:t>int</a:t>
            </a:r>
            <a:r>
              <a:rPr lang="en-US" dirty="0"/>
              <a:t>, float, char ……….</a:t>
            </a:r>
          </a:p>
          <a:p>
            <a:pPr>
              <a:spcBef>
                <a:spcPct val="50000"/>
              </a:spcBef>
            </a:pPr>
            <a:endParaRPr lang="en-US" dirty="0"/>
          </a:p>
        </p:txBody>
      </p:sp>
      <p:sp>
        <p:nvSpPr>
          <p:cNvPr id="15365" name="Text Box 5"/>
          <p:cNvSpPr txBox="1">
            <a:spLocks noChangeArrowheads="1"/>
          </p:cNvSpPr>
          <p:nvPr/>
        </p:nvSpPr>
        <p:spPr bwMode="auto">
          <a:xfrm>
            <a:off x="1600200" y="2819400"/>
            <a:ext cx="7086600" cy="2428875"/>
          </a:xfrm>
          <a:prstGeom prst="rect">
            <a:avLst/>
          </a:prstGeom>
          <a:noFill/>
          <a:ln w="9525">
            <a:noFill/>
            <a:miter lim="800000"/>
            <a:headEnd/>
            <a:tailEnd/>
          </a:ln>
        </p:spPr>
        <p:txBody>
          <a:bodyPr>
            <a:spAutoFit/>
          </a:bodyPr>
          <a:lstStyle/>
          <a:p>
            <a:pPr>
              <a:spcBef>
                <a:spcPct val="50000"/>
              </a:spcBef>
            </a:pPr>
            <a:r>
              <a:rPr lang="en-US" b="1"/>
              <a:t>Data Structure</a:t>
            </a:r>
            <a:r>
              <a:rPr lang="en-US" altLang="zh-CN">
                <a:ea typeface="宋体" pitchFamily="2" charset="-122"/>
              </a:rPr>
              <a:t> </a:t>
            </a:r>
          </a:p>
          <a:p>
            <a:pPr>
              <a:spcBef>
                <a:spcPct val="50000"/>
              </a:spcBef>
            </a:pPr>
            <a:r>
              <a:rPr lang="en-US" altLang="zh-CN">
                <a:ea typeface="宋体" pitchFamily="2" charset="-122"/>
              </a:rPr>
              <a:t>A data structure is an arrangement of data in a computer's memory or even disk storage. </a:t>
            </a:r>
          </a:p>
          <a:p>
            <a:pPr>
              <a:spcBef>
                <a:spcPct val="50000"/>
              </a:spcBef>
            </a:pPr>
            <a:r>
              <a:rPr lang="en-US" altLang="zh-CN">
                <a:ea typeface="宋体" pitchFamily="2" charset="-122"/>
              </a:rPr>
              <a:t>The logical and mathematical model of a particular organization of data is called a data structure.</a:t>
            </a:r>
          </a:p>
          <a:p>
            <a:pPr>
              <a:spcBef>
                <a:spcPct val="50000"/>
              </a:spcBef>
            </a:pPr>
            <a:r>
              <a:rPr lang="en-US"/>
              <a:t>A </a:t>
            </a:r>
            <a:r>
              <a:rPr lang="en-US" b="1"/>
              <a:t>data structure</a:t>
            </a:r>
            <a:r>
              <a:rPr lang="en-US"/>
              <a:t> is a particular way of storing and organizing data in a computer so that it can be used efficiently.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97"/>
          <p:cNvSpPr>
            <a:spLocks noGrp="1" noChangeArrowheads="1"/>
          </p:cNvSpPr>
          <p:nvPr>
            <p:ph type="title"/>
          </p:nvPr>
        </p:nvSpPr>
        <p:spPr>
          <a:xfrm>
            <a:off x="457200" y="304800"/>
            <a:ext cx="8229600" cy="1143000"/>
          </a:xfrm>
        </p:spPr>
        <p:txBody>
          <a:bodyPr/>
          <a:lstStyle/>
          <a:p>
            <a:pPr eaLnBrk="1" hangingPunct="1"/>
            <a:r>
              <a:rPr lang="en-US" dirty="0" smtClean="0"/>
              <a:t>Traversing  linear arrays</a:t>
            </a:r>
          </a:p>
        </p:txBody>
      </p:sp>
      <p:sp>
        <p:nvSpPr>
          <p:cNvPr id="23555" name="Text Box 4"/>
          <p:cNvSpPr txBox="1">
            <a:spLocks noChangeArrowheads="1"/>
          </p:cNvSpPr>
          <p:nvPr/>
        </p:nvSpPr>
        <p:spPr bwMode="auto">
          <a:xfrm>
            <a:off x="533400" y="1306512"/>
            <a:ext cx="8153400" cy="2427288"/>
          </a:xfrm>
          <a:prstGeom prst="rect">
            <a:avLst/>
          </a:prstGeom>
          <a:noFill/>
          <a:ln w="9525">
            <a:noFill/>
            <a:miter lim="800000"/>
            <a:headEnd/>
            <a:tailEnd/>
          </a:ln>
        </p:spPr>
        <p:txBody>
          <a:bodyPr>
            <a:spAutoFit/>
          </a:bodyPr>
          <a:lstStyle/>
          <a:p>
            <a:r>
              <a:rPr lang="en-US" dirty="0"/>
              <a:t>Example :</a:t>
            </a:r>
          </a:p>
          <a:p>
            <a:r>
              <a:rPr lang="en-US" dirty="0"/>
              <a:t>An automobile company uses an array AUTO to record the number of auto mobile sold each year from 1932 through 1984. </a:t>
            </a:r>
          </a:p>
          <a:p>
            <a:r>
              <a:rPr lang="en-US" dirty="0"/>
              <a:t>a) Find the number NUM of years during which more than 300 automobiles were sold.</a:t>
            </a:r>
          </a:p>
          <a:p>
            <a:r>
              <a:rPr lang="en-US" dirty="0"/>
              <a:t>b) Print each year and the number of automobiles sold in that year</a:t>
            </a:r>
          </a:p>
          <a:p>
            <a:endParaRPr lang="en-US" dirty="0"/>
          </a:p>
          <a:p>
            <a:pPr>
              <a:spcBef>
                <a:spcPct val="50000"/>
              </a:spcBef>
            </a:pPr>
            <a:endParaRPr lang="en-US" dirty="0"/>
          </a:p>
        </p:txBody>
      </p:sp>
      <p:sp>
        <p:nvSpPr>
          <p:cNvPr id="23556" name="Rectangle 98"/>
          <p:cNvSpPr>
            <a:spLocks noChangeArrowheads="1"/>
          </p:cNvSpPr>
          <p:nvPr/>
        </p:nvSpPr>
        <p:spPr bwMode="auto">
          <a:xfrm>
            <a:off x="609600" y="3276600"/>
            <a:ext cx="4648200" cy="2057400"/>
          </a:xfrm>
          <a:prstGeom prst="rect">
            <a:avLst/>
          </a:prstGeom>
          <a:solidFill>
            <a:schemeClr val="accent1"/>
          </a:solidFill>
          <a:ln w="9525">
            <a:solidFill>
              <a:schemeClr val="tx1"/>
            </a:solidFill>
            <a:miter lim="800000"/>
            <a:headEnd/>
            <a:tailEnd/>
          </a:ln>
        </p:spPr>
        <p:txBody>
          <a:bodyPr wrap="none" anchor="ctr"/>
          <a:lstStyle/>
          <a:p>
            <a:pPr marL="342900" indent="-342900">
              <a:buFontTx/>
              <a:buAutoNum type="arabicPeriod"/>
            </a:pPr>
            <a:r>
              <a:rPr lang="en-US" dirty="0"/>
              <a:t>Set NUM : = 0.</a:t>
            </a:r>
          </a:p>
          <a:p>
            <a:pPr marL="342900" indent="-342900">
              <a:buFontTx/>
              <a:buAutoNum type="arabicPeriod"/>
            </a:pPr>
            <a:r>
              <a:rPr lang="en-US" dirty="0"/>
              <a:t>Repeat for K = 1932 to 1984:</a:t>
            </a:r>
          </a:p>
          <a:p>
            <a:pPr marL="342900" indent="-342900"/>
            <a:r>
              <a:rPr lang="en-US" dirty="0"/>
              <a:t>if AUTO[K]&gt; 300, then : set NUM : = NUM+1</a:t>
            </a:r>
          </a:p>
          <a:p>
            <a:pPr marL="342900" indent="-342900">
              <a:buFontTx/>
              <a:buAutoNum type="arabicPeriod" startAt="3"/>
            </a:pPr>
            <a:r>
              <a:rPr lang="en-US" dirty="0"/>
              <a:t>Exit.</a:t>
            </a:r>
          </a:p>
          <a:p>
            <a:pPr marL="342900" indent="-342900">
              <a:buFontTx/>
              <a:buAutoNum type="arabicPeriod"/>
            </a:pPr>
            <a:endParaRPr lang="en-US" dirty="0"/>
          </a:p>
        </p:txBody>
      </p:sp>
      <p:sp>
        <p:nvSpPr>
          <p:cNvPr id="23557" name="Rectangle 99"/>
          <p:cNvSpPr>
            <a:spLocks noChangeArrowheads="1"/>
          </p:cNvSpPr>
          <p:nvPr/>
        </p:nvSpPr>
        <p:spPr bwMode="auto">
          <a:xfrm>
            <a:off x="5410200" y="3276600"/>
            <a:ext cx="3505200" cy="2057400"/>
          </a:xfrm>
          <a:prstGeom prst="rect">
            <a:avLst/>
          </a:prstGeom>
          <a:solidFill>
            <a:schemeClr val="accent1"/>
          </a:solidFill>
          <a:ln w="9525">
            <a:solidFill>
              <a:schemeClr val="tx1"/>
            </a:solidFill>
            <a:miter lim="800000"/>
            <a:headEnd/>
            <a:tailEnd/>
          </a:ln>
        </p:spPr>
        <p:txBody>
          <a:bodyPr wrap="none" anchor="ctr"/>
          <a:lstStyle/>
          <a:p>
            <a:pPr marL="342900" indent="-342900"/>
            <a:endParaRPr lang="en-US" dirty="0"/>
          </a:p>
          <a:p>
            <a:pPr marL="342900" indent="-342900">
              <a:buFontTx/>
              <a:buAutoNum type="arabicPeriod"/>
            </a:pPr>
            <a:r>
              <a:rPr lang="en-US" dirty="0"/>
              <a:t>Repeat for K = 1932 to 1984:</a:t>
            </a:r>
          </a:p>
          <a:p>
            <a:pPr marL="342900" indent="-342900"/>
            <a:r>
              <a:rPr lang="en-US" dirty="0"/>
              <a:t>Write : K, AUTO[K]</a:t>
            </a:r>
          </a:p>
          <a:p>
            <a:pPr marL="342900" indent="-342900">
              <a:buFontTx/>
              <a:buAutoNum type="arabicPeriod" startAt="2"/>
            </a:pPr>
            <a:r>
              <a:rPr lang="en-US" dirty="0"/>
              <a:t>Exit.</a:t>
            </a:r>
          </a:p>
          <a:p>
            <a:pPr marL="342900" indent="-342900"/>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0"/>
            <a:ext cx="8229600" cy="1143000"/>
          </a:xfrm>
        </p:spPr>
        <p:txBody>
          <a:bodyPr/>
          <a:lstStyle/>
          <a:p>
            <a:pPr eaLnBrk="1" hangingPunct="1"/>
            <a:r>
              <a:rPr lang="en-US" smtClean="0"/>
              <a:t>Inserting and Deleting</a:t>
            </a:r>
          </a:p>
        </p:txBody>
      </p:sp>
      <p:sp>
        <p:nvSpPr>
          <p:cNvPr id="24579" name="Text Box 4"/>
          <p:cNvSpPr txBox="1">
            <a:spLocks noChangeArrowheads="1"/>
          </p:cNvSpPr>
          <p:nvPr/>
        </p:nvSpPr>
        <p:spPr bwMode="auto">
          <a:xfrm>
            <a:off x="304800" y="1676400"/>
            <a:ext cx="6629400" cy="366713"/>
          </a:xfrm>
          <a:prstGeom prst="rect">
            <a:avLst/>
          </a:prstGeom>
          <a:noFill/>
          <a:ln w="9525">
            <a:noFill/>
            <a:miter lim="800000"/>
            <a:headEnd/>
            <a:tailEnd/>
          </a:ln>
        </p:spPr>
        <p:txBody>
          <a:bodyPr>
            <a:spAutoFit/>
          </a:bodyPr>
          <a:lstStyle/>
          <a:p>
            <a:pPr>
              <a:spcBef>
                <a:spcPct val="50000"/>
              </a:spcBef>
            </a:pPr>
            <a:endParaRPr lang="en-US"/>
          </a:p>
        </p:txBody>
      </p:sp>
      <p:sp>
        <p:nvSpPr>
          <p:cNvPr id="24580" name="Text Box 5"/>
          <p:cNvSpPr txBox="1">
            <a:spLocks noChangeArrowheads="1"/>
          </p:cNvSpPr>
          <p:nvPr/>
        </p:nvSpPr>
        <p:spPr bwMode="auto">
          <a:xfrm>
            <a:off x="838200" y="838200"/>
            <a:ext cx="8305800" cy="3139321"/>
          </a:xfrm>
          <a:prstGeom prst="rect">
            <a:avLst/>
          </a:prstGeom>
          <a:noFill/>
          <a:ln w="9525">
            <a:noFill/>
            <a:miter lim="800000"/>
            <a:headEnd/>
            <a:tailEnd/>
          </a:ln>
        </p:spPr>
        <p:txBody>
          <a:bodyPr>
            <a:spAutoFit/>
          </a:bodyPr>
          <a:lstStyle/>
          <a:p>
            <a:pPr>
              <a:spcBef>
                <a:spcPct val="50000"/>
              </a:spcBef>
              <a:buFont typeface="Wingdings" pitchFamily="2" charset="2"/>
              <a:buChar char="§"/>
            </a:pPr>
            <a:r>
              <a:rPr lang="en-US" dirty="0"/>
              <a:t>Inserting refers to the operation of adding another element to the </a:t>
            </a:r>
            <a:r>
              <a:rPr lang="en-US" dirty="0" smtClean="0"/>
              <a:t>Array</a:t>
            </a:r>
          </a:p>
          <a:p>
            <a:pPr lvl="1">
              <a:spcBef>
                <a:spcPct val="50000"/>
              </a:spcBef>
            </a:pPr>
            <a:r>
              <a:rPr lang="en-US" dirty="0" smtClean="0"/>
              <a:t>Inserting an element somewhere in the middle of the array require that each subsequent element be moved downward to new locations to accommodate the new element and keep the order of the other elements.</a:t>
            </a:r>
          </a:p>
          <a:p>
            <a:pPr>
              <a:spcBef>
                <a:spcPct val="50000"/>
              </a:spcBef>
              <a:buFont typeface="Wingdings" pitchFamily="2" charset="2"/>
              <a:buChar char="§"/>
            </a:pPr>
            <a:r>
              <a:rPr lang="en-US" dirty="0" smtClean="0"/>
              <a:t>Deleting </a:t>
            </a:r>
            <a:r>
              <a:rPr lang="en-US" dirty="0"/>
              <a:t>refers to the operation of removing one element from the Array</a:t>
            </a:r>
          </a:p>
          <a:p>
            <a:pPr lvl="1">
              <a:spcBef>
                <a:spcPct val="50000"/>
              </a:spcBef>
            </a:pPr>
            <a:r>
              <a:rPr lang="en-US" dirty="0" smtClean="0"/>
              <a:t>Deleting </a:t>
            </a:r>
            <a:r>
              <a:rPr lang="en-US" dirty="0"/>
              <a:t>an element somewhere in the middle of the array require that each subsequent element be moved one location  upward in order to “fill up” the array. Fig shows </a:t>
            </a:r>
            <a:r>
              <a:rPr lang="en-US" dirty="0" err="1" smtClean="0"/>
              <a:t>Milanjit</a:t>
            </a:r>
            <a:r>
              <a:rPr lang="en-US" dirty="0" smtClean="0"/>
              <a:t> Inserted</a:t>
            </a:r>
            <a:r>
              <a:rPr lang="en-US" dirty="0"/>
              <a:t>, </a:t>
            </a:r>
            <a:r>
              <a:rPr lang="en-US" dirty="0" err="1"/>
              <a:t>Sumona</a:t>
            </a:r>
            <a:r>
              <a:rPr lang="en-US" dirty="0"/>
              <a:t> deleted.</a:t>
            </a:r>
          </a:p>
          <a:p>
            <a:pPr>
              <a:spcBef>
                <a:spcPct val="50000"/>
              </a:spcBef>
            </a:pPr>
            <a:endParaRPr lang="en-US" dirty="0"/>
          </a:p>
        </p:txBody>
      </p:sp>
      <p:graphicFrame>
        <p:nvGraphicFramePr>
          <p:cNvPr id="25699" name="Group 99"/>
          <p:cNvGraphicFramePr>
            <a:graphicFrameLocks noGrp="1"/>
          </p:cNvGraphicFramePr>
          <p:nvPr/>
        </p:nvGraphicFramePr>
        <p:xfrm>
          <a:off x="685800" y="4267200"/>
          <a:ext cx="1981200" cy="2225040"/>
        </p:xfrm>
        <a:graphic>
          <a:graphicData uri="http://schemas.openxmlformats.org/drawingml/2006/table">
            <a:tbl>
              <a:tblPr/>
              <a:tblGrid>
                <a:gridCol w="292100"/>
                <a:gridCol w="1689100"/>
              </a:tblGrid>
              <a:tr h="354013">
                <a:tc rowSpan="6">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5</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6</a:t>
                      </a:r>
                    </a:p>
                  </a:txBody>
                  <a:tcP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Arial" charset="0"/>
                          <a:cs typeface="Arial" charset="0"/>
                        </a:rPr>
                        <a:t>Amit</a:t>
                      </a:r>
                      <a:r>
                        <a:rPr kumimoji="0" lang="en-US" sz="1400" b="0" i="0" u="none" strike="noStrike" cap="none" normalizeH="0" baseline="0" dirty="0" smtClean="0">
                          <a:ln>
                            <a:noFill/>
                          </a:ln>
                          <a:solidFill>
                            <a:schemeClr val="tx1"/>
                          </a:solidFill>
                          <a:effectLst/>
                          <a:latin typeface="Arial" charset="0"/>
                          <a:cs typeface="Arial" charset="0"/>
                        </a:rPr>
                        <a:t> </a:t>
                      </a:r>
                      <a:r>
                        <a:rPr kumimoji="0" lang="en-US" sz="1400" b="0" i="0" u="none" strike="noStrike" cap="none" normalizeH="0" baseline="0" dirty="0" err="1" smtClean="0">
                          <a:ln>
                            <a:noFill/>
                          </a:ln>
                          <a:solidFill>
                            <a:schemeClr val="tx1"/>
                          </a:solidFill>
                          <a:effectLst/>
                          <a:latin typeface="Arial" charset="0"/>
                          <a:cs typeface="Arial" charset="0"/>
                        </a:rPr>
                        <a:t>Saraswat</a:t>
                      </a:r>
                      <a:endParaRPr kumimoji="0" lang="en-US" sz="14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4013">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Arial" charset="0"/>
                          <a:cs typeface="Arial" charset="0"/>
                        </a:rPr>
                        <a:t>Sumona</a:t>
                      </a:r>
                      <a:endParaRPr kumimoji="0" lang="en-US" sz="14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4013">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Arial" charset="0"/>
                          <a:cs typeface="Arial" charset="0"/>
                        </a:rPr>
                        <a:t>Sahil</a:t>
                      </a:r>
                      <a:r>
                        <a:rPr kumimoji="0" lang="en-US" sz="1400" b="0" i="0" u="none" strike="noStrike" cap="none" normalizeH="0" baseline="0" dirty="0" smtClean="0">
                          <a:ln>
                            <a:noFill/>
                          </a:ln>
                          <a:solidFill>
                            <a:schemeClr val="tx1"/>
                          </a:solidFill>
                          <a:effectLst/>
                          <a:latin typeface="Arial" charset="0"/>
                          <a:cs typeface="Arial" charset="0"/>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4013">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Arial" charset="0"/>
                          <a:cs typeface="Arial" charset="0"/>
                        </a:rPr>
                        <a:t>Tammana</a:t>
                      </a:r>
                      <a:endParaRPr kumimoji="0" lang="en-US" sz="14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5600">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598" name="Text Box 85"/>
          <p:cNvSpPr txBox="1">
            <a:spLocks noChangeArrowheads="1"/>
          </p:cNvSpPr>
          <p:nvPr/>
        </p:nvSpPr>
        <p:spPr bwMode="auto">
          <a:xfrm>
            <a:off x="1143000" y="3810000"/>
            <a:ext cx="1676400" cy="366713"/>
          </a:xfrm>
          <a:prstGeom prst="rect">
            <a:avLst/>
          </a:prstGeom>
          <a:noFill/>
          <a:ln w="9525">
            <a:noFill/>
            <a:miter lim="800000"/>
            <a:headEnd/>
            <a:tailEnd/>
          </a:ln>
        </p:spPr>
        <p:txBody>
          <a:bodyPr>
            <a:spAutoFit/>
          </a:bodyPr>
          <a:lstStyle/>
          <a:p>
            <a:pPr>
              <a:spcBef>
                <a:spcPct val="50000"/>
              </a:spcBef>
            </a:pPr>
            <a:r>
              <a:rPr lang="en-US"/>
              <a:t>STUDENT</a:t>
            </a:r>
          </a:p>
        </p:txBody>
      </p:sp>
      <p:graphicFrame>
        <p:nvGraphicFramePr>
          <p:cNvPr id="25700" name="Group 100"/>
          <p:cNvGraphicFramePr>
            <a:graphicFrameLocks noGrp="1"/>
          </p:cNvGraphicFramePr>
          <p:nvPr/>
        </p:nvGraphicFramePr>
        <p:xfrm>
          <a:off x="3276600" y="4114800"/>
          <a:ext cx="1981200" cy="2225040"/>
        </p:xfrm>
        <a:graphic>
          <a:graphicData uri="http://schemas.openxmlformats.org/drawingml/2006/table">
            <a:tbl>
              <a:tblPr/>
              <a:tblGrid>
                <a:gridCol w="292100"/>
                <a:gridCol w="1689100"/>
              </a:tblGrid>
              <a:tr h="354013">
                <a:tc rowSpan="6">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5</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6</a:t>
                      </a:r>
                    </a:p>
                  </a:txBody>
                  <a:tcP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Arial" charset="0"/>
                          <a:cs typeface="Arial" charset="0"/>
                        </a:rPr>
                        <a:t>Amit</a:t>
                      </a:r>
                      <a:r>
                        <a:rPr kumimoji="0" lang="en-US" sz="1400" b="0" i="0" u="none" strike="noStrike" cap="none" normalizeH="0" baseline="0" dirty="0" smtClean="0">
                          <a:ln>
                            <a:noFill/>
                          </a:ln>
                          <a:solidFill>
                            <a:schemeClr val="tx1"/>
                          </a:solidFill>
                          <a:effectLst/>
                          <a:latin typeface="Arial" charset="0"/>
                          <a:cs typeface="Arial" charset="0"/>
                        </a:rPr>
                        <a:t> </a:t>
                      </a:r>
                      <a:r>
                        <a:rPr kumimoji="0" lang="en-US" sz="1400" b="0" i="0" u="none" strike="noStrike" cap="none" normalizeH="0" baseline="0" dirty="0" err="1" smtClean="0">
                          <a:ln>
                            <a:noFill/>
                          </a:ln>
                          <a:solidFill>
                            <a:schemeClr val="tx1"/>
                          </a:solidFill>
                          <a:effectLst/>
                          <a:latin typeface="Arial" charset="0"/>
                          <a:cs typeface="Arial" charset="0"/>
                        </a:rPr>
                        <a:t>Saraswat</a:t>
                      </a:r>
                      <a:endParaRPr kumimoji="0" lang="en-US" sz="14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4013">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Arial" charset="0"/>
                          <a:cs typeface="Arial" charset="0"/>
                        </a:rPr>
                        <a:t>Sumona</a:t>
                      </a:r>
                      <a:endParaRPr kumimoji="0" lang="en-US" sz="14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4013">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Arial" charset="0"/>
                          <a:cs typeface="Arial" charset="0"/>
                        </a:rPr>
                        <a:t>Milanjit</a:t>
                      </a:r>
                      <a:endParaRPr kumimoji="0" lang="en-US" sz="14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4013">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Arial" charset="0"/>
                          <a:cs typeface="Arial" charset="0"/>
                        </a:rPr>
                        <a:t>Sahil</a:t>
                      </a:r>
                      <a:r>
                        <a:rPr kumimoji="0" lang="en-US" sz="1400" b="0" i="0" u="none" strike="noStrike" cap="none" normalizeH="0" baseline="0" dirty="0" smtClean="0">
                          <a:ln>
                            <a:noFill/>
                          </a:ln>
                          <a:solidFill>
                            <a:schemeClr val="tx1"/>
                          </a:solidFill>
                          <a:effectLst/>
                          <a:latin typeface="Arial" charset="0"/>
                          <a:cs typeface="Arial" charset="0"/>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Arial" charset="0"/>
                          <a:cs typeface="Arial" charset="0"/>
                        </a:rPr>
                        <a:t>Tammana</a:t>
                      </a:r>
                      <a:endParaRPr kumimoji="0" lang="en-US" sz="14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5600">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616" name="Text Box 120"/>
          <p:cNvSpPr txBox="1">
            <a:spLocks noChangeArrowheads="1"/>
          </p:cNvSpPr>
          <p:nvPr/>
        </p:nvSpPr>
        <p:spPr bwMode="auto">
          <a:xfrm>
            <a:off x="3733800" y="3657600"/>
            <a:ext cx="1676400" cy="366713"/>
          </a:xfrm>
          <a:prstGeom prst="rect">
            <a:avLst/>
          </a:prstGeom>
          <a:noFill/>
          <a:ln w="9525">
            <a:noFill/>
            <a:miter lim="800000"/>
            <a:headEnd/>
            <a:tailEnd/>
          </a:ln>
        </p:spPr>
        <p:txBody>
          <a:bodyPr>
            <a:spAutoFit/>
          </a:bodyPr>
          <a:lstStyle/>
          <a:p>
            <a:pPr>
              <a:spcBef>
                <a:spcPct val="50000"/>
              </a:spcBef>
            </a:pPr>
            <a:r>
              <a:rPr lang="en-US"/>
              <a:t>STUDENT</a:t>
            </a:r>
          </a:p>
        </p:txBody>
      </p:sp>
      <p:graphicFrame>
        <p:nvGraphicFramePr>
          <p:cNvPr id="25742" name="Group 142"/>
          <p:cNvGraphicFramePr>
            <a:graphicFrameLocks noGrp="1"/>
          </p:cNvGraphicFramePr>
          <p:nvPr/>
        </p:nvGraphicFramePr>
        <p:xfrm>
          <a:off x="6324600" y="4343400"/>
          <a:ext cx="1981200" cy="2225040"/>
        </p:xfrm>
        <a:graphic>
          <a:graphicData uri="http://schemas.openxmlformats.org/drawingml/2006/table">
            <a:tbl>
              <a:tblPr/>
              <a:tblGrid>
                <a:gridCol w="292100"/>
                <a:gridCol w="1689100"/>
              </a:tblGrid>
              <a:tr h="354013">
                <a:tc rowSpan="6">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5</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6</a:t>
                      </a:r>
                    </a:p>
                  </a:txBody>
                  <a:tcP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Arial" charset="0"/>
                          <a:cs typeface="Arial" charset="0"/>
                        </a:rPr>
                        <a:t>Amit</a:t>
                      </a:r>
                      <a:r>
                        <a:rPr kumimoji="0" lang="en-US" sz="1400" b="0" i="0" u="none" strike="noStrike" cap="none" normalizeH="0" baseline="0" dirty="0" smtClean="0">
                          <a:ln>
                            <a:noFill/>
                          </a:ln>
                          <a:solidFill>
                            <a:schemeClr val="tx1"/>
                          </a:solidFill>
                          <a:effectLst/>
                          <a:latin typeface="Arial" charset="0"/>
                          <a:cs typeface="Arial" charset="0"/>
                        </a:rPr>
                        <a:t> </a:t>
                      </a:r>
                      <a:r>
                        <a:rPr kumimoji="0" lang="en-US" sz="1400" b="0" i="0" u="none" strike="noStrike" cap="none" normalizeH="0" baseline="0" dirty="0" err="1" smtClean="0">
                          <a:ln>
                            <a:noFill/>
                          </a:ln>
                          <a:solidFill>
                            <a:schemeClr val="tx1"/>
                          </a:solidFill>
                          <a:effectLst/>
                          <a:latin typeface="Arial" charset="0"/>
                          <a:cs typeface="Arial" charset="0"/>
                        </a:rPr>
                        <a:t>Saraswat</a:t>
                      </a:r>
                      <a:endParaRPr kumimoji="0" lang="en-US" sz="14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4013">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Arial" charset="0"/>
                          <a:cs typeface="Arial" charset="0"/>
                        </a:rPr>
                        <a:t>Milanjit</a:t>
                      </a:r>
                      <a:endParaRPr kumimoji="0" lang="en-US" sz="14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4013">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Arial" charset="0"/>
                          <a:cs typeface="Arial" charset="0"/>
                        </a:rPr>
                        <a:t>Sahil</a:t>
                      </a:r>
                      <a:r>
                        <a:rPr kumimoji="0" lang="en-US" sz="1400" b="0" i="0" u="none" strike="noStrike" cap="none" normalizeH="0" baseline="0" dirty="0" smtClean="0">
                          <a:ln>
                            <a:noFill/>
                          </a:ln>
                          <a:solidFill>
                            <a:schemeClr val="tx1"/>
                          </a:solidFill>
                          <a:effectLst/>
                          <a:latin typeface="Arial" charset="0"/>
                          <a:cs typeface="Arial" charset="0"/>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4013">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Arial" charset="0"/>
                          <a:cs typeface="Arial" charset="0"/>
                        </a:rPr>
                        <a:t>Tammana</a:t>
                      </a:r>
                      <a:endParaRPr kumimoji="0" lang="en-US" sz="14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5600">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634" name="Text Box 162"/>
          <p:cNvSpPr txBox="1">
            <a:spLocks noChangeArrowheads="1"/>
          </p:cNvSpPr>
          <p:nvPr/>
        </p:nvSpPr>
        <p:spPr bwMode="auto">
          <a:xfrm>
            <a:off x="6781800" y="3886200"/>
            <a:ext cx="1676400" cy="366713"/>
          </a:xfrm>
          <a:prstGeom prst="rect">
            <a:avLst/>
          </a:prstGeom>
          <a:noFill/>
          <a:ln w="9525">
            <a:noFill/>
            <a:miter lim="800000"/>
            <a:headEnd/>
            <a:tailEnd/>
          </a:ln>
        </p:spPr>
        <p:txBody>
          <a:bodyPr>
            <a:spAutoFit/>
          </a:bodyPr>
          <a:lstStyle/>
          <a:p>
            <a:pPr>
              <a:spcBef>
                <a:spcPct val="50000"/>
              </a:spcBef>
            </a:pPr>
            <a:r>
              <a:rPr lang="en-US"/>
              <a:t>STUDENT</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title"/>
          </p:nvPr>
        </p:nvSpPr>
        <p:spPr>
          <a:xfrm>
            <a:off x="457200" y="0"/>
            <a:ext cx="8229600" cy="1143000"/>
          </a:xfrm>
        </p:spPr>
        <p:txBody>
          <a:bodyPr/>
          <a:lstStyle/>
          <a:p>
            <a:pPr eaLnBrk="1" hangingPunct="1"/>
            <a:r>
              <a:rPr lang="en-US" dirty="0" smtClean="0"/>
              <a:t>Insertion in an array</a:t>
            </a:r>
          </a:p>
        </p:txBody>
      </p:sp>
      <p:sp>
        <p:nvSpPr>
          <p:cNvPr id="25603" name="Text Box 4"/>
          <p:cNvSpPr txBox="1">
            <a:spLocks noChangeArrowheads="1"/>
          </p:cNvSpPr>
          <p:nvPr/>
        </p:nvSpPr>
        <p:spPr bwMode="auto">
          <a:xfrm>
            <a:off x="762000" y="1447800"/>
            <a:ext cx="7848600" cy="3662363"/>
          </a:xfrm>
          <a:prstGeom prst="rect">
            <a:avLst/>
          </a:prstGeom>
          <a:noFill/>
          <a:ln w="9525">
            <a:noFill/>
            <a:miter lim="800000"/>
            <a:headEnd/>
            <a:tailEnd/>
          </a:ln>
        </p:spPr>
        <p:txBody>
          <a:bodyPr>
            <a:spAutoFit/>
          </a:bodyPr>
          <a:lstStyle/>
          <a:p>
            <a:r>
              <a:rPr lang="en-US" b="1" dirty="0"/>
              <a:t>INSERTING AN ELEMENT INTO AN ARRAY:</a:t>
            </a:r>
          </a:p>
          <a:p>
            <a:r>
              <a:rPr lang="en-US" b="1" dirty="0"/>
              <a:t>Insert (LA, N, K, ITEM)</a:t>
            </a:r>
            <a:endParaRPr lang="en-US" dirty="0"/>
          </a:p>
          <a:p>
            <a:r>
              <a:rPr lang="en-US" dirty="0"/>
              <a:t>Here LA is linear array with N elements and </a:t>
            </a:r>
            <a:r>
              <a:rPr lang="en-US" dirty="0" smtClean="0"/>
              <a:t>K(position) </a:t>
            </a:r>
            <a:r>
              <a:rPr lang="en-US" dirty="0"/>
              <a:t>is a positive integer such that K&lt;=</a:t>
            </a:r>
            <a:r>
              <a:rPr lang="en-US" dirty="0" err="1"/>
              <a:t>N.This</a:t>
            </a:r>
            <a:r>
              <a:rPr lang="en-US" dirty="0"/>
              <a:t> algorithm inserts an element ITEM into the </a:t>
            </a:r>
            <a:r>
              <a:rPr lang="en-US" dirty="0" err="1"/>
              <a:t>Kth</a:t>
            </a:r>
            <a:r>
              <a:rPr lang="en-US" dirty="0"/>
              <a:t> position in LA.</a:t>
            </a:r>
            <a:endParaRPr lang="en-US" b="1" dirty="0"/>
          </a:p>
          <a:p>
            <a:r>
              <a:rPr lang="en-US" b="1" dirty="0"/>
              <a:t>ALGORITHM</a:t>
            </a:r>
          </a:p>
          <a:p>
            <a:r>
              <a:rPr lang="en-US" dirty="0"/>
              <a:t>Step 1.          [Initialize counter] Set J:=N</a:t>
            </a:r>
          </a:p>
          <a:p>
            <a:r>
              <a:rPr lang="en-US" dirty="0"/>
              <a:t>Step 2.          Repeat Steps 3 and </a:t>
            </a:r>
            <a:r>
              <a:rPr lang="en-US" dirty="0" smtClean="0"/>
              <a:t>4 </a:t>
            </a:r>
            <a:r>
              <a:rPr lang="en-US" dirty="0"/>
              <a:t>while J&gt;=K</a:t>
            </a:r>
          </a:p>
          <a:p>
            <a:r>
              <a:rPr lang="en-US" dirty="0"/>
              <a:t>Step 3.          [Move </a:t>
            </a:r>
            <a:r>
              <a:rPr lang="en-US" dirty="0" err="1"/>
              <a:t>Jth</a:t>
            </a:r>
            <a:r>
              <a:rPr lang="en-US" dirty="0"/>
              <a:t> element downward] Set LA [J+1]: =LA [J]</a:t>
            </a:r>
          </a:p>
          <a:p>
            <a:r>
              <a:rPr lang="en-US" dirty="0"/>
              <a:t>Step 4.          [Decrease counter] Set J:=J-1</a:t>
            </a:r>
          </a:p>
          <a:p>
            <a:r>
              <a:rPr lang="en-US" dirty="0"/>
              <a:t>[End of step 2 loop]</a:t>
            </a:r>
          </a:p>
          <a:p>
            <a:r>
              <a:rPr lang="en-US" dirty="0"/>
              <a:t>Step 5           [Insert element] Set LA [K]: =ITEM</a:t>
            </a:r>
          </a:p>
          <a:p>
            <a:r>
              <a:rPr lang="en-US" dirty="0"/>
              <a:t>Step 6.          [Reset N] Set N:=N+1</a:t>
            </a:r>
          </a:p>
          <a:p>
            <a:r>
              <a:rPr lang="en-US" dirty="0"/>
              <a:t>Step 7.          Exit</a:t>
            </a:r>
            <a:endParaRPr lang="en-US" b="1"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Grp="1" noChangeArrowheads="1"/>
          </p:cNvSpPr>
          <p:nvPr>
            <p:ph type="title"/>
          </p:nvPr>
        </p:nvSpPr>
        <p:spPr>
          <a:xfrm>
            <a:off x="457200" y="0"/>
            <a:ext cx="8229600" cy="1143000"/>
          </a:xfrm>
        </p:spPr>
        <p:txBody>
          <a:bodyPr/>
          <a:lstStyle/>
          <a:p>
            <a:pPr eaLnBrk="1" hangingPunct="1"/>
            <a:r>
              <a:rPr lang="en-US" dirty="0" smtClean="0"/>
              <a:t>Deletion from an array</a:t>
            </a:r>
          </a:p>
        </p:txBody>
      </p:sp>
      <p:sp>
        <p:nvSpPr>
          <p:cNvPr id="26627" name="Text Box 4"/>
          <p:cNvSpPr txBox="1">
            <a:spLocks noChangeArrowheads="1"/>
          </p:cNvSpPr>
          <p:nvPr/>
        </p:nvSpPr>
        <p:spPr bwMode="auto">
          <a:xfrm>
            <a:off x="685800" y="1366837"/>
            <a:ext cx="8229600" cy="3831818"/>
          </a:xfrm>
          <a:prstGeom prst="rect">
            <a:avLst/>
          </a:prstGeom>
          <a:noFill/>
          <a:ln w="9525">
            <a:noFill/>
            <a:miter lim="800000"/>
            <a:headEnd/>
            <a:tailEnd/>
          </a:ln>
        </p:spPr>
        <p:txBody>
          <a:bodyPr>
            <a:spAutoFit/>
          </a:bodyPr>
          <a:lstStyle/>
          <a:p>
            <a:r>
              <a:rPr lang="en-US" b="1" dirty="0"/>
              <a:t>DELETING AN ELEMENT FROM A LINEAR ARRAY</a:t>
            </a:r>
          </a:p>
          <a:p>
            <a:r>
              <a:rPr lang="en-US" b="1" dirty="0"/>
              <a:t>Delete (LA, N, K, </a:t>
            </a:r>
            <a:r>
              <a:rPr lang="en-US" b="1" dirty="0" smtClean="0"/>
              <a:t>ITEM)</a:t>
            </a:r>
          </a:p>
          <a:p>
            <a:r>
              <a:rPr lang="en-US" dirty="0" smtClean="0"/>
              <a:t>Here LA is a linear array with N elements and k is a positive integer such that K&lt;=N. This algorithm deletes the </a:t>
            </a:r>
            <a:r>
              <a:rPr lang="en-US" dirty="0" err="1" smtClean="0"/>
              <a:t>Kth</a:t>
            </a:r>
            <a:r>
              <a:rPr lang="en-US" dirty="0" smtClean="0"/>
              <a:t> element from LA.</a:t>
            </a:r>
          </a:p>
          <a:p>
            <a:r>
              <a:rPr lang="en-US" b="1" dirty="0" smtClean="0"/>
              <a:t>ALGORITHM</a:t>
            </a:r>
          </a:p>
          <a:p>
            <a:r>
              <a:rPr lang="en-US" dirty="0" smtClean="0"/>
              <a:t>Step </a:t>
            </a:r>
            <a:r>
              <a:rPr lang="en-US" dirty="0"/>
              <a:t>1.          Set ITEM: = LA [K]</a:t>
            </a:r>
          </a:p>
          <a:p>
            <a:r>
              <a:rPr lang="en-US" dirty="0"/>
              <a:t>Step 2.          Repeat </a:t>
            </a:r>
            <a:r>
              <a:rPr lang="en-US" dirty="0" smtClean="0"/>
              <a:t>for steps 3&amp;4 for </a:t>
            </a:r>
            <a:r>
              <a:rPr lang="en-US" dirty="0"/>
              <a:t>J=K to </a:t>
            </a:r>
            <a:r>
              <a:rPr lang="en-US" dirty="0" smtClean="0"/>
              <a:t>N-1:</a:t>
            </a:r>
            <a:endParaRPr lang="en-US" dirty="0"/>
          </a:p>
          <a:p>
            <a:r>
              <a:rPr lang="en-US" dirty="0" smtClean="0"/>
              <a:t>Step 3.          [Move </a:t>
            </a:r>
            <a:r>
              <a:rPr lang="en-US" dirty="0"/>
              <a:t>J+1st element upward] Set LA [J]: =LA [J+1</a:t>
            </a:r>
            <a:r>
              <a:rPr lang="en-US" dirty="0" smtClean="0"/>
              <a:t>]</a:t>
            </a:r>
          </a:p>
          <a:p>
            <a:r>
              <a:rPr lang="en-US" dirty="0" smtClean="0"/>
              <a:t>Step4.            [Increment counter] J=J+1</a:t>
            </a:r>
            <a:endParaRPr lang="en-US" dirty="0"/>
          </a:p>
          <a:p>
            <a:r>
              <a:rPr lang="en-US" dirty="0"/>
              <a:t>[End of </a:t>
            </a:r>
            <a:r>
              <a:rPr lang="en-US" dirty="0" smtClean="0"/>
              <a:t>step2 loop</a:t>
            </a:r>
            <a:r>
              <a:rPr lang="en-US" dirty="0"/>
              <a:t>]</a:t>
            </a:r>
          </a:p>
          <a:p>
            <a:r>
              <a:rPr lang="en-US" dirty="0"/>
              <a:t>Step </a:t>
            </a:r>
            <a:r>
              <a:rPr lang="en-US" dirty="0" smtClean="0"/>
              <a:t>5.</a:t>
            </a:r>
            <a:r>
              <a:rPr lang="en-US" dirty="0"/>
              <a:t>           [Reset the number N of elements in LA] Set N:=N-1</a:t>
            </a:r>
          </a:p>
          <a:p>
            <a:r>
              <a:rPr lang="en-US" dirty="0"/>
              <a:t>Step </a:t>
            </a:r>
            <a:r>
              <a:rPr lang="en-US" dirty="0" smtClean="0"/>
              <a:t>6.</a:t>
            </a:r>
            <a:r>
              <a:rPr lang="en-US" dirty="0"/>
              <a:t>          Exit</a:t>
            </a:r>
          </a:p>
          <a:p>
            <a:pPr>
              <a:spcBef>
                <a:spcPct val="50000"/>
              </a:spcBef>
            </a:pP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5"/>
          <p:cNvSpPr txBox="1">
            <a:spLocks noChangeArrowheads="1"/>
          </p:cNvSpPr>
          <p:nvPr/>
        </p:nvSpPr>
        <p:spPr bwMode="auto">
          <a:xfrm>
            <a:off x="685800" y="1447800"/>
            <a:ext cx="7848600" cy="366713"/>
          </a:xfrm>
          <a:prstGeom prst="rect">
            <a:avLst/>
          </a:prstGeom>
          <a:noFill/>
          <a:ln w="9525">
            <a:noFill/>
            <a:miter lim="800000"/>
            <a:headEnd/>
            <a:tailEnd/>
          </a:ln>
        </p:spPr>
        <p:txBody>
          <a:bodyPr>
            <a:spAutoFit/>
          </a:bodyPr>
          <a:lstStyle/>
          <a:p>
            <a:pPr>
              <a:spcBef>
                <a:spcPct val="50000"/>
              </a:spcBef>
            </a:pPr>
            <a:endParaRPr lang="en-US"/>
          </a:p>
        </p:txBody>
      </p:sp>
      <p:sp>
        <p:nvSpPr>
          <p:cNvPr id="17412" name="Text Box 6"/>
          <p:cNvSpPr txBox="1">
            <a:spLocks noChangeArrowheads="1"/>
          </p:cNvSpPr>
          <p:nvPr/>
        </p:nvSpPr>
        <p:spPr bwMode="auto">
          <a:xfrm>
            <a:off x="762000" y="1219200"/>
            <a:ext cx="7696200" cy="6217087"/>
          </a:xfrm>
          <a:prstGeom prst="rect">
            <a:avLst/>
          </a:prstGeom>
          <a:noFill/>
          <a:ln w="9525">
            <a:noFill/>
            <a:miter lim="800000"/>
            <a:headEnd/>
            <a:tailEnd/>
          </a:ln>
        </p:spPr>
        <p:txBody>
          <a:bodyPr>
            <a:spAutoFit/>
          </a:bodyPr>
          <a:lstStyle/>
          <a:p>
            <a:pPr marL="342900" indent="-342900">
              <a:spcBef>
                <a:spcPct val="50000"/>
              </a:spcBef>
            </a:pPr>
            <a:r>
              <a:rPr lang="en-US" dirty="0"/>
              <a:t>	</a:t>
            </a:r>
            <a:r>
              <a:rPr lang="en-US" sz="2000" b="1" dirty="0" smtClean="0"/>
              <a:t>Linear </a:t>
            </a:r>
            <a:r>
              <a:rPr lang="en-US" sz="2000" b="1" dirty="0"/>
              <a:t>Search :</a:t>
            </a:r>
          </a:p>
          <a:p>
            <a:pPr marL="342900" indent="-342900" algn="just">
              <a:spcBef>
                <a:spcPct val="50000"/>
              </a:spcBef>
            </a:pPr>
            <a:r>
              <a:rPr lang="en-US" dirty="0"/>
              <a:t>     Algorithm  </a:t>
            </a:r>
            <a:r>
              <a:rPr lang="en-US" dirty="0" smtClean="0"/>
              <a:t>: </a:t>
            </a:r>
            <a:r>
              <a:rPr lang="en-US" dirty="0"/>
              <a:t>A linear array DATA with N elements and a specific ITEM of information are given. This algorithm finds the location LOC of ITEM in the array DATA or sets LOC = 0.</a:t>
            </a:r>
          </a:p>
          <a:p>
            <a:pPr marL="342900" indent="-342900">
              <a:spcBef>
                <a:spcPct val="50000"/>
              </a:spcBef>
            </a:pPr>
            <a:endParaRPr lang="en-US" dirty="0"/>
          </a:p>
          <a:p>
            <a:pPr marL="1714500" lvl="3" indent="-342900">
              <a:buFontTx/>
              <a:buAutoNum type="arabicPeriod"/>
            </a:pPr>
            <a:r>
              <a:rPr lang="en-US" dirty="0"/>
              <a:t>Set K : = 1, LOC : =0.</a:t>
            </a:r>
          </a:p>
          <a:p>
            <a:pPr marL="1714500" lvl="3" indent="-342900">
              <a:buFontTx/>
              <a:buAutoNum type="arabicPeriod"/>
            </a:pPr>
            <a:r>
              <a:rPr lang="en-US" dirty="0"/>
              <a:t>Repeat steps 3 and 4 while LOC = 0 and K&lt;=N:</a:t>
            </a:r>
          </a:p>
          <a:p>
            <a:pPr marL="1714500" lvl="3" indent="-342900">
              <a:buFontTx/>
              <a:buAutoNum type="arabicPeriod"/>
            </a:pPr>
            <a:r>
              <a:rPr lang="en-US" dirty="0"/>
              <a:t>If ITEM = DATA[K], then : Set  LOC : =K .</a:t>
            </a:r>
          </a:p>
          <a:p>
            <a:pPr marL="1714500" lvl="3" indent="-342900">
              <a:buFontTx/>
              <a:buAutoNum type="arabicPeriod"/>
            </a:pPr>
            <a:r>
              <a:rPr lang="en-US" dirty="0"/>
              <a:t>Set K : = K+1. </a:t>
            </a:r>
          </a:p>
          <a:p>
            <a:pPr marL="1714500" lvl="3" indent="-342900"/>
            <a:r>
              <a:rPr lang="en-US" dirty="0"/>
              <a:t>[End of step 2 loop]</a:t>
            </a:r>
          </a:p>
          <a:p>
            <a:pPr marL="1714500" lvl="3" indent="-342900">
              <a:buFontTx/>
              <a:buAutoNum type="arabicPeriod" startAt="5"/>
            </a:pPr>
            <a:r>
              <a:rPr lang="en-US" dirty="0"/>
              <a:t>[Successful?]</a:t>
            </a:r>
          </a:p>
          <a:p>
            <a:pPr marL="1714500" lvl="3" indent="-342900"/>
            <a:r>
              <a:rPr lang="en-US" dirty="0"/>
              <a:t>If LOC = 0, then :</a:t>
            </a:r>
          </a:p>
          <a:p>
            <a:pPr marL="1714500" lvl="3" indent="-342900"/>
            <a:r>
              <a:rPr lang="en-US" dirty="0"/>
              <a:t>Write : ITEM is not in the array DATA.</a:t>
            </a:r>
          </a:p>
          <a:p>
            <a:pPr marL="1714500" lvl="3" indent="-342900"/>
            <a:r>
              <a:rPr lang="en-US" dirty="0"/>
              <a:t>Else :</a:t>
            </a:r>
          </a:p>
          <a:p>
            <a:pPr marL="1714500" lvl="3" indent="-342900"/>
            <a:r>
              <a:rPr lang="en-US" dirty="0"/>
              <a:t>Write : LOC is the location of ITEM.</a:t>
            </a:r>
          </a:p>
          <a:p>
            <a:pPr marL="1714500" lvl="3" indent="-342900"/>
            <a:r>
              <a:rPr lang="en-US" dirty="0"/>
              <a:t>[End of if structure]</a:t>
            </a:r>
          </a:p>
          <a:p>
            <a:pPr marL="1714500" lvl="3" indent="-342900">
              <a:buFontTx/>
              <a:buAutoNum type="arabicPeriod" startAt="6"/>
            </a:pPr>
            <a:r>
              <a:rPr lang="en-US" dirty="0"/>
              <a:t>Exit.</a:t>
            </a:r>
          </a:p>
          <a:p>
            <a:pPr marL="2171700" lvl="4" indent="-342900"/>
            <a:endParaRPr lang="en-US" dirty="0"/>
          </a:p>
          <a:p>
            <a:pPr marL="342900" indent="-342900">
              <a:spcBef>
                <a:spcPct val="50000"/>
              </a:spcBef>
            </a:pPr>
            <a:endParaRPr lang="en-US" dirty="0"/>
          </a:p>
          <a:p>
            <a:pPr marL="342900" indent="-342900">
              <a:spcBef>
                <a:spcPct val="50000"/>
              </a:spcBef>
            </a:pPr>
            <a:endParaRPr lang="en-US" dirty="0"/>
          </a:p>
        </p:txBody>
      </p:sp>
      <p:sp>
        <p:nvSpPr>
          <p:cNvPr id="6" name="Rectangle 6"/>
          <p:cNvSpPr txBox="1">
            <a:spLocks noChangeArrowheads="1"/>
          </p:cNvSpPr>
          <p:nvPr/>
        </p:nvSpPr>
        <p:spPr>
          <a:xfrm>
            <a:off x="1219200" y="609600"/>
            <a:ext cx="6629400" cy="6858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chemeClr val="tx1"/>
              </a:solidFill>
              <a:effectLst/>
              <a:uLnTx/>
              <a:uFillTx/>
              <a:latin typeface="Cambria" pitchFamily="18" charset="0"/>
              <a:ea typeface="+mj-ea"/>
              <a:cs typeface="+mj-cs"/>
            </a:endParaRPr>
          </a:p>
        </p:txBody>
      </p:sp>
      <p:sp>
        <p:nvSpPr>
          <p:cNvPr id="5" name="Title 1"/>
          <p:cNvSpPr>
            <a:spLocks noGrp="1"/>
          </p:cNvSpPr>
          <p:nvPr>
            <p:ph type="title"/>
          </p:nvPr>
        </p:nvSpPr>
        <p:spPr>
          <a:xfrm>
            <a:off x="914400" y="609600"/>
            <a:ext cx="7924800" cy="609600"/>
          </a:xfrm>
        </p:spPr>
        <p:txBody>
          <a:bodyPr/>
          <a:lstStyle/>
          <a:p>
            <a:r>
              <a:rPr lang="en-US" dirty="0" smtClean="0"/>
              <a:t>Searching – Linear search</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533400"/>
            <a:ext cx="7924800" cy="609600"/>
          </a:xfrm>
        </p:spPr>
        <p:txBody>
          <a:bodyPr/>
          <a:lstStyle/>
          <a:p>
            <a:r>
              <a:rPr lang="en-US" dirty="0" smtClean="0"/>
              <a:t>Linear Search Program</a:t>
            </a:r>
            <a:endParaRPr lang="en-US" dirty="0"/>
          </a:p>
        </p:txBody>
      </p:sp>
      <p:sp>
        <p:nvSpPr>
          <p:cNvPr id="4" name="TextBox 3"/>
          <p:cNvSpPr txBox="1"/>
          <p:nvPr/>
        </p:nvSpPr>
        <p:spPr>
          <a:xfrm>
            <a:off x="5029200" y="1828800"/>
            <a:ext cx="4100866" cy="3139321"/>
          </a:xfrm>
          <a:prstGeom prst="rect">
            <a:avLst/>
          </a:prstGeom>
          <a:noFill/>
        </p:spPr>
        <p:txBody>
          <a:bodyPr wrap="none" rtlCol="0">
            <a:spAutoFit/>
          </a:bodyPr>
          <a:lstStyle/>
          <a:p>
            <a:r>
              <a:rPr lang="en-US" dirty="0" smtClean="0"/>
              <a:t>if(c= =1)</a:t>
            </a:r>
          </a:p>
          <a:p>
            <a:r>
              <a:rPr lang="en-US" dirty="0" smtClean="0"/>
              <a:t>{</a:t>
            </a:r>
          </a:p>
          <a:p>
            <a:r>
              <a:rPr lang="en-US" dirty="0" err="1" smtClean="0"/>
              <a:t>cout</a:t>
            </a:r>
            <a:r>
              <a:rPr lang="en-US" dirty="0" smtClean="0"/>
              <a:t>&lt;&lt;</a:t>
            </a:r>
            <a:r>
              <a:rPr lang="en-US" i="1" dirty="0" smtClean="0"/>
              <a:t>"Number found at position: "</a:t>
            </a:r>
            <a:r>
              <a:rPr lang="en-US" dirty="0" smtClean="0"/>
              <a:t>&lt;&lt;loc;</a:t>
            </a:r>
          </a:p>
          <a:p>
            <a:r>
              <a:rPr lang="en-US" dirty="0" smtClean="0"/>
              <a:t>}</a:t>
            </a:r>
          </a:p>
          <a:p>
            <a:r>
              <a:rPr lang="en-US" dirty="0" smtClean="0"/>
              <a:t>else</a:t>
            </a:r>
          </a:p>
          <a:p>
            <a:r>
              <a:rPr lang="en-US" dirty="0" smtClean="0"/>
              <a:t>{</a:t>
            </a:r>
          </a:p>
          <a:p>
            <a:r>
              <a:rPr lang="en-US" dirty="0" err="1" smtClean="0"/>
              <a:t>cout</a:t>
            </a:r>
            <a:r>
              <a:rPr lang="en-US" dirty="0" smtClean="0"/>
              <a:t>&lt;&lt;</a:t>
            </a:r>
            <a:r>
              <a:rPr lang="en-US" i="1" dirty="0" smtClean="0"/>
              <a:t>"Number is not in the list"</a:t>
            </a:r>
            <a:r>
              <a:rPr lang="en-US" dirty="0" smtClean="0"/>
              <a:t>;</a:t>
            </a:r>
          </a:p>
          <a:p>
            <a:r>
              <a:rPr lang="en-US" dirty="0" smtClean="0"/>
              <a:t>}</a:t>
            </a:r>
          </a:p>
          <a:p>
            <a:r>
              <a:rPr lang="en-US" dirty="0" err="1" smtClean="0"/>
              <a:t>getch</a:t>
            </a:r>
            <a:r>
              <a:rPr lang="en-US" dirty="0" smtClean="0"/>
              <a:t>( );</a:t>
            </a:r>
          </a:p>
          <a:p>
            <a:r>
              <a:rPr lang="en-US" dirty="0" smtClean="0"/>
              <a:t>}</a:t>
            </a:r>
          </a:p>
          <a:p>
            <a:endParaRPr lang="en-US" dirty="0"/>
          </a:p>
        </p:txBody>
      </p:sp>
      <p:sp>
        <p:nvSpPr>
          <p:cNvPr id="5" name="TextBox 4"/>
          <p:cNvSpPr txBox="1"/>
          <p:nvPr/>
        </p:nvSpPr>
        <p:spPr>
          <a:xfrm>
            <a:off x="1066800" y="914400"/>
            <a:ext cx="3599640" cy="5909310"/>
          </a:xfrm>
          <a:prstGeom prst="rect">
            <a:avLst/>
          </a:prstGeom>
          <a:noFill/>
        </p:spPr>
        <p:txBody>
          <a:bodyPr wrap="none" rtlCol="0">
            <a:spAutoFit/>
          </a:bodyPr>
          <a:lstStyle/>
          <a:p>
            <a:r>
              <a:rPr lang="en-US" sz="1400" dirty="0" smtClean="0"/>
              <a:t>#include&lt;</a:t>
            </a:r>
            <a:r>
              <a:rPr lang="en-US" sz="1400" dirty="0" err="1" smtClean="0"/>
              <a:t>iostream.h</a:t>
            </a:r>
            <a:r>
              <a:rPr lang="en-US" sz="1400" dirty="0" smtClean="0"/>
              <a:t>&gt;</a:t>
            </a:r>
          </a:p>
          <a:p>
            <a:r>
              <a:rPr lang="en-US" sz="1400" dirty="0" smtClean="0"/>
              <a:t>#include&lt;</a:t>
            </a:r>
            <a:r>
              <a:rPr lang="en-US" sz="1400" dirty="0" err="1" smtClean="0"/>
              <a:t>conio.h</a:t>
            </a:r>
            <a:r>
              <a:rPr lang="en-US" sz="1400" dirty="0" smtClean="0"/>
              <a:t>&gt;</a:t>
            </a:r>
          </a:p>
          <a:p>
            <a:r>
              <a:rPr lang="en-US" sz="1400" dirty="0" smtClean="0"/>
              <a:t>void main( )</a:t>
            </a:r>
          </a:p>
          <a:p>
            <a:r>
              <a:rPr lang="en-US" sz="1400" dirty="0" smtClean="0"/>
              <a:t>{</a:t>
            </a:r>
          </a:p>
          <a:p>
            <a:r>
              <a:rPr lang="en-US" sz="1400" dirty="0" err="1" smtClean="0"/>
              <a:t>int</a:t>
            </a:r>
            <a:r>
              <a:rPr lang="en-US" sz="1400" dirty="0" smtClean="0"/>
              <a:t> a[100],</a:t>
            </a:r>
            <a:r>
              <a:rPr lang="en-US" sz="1400" dirty="0" err="1" smtClean="0"/>
              <a:t>n,i</a:t>
            </a:r>
            <a:r>
              <a:rPr lang="en-US" sz="1400" dirty="0" smtClean="0"/>
              <a:t>;</a:t>
            </a:r>
          </a:p>
          <a:p>
            <a:r>
              <a:rPr lang="en-US" sz="1400" dirty="0" err="1" smtClean="0"/>
              <a:t>clrscr</a:t>
            </a:r>
            <a:r>
              <a:rPr lang="en-US" sz="1400" dirty="0" smtClean="0"/>
              <a:t>( );</a:t>
            </a:r>
          </a:p>
          <a:p>
            <a:r>
              <a:rPr lang="en-US" sz="1400" dirty="0" err="1" smtClean="0"/>
              <a:t>cout</a:t>
            </a:r>
            <a:r>
              <a:rPr lang="en-US" sz="1400" dirty="0" smtClean="0"/>
              <a:t> &lt;&lt; "</a:t>
            </a:r>
            <a:r>
              <a:rPr lang="en-US" sz="1400" i="1" dirty="0" smtClean="0"/>
              <a:t>Enter the size of an array:"</a:t>
            </a:r>
            <a:r>
              <a:rPr lang="en-US" sz="1400" dirty="0" smtClean="0"/>
              <a:t>;</a:t>
            </a:r>
          </a:p>
          <a:p>
            <a:r>
              <a:rPr lang="en-US" sz="1400" dirty="0" err="1" smtClean="0"/>
              <a:t>cin</a:t>
            </a:r>
            <a:r>
              <a:rPr lang="en-US" sz="1400" dirty="0" smtClean="0"/>
              <a:t> &gt;&gt; n;</a:t>
            </a:r>
          </a:p>
          <a:p>
            <a:r>
              <a:rPr lang="en-US" sz="1400" dirty="0" err="1" smtClean="0"/>
              <a:t>cout</a:t>
            </a:r>
            <a:r>
              <a:rPr lang="en-US" sz="1400" dirty="0" smtClean="0"/>
              <a:t> &lt;&lt;</a:t>
            </a:r>
            <a:r>
              <a:rPr lang="en-US" sz="1400" i="1" dirty="0" smtClean="0"/>
              <a:t>"The </a:t>
            </a:r>
            <a:r>
              <a:rPr lang="en-US" sz="1400" i="1" dirty="0" err="1" smtClean="0"/>
              <a:t>elemets</a:t>
            </a:r>
            <a:r>
              <a:rPr lang="en-US" sz="1400" i="1" dirty="0" smtClean="0"/>
              <a:t>  are:" </a:t>
            </a:r>
            <a:r>
              <a:rPr lang="en-US" sz="1400" dirty="0" smtClean="0"/>
              <a:t>&lt;&lt; </a:t>
            </a:r>
            <a:r>
              <a:rPr lang="en-US" sz="1400" dirty="0" err="1" smtClean="0"/>
              <a:t>endl</a:t>
            </a:r>
            <a:r>
              <a:rPr lang="en-US" sz="1400" dirty="0" smtClean="0"/>
              <a:t>;</a:t>
            </a:r>
          </a:p>
          <a:p>
            <a:r>
              <a:rPr lang="en-US" sz="1400" dirty="0" smtClean="0"/>
              <a:t>for( </a:t>
            </a:r>
            <a:r>
              <a:rPr lang="en-US" sz="1400" dirty="0" err="1" smtClean="0"/>
              <a:t>i</a:t>
            </a:r>
            <a:r>
              <a:rPr lang="en-US" sz="1400" dirty="0" smtClean="0"/>
              <a:t>=0; </a:t>
            </a:r>
            <a:r>
              <a:rPr lang="en-US" sz="1400" dirty="0" err="1" smtClean="0"/>
              <a:t>i</a:t>
            </a:r>
            <a:r>
              <a:rPr lang="en-US" sz="1400" dirty="0" smtClean="0"/>
              <a:t>&lt;n; </a:t>
            </a:r>
            <a:r>
              <a:rPr lang="en-US" sz="1400" dirty="0" err="1" smtClean="0"/>
              <a:t>i</a:t>
            </a:r>
            <a:r>
              <a:rPr lang="en-US" sz="1400" dirty="0" smtClean="0"/>
              <a:t>++ )</a:t>
            </a:r>
          </a:p>
          <a:p>
            <a:r>
              <a:rPr lang="en-US" sz="1400" dirty="0" smtClean="0"/>
              <a:t>{</a:t>
            </a:r>
          </a:p>
          <a:p>
            <a:r>
              <a:rPr lang="en-US" sz="1400" dirty="0" err="1" smtClean="0"/>
              <a:t>cin</a:t>
            </a:r>
            <a:r>
              <a:rPr lang="en-US" sz="1400" dirty="0" smtClean="0"/>
              <a:t> &gt;&gt; a[</a:t>
            </a:r>
            <a:r>
              <a:rPr lang="en-US" sz="1400" dirty="0" err="1" smtClean="0"/>
              <a:t>i</a:t>
            </a:r>
            <a:r>
              <a:rPr lang="en-US" sz="1400" dirty="0" smtClean="0"/>
              <a:t>];</a:t>
            </a:r>
          </a:p>
          <a:p>
            <a:r>
              <a:rPr lang="en-US" sz="1400" dirty="0" smtClean="0"/>
              <a:t>}</a:t>
            </a:r>
          </a:p>
          <a:p>
            <a:r>
              <a:rPr lang="en-US" sz="1400" dirty="0" err="1" smtClean="0"/>
              <a:t>cout</a:t>
            </a:r>
            <a:r>
              <a:rPr lang="en-US" sz="1400" i="1" dirty="0" smtClean="0"/>
              <a:t>&lt;&lt;"Enter the element you want to search"</a:t>
            </a:r>
            <a:r>
              <a:rPr lang="en-US" sz="1400" dirty="0" smtClean="0"/>
              <a:t>;</a:t>
            </a:r>
          </a:p>
          <a:p>
            <a:r>
              <a:rPr lang="en-US" sz="1400" dirty="0" err="1" smtClean="0"/>
              <a:t>cin</a:t>
            </a:r>
            <a:r>
              <a:rPr lang="en-US" sz="1400" dirty="0" smtClean="0"/>
              <a:t>&gt;&gt;item;</a:t>
            </a:r>
          </a:p>
          <a:p>
            <a:r>
              <a:rPr lang="en-US" sz="1400" dirty="0" smtClean="0"/>
              <a:t> </a:t>
            </a:r>
          </a:p>
          <a:p>
            <a:r>
              <a:rPr lang="en-US" sz="1400" dirty="0" smtClean="0"/>
              <a:t>for(</a:t>
            </a:r>
            <a:r>
              <a:rPr lang="en-US" sz="1400" dirty="0" err="1" smtClean="0"/>
              <a:t>i</a:t>
            </a:r>
            <a:r>
              <a:rPr lang="en-US" sz="1400" dirty="0" smtClean="0"/>
              <a:t>=0;i&lt;</a:t>
            </a:r>
            <a:r>
              <a:rPr lang="en-US" sz="1400" dirty="0" err="1" smtClean="0"/>
              <a:t>n;i</a:t>
            </a:r>
            <a:r>
              <a:rPr lang="en-US" sz="1400" dirty="0" smtClean="0"/>
              <a:t>++)</a:t>
            </a:r>
          </a:p>
          <a:p>
            <a:r>
              <a:rPr lang="en-US" sz="1400" dirty="0" smtClean="0"/>
              <a:t>{</a:t>
            </a:r>
          </a:p>
          <a:p>
            <a:r>
              <a:rPr lang="en-US" sz="1400" dirty="0" smtClean="0"/>
              <a:t>	if(</a:t>
            </a:r>
            <a:r>
              <a:rPr lang="en-US" sz="1400" dirty="0" err="1" smtClean="0"/>
              <a:t>arr</a:t>
            </a:r>
            <a:r>
              <a:rPr lang="en-US" sz="1400" dirty="0" smtClean="0"/>
              <a:t>[</a:t>
            </a:r>
            <a:r>
              <a:rPr lang="en-US" sz="1400" dirty="0" err="1" smtClean="0"/>
              <a:t>i</a:t>
            </a:r>
            <a:r>
              <a:rPr lang="en-US" sz="1400" dirty="0" smtClean="0"/>
              <a:t>]==item)</a:t>
            </a:r>
          </a:p>
          <a:p>
            <a:r>
              <a:rPr lang="en-US" sz="1400" dirty="0" smtClean="0"/>
              <a:t>	{</a:t>
            </a:r>
          </a:p>
          <a:p>
            <a:r>
              <a:rPr lang="en-US" sz="1400" dirty="0" smtClean="0"/>
              <a:t>		c=1;</a:t>
            </a:r>
          </a:p>
          <a:p>
            <a:r>
              <a:rPr lang="en-US" sz="1400" dirty="0" smtClean="0"/>
              <a:t>		loc=</a:t>
            </a:r>
            <a:r>
              <a:rPr lang="en-US" sz="1400" dirty="0" err="1" smtClean="0"/>
              <a:t>i</a:t>
            </a:r>
            <a:r>
              <a:rPr lang="en-US" sz="1400" dirty="0" smtClean="0"/>
              <a:t>;</a:t>
            </a:r>
          </a:p>
          <a:p>
            <a:r>
              <a:rPr lang="en-US" sz="1400" dirty="0" smtClean="0"/>
              <a:t>		break;</a:t>
            </a:r>
          </a:p>
          <a:p>
            <a:r>
              <a:rPr lang="en-US" sz="1400" dirty="0" smtClean="0"/>
              <a:t>	}</a:t>
            </a:r>
          </a:p>
          <a:p>
            <a:r>
              <a:rPr lang="en-US" sz="1400" dirty="0" smtClean="0"/>
              <a:t>}</a:t>
            </a:r>
          </a:p>
          <a:p>
            <a:endParaRPr lang="en-US" sz="1400" dirty="0"/>
          </a:p>
        </p:txBody>
      </p:sp>
      <p:cxnSp>
        <p:nvCxnSpPr>
          <p:cNvPr id="7" name="Elbow Connector 6"/>
          <p:cNvCxnSpPr/>
          <p:nvPr/>
        </p:nvCxnSpPr>
        <p:spPr>
          <a:xfrm rot="5400000" flipH="1" flipV="1">
            <a:off x="952500" y="2400300"/>
            <a:ext cx="4191000" cy="3352800"/>
          </a:xfrm>
          <a:prstGeom prst="bentConnector3">
            <a:avLst>
              <a:gd name="adj1" fmla="val -526"/>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724400" y="19812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Linear Search complexity</a:t>
            </a:r>
            <a:endParaRPr lang="en-IN" dirty="0"/>
          </a:p>
        </p:txBody>
      </p:sp>
      <p:sp>
        <p:nvSpPr>
          <p:cNvPr id="3" name="Content Placeholder 2"/>
          <p:cNvSpPr>
            <a:spLocks noGrp="1"/>
          </p:cNvSpPr>
          <p:nvPr>
            <p:ph idx="1"/>
          </p:nvPr>
        </p:nvSpPr>
        <p:spPr/>
        <p:txBody>
          <a:bodyPr/>
          <a:lstStyle/>
          <a:p>
            <a:r>
              <a:rPr lang="en-US" sz="2000" b="1" dirty="0" smtClean="0">
                <a:latin typeface="+mn-lt"/>
              </a:rPr>
              <a:t>Linear Search :</a:t>
            </a:r>
          </a:p>
          <a:p>
            <a:pPr lvl="1"/>
            <a:r>
              <a:rPr lang="en-US" b="1" dirty="0" smtClean="0"/>
              <a:t>Best Case: </a:t>
            </a:r>
            <a:r>
              <a:rPr lang="en-IN" dirty="0" smtClean="0"/>
              <a:t>Find at first place - </a:t>
            </a:r>
            <a:r>
              <a:rPr lang="en-IN" b="1" dirty="0" smtClean="0"/>
              <a:t>one comparison</a:t>
            </a:r>
            <a:r>
              <a:rPr lang="en-IN" dirty="0" smtClean="0"/>
              <a:t> </a:t>
            </a:r>
            <a:endParaRPr lang="en-US" b="1" dirty="0" smtClean="0"/>
          </a:p>
          <a:p>
            <a:pPr lvl="1"/>
            <a:r>
              <a:rPr lang="en-US" b="1" dirty="0" smtClean="0"/>
              <a:t>Average case: </a:t>
            </a:r>
            <a:r>
              <a:rPr lang="en-IN" dirty="0" smtClean="0"/>
              <a:t>There are n cases that can occur, i.e. find at the first place, the second place, the third place and so on up to the </a:t>
            </a:r>
            <a:r>
              <a:rPr lang="en-IN" i="1" dirty="0" smtClean="0"/>
              <a:t>n</a:t>
            </a:r>
            <a:r>
              <a:rPr lang="en-IN" dirty="0" smtClean="0"/>
              <a:t>th place. </a:t>
            </a:r>
            <a:endParaRPr lang="en-US" b="1" dirty="0" smtClean="0"/>
          </a:p>
          <a:p>
            <a:pPr lvl="1">
              <a:buNone/>
            </a:pPr>
            <a:r>
              <a:rPr lang="en-US" b="1" dirty="0" smtClean="0"/>
              <a:t>		</a:t>
            </a:r>
            <a:r>
              <a:rPr lang="en-IN" dirty="0" smtClean="0"/>
              <a:t>average = (1+2+3.....+n)/n = n(n+1)/2n=(n+1)/2</a:t>
            </a:r>
          </a:p>
          <a:p>
            <a:pPr lvl="1">
              <a:buNone/>
            </a:pPr>
            <a:r>
              <a:rPr lang="en-IN" b="1" dirty="0" smtClean="0"/>
              <a:t>			</a:t>
            </a:r>
            <a:r>
              <a:rPr lang="en-IN" dirty="0" smtClean="0"/>
              <a:t> where the result was used that 1+2+3 ...+</a:t>
            </a:r>
            <a:r>
              <a:rPr lang="en-IN" i="1" dirty="0" smtClean="0"/>
              <a:t>n</a:t>
            </a:r>
            <a:r>
              <a:rPr lang="en-IN" dirty="0" smtClean="0"/>
              <a:t> is equal to </a:t>
            </a:r>
            <a:r>
              <a:rPr lang="en-IN" i="1" dirty="0" smtClean="0"/>
              <a:t>n</a:t>
            </a:r>
            <a:r>
              <a:rPr lang="en-IN" dirty="0" smtClean="0"/>
              <a:t>(</a:t>
            </a:r>
            <a:r>
              <a:rPr lang="en-IN" i="1" dirty="0" smtClean="0"/>
              <a:t>n</a:t>
            </a:r>
            <a:r>
              <a:rPr lang="en-IN" dirty="0" smtClean="0"/>
              <a:t>+1)/2. </a:t>
            </a:r>
            <a:endParaRPr lang="en-US" b="1" dirty="0" smtClean="0"/>
          </a:p>
          <a:p>
            <a:pPr lvl="1"/>
            <a:r>
              <a:rPr lang="en-US" b="1" dirty="0" smtClean="0"/>
              <a:t>Worst case: </a:t>
            </a:r>
            <a:r>
              <a:rPr lang="en-IN" dirty="0" smtClean="0"/>
              <a:t>Find at </a:t>
            </a:r>
            <a:r>
              <a:rPr lang="en-IN" i="1" dirty="0" smtClean="0"/>
              <a:t>n</a:t>
            </a:r>
            <a:r>
              <a:rPr lang="en-IN" dirty="0" smtClean="0"/>
              <a:t>th place or not at all - </a:t>
            </a:r>
            <a:r>
              <a:rPr lang="en-IN" b="1" i="1" dirty="0" smtClean="0"/>
              <a:t>n</a:t>
            </a:r>
            <a:r>
              <a:rPr lang="en-IN" b="1" dirty="0" smtClean="0"/>
              <a:t> comparisons</a:t>
            </a:r>
            <a:r>
              <a:rPr lang="en-IN" dirty="0" smtClean="0"/>
              <a:t> </a:t>
            </a:r>
            <a:endParaRPr lang="en-I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 –Binary Search</a:t>
            </a:r>
            <a:endParaRPr lang="en-US" dirty="0"/>
          </a:p>
        </p:txBody>
      </p:sp>
      <p:sp>
        <p:nvSpPr>
          <p:cNvPr id="3" name="Content Placeholder 2"/>
          <p:cNvSpPr>
            <a:spLocks noGrp="1"/>
          </p:cNvSpPr>
          <p:nvPr>
            <p:ph idx="1"/>
          </p:nvPr>
        </p:nvSpPr>
        <p:spPr/>
        <p:txBody>
          <a:bodyPr>
            <a:normAutofit/>
          </a:bodyPr>
          <a:lstStyle/>
          <a:p>
            <a:pPr algn="just"/>
            <a:r>
              <a:rPr lang="en-US" sz="2000" b="1" dirty="0" smtClean="0"/>
              <a:t>Binary Search:</a:t>
            </a:r>
          </a:p>
          <a:p>
            <a:pPr algn="just"/>
            <a:r>
              <a:rPr lang="en-US" sz="2000" b="1" dirty="0" smtClean="0"/>
              <a:t>Algorithm</a:t>
            </a:r>
            <a:r>
              <a:rPr lang="en-US" sz="2000" dirty="0" smtClean="0"/>
              <a:t>: Binary(DATA,LB,UB,ITEM): Here data is a sorted array with lower bound LB and upper bound UB and ITEM is an element to be searched. The variables BEG,END and MID denote, </a:t>
            </a:r>
            <a:r>
              <a:rPr lang="en-US" sz="2000" dirty="0" err="1" smtClean="0"/>
              <a:t>resp</a:t>
            </a:r>
            <a:r>
              <a:rPr lang="en-US" sz="2000" dirty="0" smtClean="0"/>
              <a:t>, the beginning, end and middle locations of a segment of elements of DATA. This algorithm find the location LOC of ITEM in DATA or sets LOC=NULL.</a:t>
            </a:r>
          </a:p>
          <a:p>
            <a:pPr algn="just">
              <a:buNone/>
            </a:pPr>
            <a:r>
              <a:rPr lang="en-US" sz="2000" dirty="0" smtClean="0"/>
              <a:t/>
            </a:r>
            <a:br>
              <a:rPr lang="en-US" sz="2000" dirty="0" smtClean="0"/>
            </a:br>
            <a:endParaRPr lang="en-US" sz="2000" dirty="0" smtClean="0"/>
          </a:p>
          <a:p>
            <a:pPr algn="just"/>
            <a:endParaRPr lang="en-US" sz="2000" dirty="0" smtClean="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idx="1"/>
          </p:nvPr>
        </p:nvSpPr>
        <p:spPr>
          <a:xfrm>
            <a:off x="457200" y="1341437"/>
            <a:ext cx="8229600" cy="4830763"/>
          </a:xfrm>
        </p:spPr>
        <p:txBody>
          <a:bodyPr>
            <a:normAutofit lnSpcReduction="10000"/>
          </a:bodyPr>
          <a:lstStyle/>
          <a:p>
            <a:pPr marL="381000" indent="-381000" eaLnBrk="1" fontAlgn="auto" hangingPunct="1">
              <a:lnSpc>
                <a:spcPct val="80000"/>
              </a:lnSpc>
              <a:spcAft>
                <a:spcPts val="0"/>
              </a:spcAft>
              <a:buFontTx/>
              <a:buNone/>
              <a:defRPr/>
            </a:pPr>
            <a:r>
              <a:rPr lang="en-US" sz="2000" b="1" dirty="0" smtClean="0"/>
              <a:t>BINARY(DATA, LB, UB, ITEM, LOC)</a:t>
            </a:r>
          </a:p>
          <a:p>
            <a:pPr marL="381000" indent="-381000" eaLnBrk="1" fontAlgn="auto" hangingPunct="1">
              <a:lnSpc>
                <a:spcPct val="80000"/>
              </a:lnSpc>
              <a:spcAft>
                <a:spcPts val="0"/>
              </a:spcAft>
              <a:buFontTx/>
              <a:buNone/>
              <a:defRPr/>
            </a:pPr>
            <a:endParaRPr lang="en-US" sz="2000" b="1" dirty="0" smtClean="0"/>
          </a:p>
          <a:p>
            <a:pPr marL="381000" indent="-381000" eaLnBrk="1" fontAlgn="auto" hangingPunct="1">
              <a:lnSpc>
                <a:spcPct val="80000"/>
              </a:lnSpc>
              <a:spcAft>
                <a:spcPts val="0"/>
              </a:spcAft>
              <a:buFontTx/>
              <a:buAutoNum type="arabicPeriod"/>
              <a:defRPr/>
            </a:pPr>
            <a:r>
              <a:rPr lang="en-US" sz="2000" b="1" dirty="0" smtClean="0"/>
              <a:t>Set BEG=LB; END=UB; and MID=INT((BEG+END)/2).</a:t>
            </a:r>
          </a:p>
          <a:p>
            <a:pPr marL="381000" indent="-381000" eaLnBrk="1" fontAlgn="auto" hangingPunct="1">
              <a:lnSpc>
                <a:spcPct val="80000"/>
              </a:lnSpc>
              <a:spcAft>
                <a:spcPts val="0"/>
              </a:spcAft>
              <a:buFontTx/>
              <a:buAutoNum type="arabicPeriod"/>
              <a:defRPr/>
            </a:pPr>
            <a:r>
              <a:rPr lang="en-US" sz="2000" b="1" dirty="0" smtClean="0"/>
              <a:t>Repeat step 3 and 4 while BEG ≤ END and DATA[MID] ≠ ITEM</a:t>
            </a:r>
          </a:p>
          <a:p>
            <a:pPr marL="381000" indent="-381000" eaLnBrk="1" fontAlgn="auto" hangingPunct="1">
              <a:lnSpc>
                <a:spcPct val="80000"/>
              </a:lnSpc>
              <a:spcAft>
                <a:spcPts val="0"/>
              </a:spcAft>
              <a:buFontTx/>
              <a:buAutoNum type="arabicPeriod"/>
              <a:defRPr/>
            </a:pPr>
            <a:r>
              <a:rPr lang="en-US" sz="2000" b="1" dirty="0" smtClean="0"/>
              <a:t>If ITEM &lt; DATA[MID] then</a:t>
            </a:r>
          </a:p>
          <a:p>
            <a:pPr marL="838200" lvl="1" indent="-381000" eaLnBrk="1" fontAlgn="auto" hangingPunct="1">
              <a:lnSpc>
                <a:spcPct val="80000"/>
              </a:lnSpc>
              <a:spcBef>
                <a:spcPts val="324"/>
              </a:spcBef>
              <a:spcAft>
                <a:spcPts val="0"/>
              </a:spcAft>
              <a:buFontTx/>
              <a:buNone/>
              <a:defRPr/>
            </a:pPr>
            <a:r>
              <a:rPr lang="en-US" sz="1800" dirty="0" smtClean="0"/>
              <a:t>	Set END= MID - 1</a:t>
            </a:r>
          </a:p>
          <a:p>
            <a:pPr marL="381000" indent="-381000" eaLnBrk="1" fontAlgn="auto" hangingPunct="1">
              <a:lnSpc>
                <a:spcPct val="80000"/>
              </a:lnSpc>
              <a:spcAft>
                <a:spcPts val="0"/>
              </a:spcAft>
              <a:buFontTx/>
              <a:buNone/>
              <a:defRPr/>
            </a:pPr>
            <a:r>
              <a:rPr lang="en-US" sz="2000" dirty="0" smtClean="0"/>
              <a:t>       Else:</a:t>
            </a:r>
          </a:p>
          <a:p>
            <a:pPr marL="381000" indent="-381000" eaLnBrk="1" fontAlgn="auto" hangingPunct="1">
              <a:lnSpc>
                <a:spcPct val="80000"/>
              </a:lnSpc>
              <a:spcAft>
                <a:spcPts val="0"/>
              </a:spcAft>
              <a:buFontTx/>
              <a:buNone/>
              <a:defRPr/>
            </a:pPr>
            <a:r>
              <a:rPr lang="en-US" sz="2000" dirty="0" smtClean="0"/>
              <a:t>      	Set BEG= MID+1</a:t>
            </a:r>
          </a:p>
          <a:p>
            <a:pPr marL="381000" indent="-381000" eaLnBrk="1" fontAlgn="auto" hangingPunct="1">
              <a:lnSpc>
                <a:spcPct val="80000"/>
              </a:lnSpc>
              <a:spcAft>
                <a:spcPts val="0"/>
              </a:spcAft>
              <a:buFontTx/>
              <a:buNone/>
              <a:defRPr/>
            </a:pPr>
            <a:r>
              <a:rPr lang="en-US" sz="2000" dirty="0" smtClean="0"/>
              <a:t>	[end of if structure]</a:t>
            </a:r>
          </a:p>
          <a:p>
            <a:pPr marL="381000" indent="-381000" eaLnBrk="1" fontAlgn="auto" hangingPunct="1">
              <a:lnSpc>
                <a:spcPct val="80000"/>
              </a:lnSpc>
              <a:spcAft>
                <a:spcPts val="0"/>
              </a:spcAft>
              <a:buFontTx/>
              <a:buAutoNum type="arabicPeriod" startAt="4"/>
              <a:defRPr/>
            </a:pPr>
            <a:r>
              <a:rPr lang="en-US" sz="2000" b="1" dirty="0" smtClean="0"/>
              <a:t>Set MID= INT((BEG+END)/2)</a:t>
            </a:r>
          </a:p>
          <a:p>
            <a:pPr marL="381000" indent="-381000" eaLnBrk="1" fontAlgn="auto" hangingPunct="1">
              <a:lnSpc>
                <a:spcPct val="80000"/>
              </a:lnSpc>
              <a:spcAft>
                <a:spcPts val="0"/>
              </a:spcAft>
              <a:buFontTx/>
              <a:buNone/>
              <a:defRPr/>
            </a:pPr>
            <a:r>
              <a:rPr lang="en-US" sz="2000" dirty="0" smtClean="0"/>
              <a:t>	[End of step 2 loop]</a:t>
            </a:r>
          </a:p>
          <a:p>
            <a:pPr marL="381000" indent="-381000" eaLnBrk="1" fontAlgn="auto" hangingPunct="1">
              <a:lnSpc>
                <a:spcPct val="80000"/>
              </a:lnSpc>
              <a:spcAft>
                <a:spcPts val="0"/>
              </a:spcAft>
              <a:buFontTx/>
              <a:buAutoNum type="arabicPeriod" startAt="5"/>
              <a:defRPr/>
            </a:pPr>
            <a:r>
              <a:rPr lang="en-US" sz="2000" b="1" dirty="0" smtClean="0"/>
              <a:t>If ITEM = DATA[MID] then</a:t>
            </a:r>
          </a:p>
          <a:p>
            <a:pPr marL="838200" lvl="1" indent="-381000" eaLnBrk="1" fontAlgn="auto" hangingPunct="1">
              <a:lnSpc>
                <a:spcPct val="80000"/>
              </a:lnSpc>
              <a:spcBef>
                <a:spcPts val="324"/>
              </a:spcBef>
              <a:spcAft>
                <a:spcPts val="0"/>
              </a:spcAft>
              <a:buFontTx/>
              <a:buNone/>
              <a:defRPr/>
            </a:pPr>
            <a:r>
              <a:rPr lang="en-US" sz="1800" dirty="0" smtClean="0"/>
              <a:t>	Set LOC= MID</a:t>
            </a:r>
          </a:p>
          <a:p>
            <a:pPr marL="381000" indent="-381000" eaLnBrk="1" fontAlgn="auto" hangingPunct="1">
              <a:lnSpc>
                <a:spcPct val="80000"/>
              </a:lnSpc>
              <a:spcAft>
                <a:spcPts val="0"/>
              </a:spcAft>
              <a:buFontTx/>
              <a:buNone/>
              <a:defRPr/>
            </a:pPr>
            <a:r>
              <a:rPr lang="en-US" sz="2000" dirty="0" smtClean="0"/>
              <a:t>      Else:</a:t>
            </a:r>
          </a:p>
          <a:p>
            <a:pPr marL="381000" indent="-381000" eaLnBrk="1" fontAlgn="auto" hangingPunct="1">
              <a:lnSpc>
                <a:spcPct val="80000"/>
              </a:lnSpc>
              <a:spcAft>
                <a:spcPts val="0"/>
              </a:spcAft>
              <a:buFontTx/>
              <a:buNone/>
              <a:defRPr/>
            </a:pPr>
            <a:r>
              <a:rPr lang="en-US" sz="2000" dirty="0" smtClean="0"/>
              <a:t>      	         Set LOC= NULL</a:t>
            </a:r>
          </a:p>
          <a:p>
            <a:pPr marL="381000" indent="-381000" eaLnBrk="1" fontAlgn="auto" hangingPunct="1">
              <a:lnSpc>
                <a:spcPct val="80000"/>
              </a:lnSpc>
              <a:spcAft>
                <a:spcPts val="0"/>
              </a:spcAft>
              <a:buFontTx/>
              <a:buNone/>
              <a:defRPr/>
            </a:pPr>
            <a:r>
              <a:rPr lang="en-US" sz="2000" dirty="0" smtClean="0"/>
              <a:t>	[end of if structure]</a:t>
            </a:r>
          </a:p>
          <a:p>
            <a:pPr marL="381000" indent="-381000" eaLnBrk="1" fontAlgn="auto" hangingPunct="1">
              <a:lnSpc>
                <a:spcPct val="80000"/>
              </a:lnSpc>
              <a:spcAft>
                <a:spcPts val="0"/>
              </a:spcAft>
              <a:buFontTx/>
              <a:buAutoNum type="arabicPeriod" startAt="6"/>
              <a:defRPr/>
            </a:pPr>
            <a:r>
              <a:rPr lang="en-US" sz="2000" b="1" dirty="0" smtClean="0"/>
              <a:t>Exit.</a:t>
            </a:r>
          </a:p>
          <a:p>
            <a:pPr marL="381000" indent="-381000" eaLnBrk="1" fontAlgn="auto" hangingPunct="1">
              <a:lnSpc>
                <a:spcPct val="80000"/>
              </a:lnSpc>
              <a:spcAft>
                <a:spcPts val="0"/>
              </a:spcAft>
              <a:buFontTx/>
              <a:buAutoNum type="arabicPeriod" startAt="4"/>
              <a:defRPr/>
            </a:pPr>
            <a:endParaRPr lang="en-US" sz="2000" b="1" dirty="0" smtClean="0"/>
          </a:p>
        </p:txBody>
      </p:sp>
      <p:sp>
        <p:nvSpPr>
          <p:cNvPr id="7171" name="Rectangle 2"/>
          <p:cNvSpPr>
            <a:spLocks noGrp="1" noChangeArrowheads="1"/>
          </p:cNvSpPr>
          <p:nvPr>
            <p:ph type="title"/>
          </p:nvPr>
        </p:nvSpPr>
        <p:spPr>
          <a:xfrm>
            <a:off x="990600" y="685800"/>
            <a:ext cx="7924800" cy="609600"/>
          </a:xfrm>
        </p:spPr>
        <p:txBody>
          <a:bodyPr/>
          <a:lstStyle/>
          <a:p>
            <a:pPr eaLnBrk="1" fontAlgn="auto" hangingPunct="1">
              <a:spcAft>
                <a:spcPts val="0"/>
              </a:spcAft>
              <a:defRPr/>
            </a:pPr>
            <a:r>
              <a:rPr lang="en-US" dirty="0" smtClean="0"/>
              <a:t>Binary Search Algorithm</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a:xfrm>
            <a:off x="457200" y="304800"/>
            <a:ext cx="8229600" cy="639763"/>
          </a:xfrm>
        </p:spPr>
        <p:txBody>
          <a:bodyPr>
            <a:normAutofit/>
          </a:bodyPr>
          <a:lstStyle/>
          <a:p>
            <a:pPr eaLnBrk="1" fontAlgn="auto" hangingPunct="1">
              <a:spcAft>
                <a:spcPts val="0"/>
              </a:spcAft>
              <a:defRPr/>
            </a:pPr>
            <a:r>
              <a:rPr lang="en-US" smtClean="0"/>
              <a:t>Binary Search example (</a:t>
            </a:r>
            <a:r>
              <a:rPr lang="en-US" smtClean="0">
                <a:solidFill>
                  <a:srgbClr val="FF0000"/>
                </a:solidFill>
              </a:rPr>
              <a:t>Seek for 123</a:t>
            </a:r>
            <a:r>
              <a:rPr lang="en-US" smtClean="0"/>
              <a:t>)</a:t>
            </a:r>
          </a:p>
        </p:txBody>
      </p:sp>
      <p:pic>
        <p:nvPicPr>
          <p:cNvPr id="144387" name="Picture 3"/>
          <p:cNvPicPr>
            <a:picLocks noChangeAspect="1" noChangeArrowheads="1"/>
          </p:cNvPicPr>
          <p:nvPr/>
        </p:nvPicPr>
        <p:blipFill>
          <a:blip r:embed="rId2" cstate="print"/>
          <a:srcRect/>
          <a:stretch>
            <a:fillRect/>
          </a:stretch>
        </p:blipFill>
        <p:spPr bwMode="auto">
          <a:xfrm>
            <a:off x="1828801" y="1295400"/>
            <a:ext cx="5791200" cy="5029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990600" y="533400"/>
            <a:ext cx="7924800" cy="609600"/>
          </a:xfrm>
        </p:spPr>
        <p:txBody>
          <a:bodyPr/>
          <a:lstStyle/>
          <a:p>
            <a:pPr eaLnBrk="1" fontAlgn="auto" hangingPunct="1">
              <a:spcAft>
                <a:spcPts val="0"/>
              </a:spcAft>
              <a:defRPr/>
            </a:pPr>
            <a:r>
              <a:rPr lang="en-US" sz="3200" dirty="0">
                <a:latin typeface="Times New Roman" charset="0"/>
                <a:cs typeface="Times New Roman" charset="0"/>
              </a:rPr>
              <a:t>Data </a:t>
            </a:r>
            <a:r>
              <a:rPr lang="en-US" sz="3200" dirty="0" smtClean="0">
                <a:latin typeface="Times New Roman" charset="0"/>
                <a:cs typeface="Times New Roman" charset="0"/>
              </a:rPr>
              <a:t>&amp; Information</a:t>
            </a:r>
            <a:endParaRPr lang="en-US" sz="3200" dirty="0">
              <a:latin typeface="Times New Roman" charset="0"/>
              <a:cs typeface="Times New Roman" charset="0"/>
            </a:endParaRPr>
          </a:p>
        </p:txBody>
      </p:sp>
      <p:sp>
        <p:nvSpPr>
          <p:cNvPr id="15365" name="Text Box 5"/>
          <p:cNvSpPr txBox="1">
            <a:spLocks noChangeArrowheads="1"/>
          </p:cNvSpPr>
          <p:nvPr/>
        </p:nvSpPr>
        <p:spPr bwMode="auto">
          <a:xfrm>
            <a:off x="609600" y="1600200"/>
            <a:ext cx="8077200" cy="4124206"/>
          </a:xfrm>
          <a:prstGeom prst="rect">
            <a:avLst/>
          </a:prstGeom>
          <a:noFill/>
          <a:ln w="9525">
            <a:noFill/>
            <a:miter lim="800000"/>
            <a:headEnd/>
            <a:tailEnd/>
          </a:ln>
        </p:spPr>
        <p:txBody>
          <a:bodyPr wrap="square">
            <a:spAutoFit/>
          </a:bodyPr>
          <a:lstStyle/>
          <a:p>
            <a:pPr>
              <a:spcBef>
                <a:spcPct val="50000"/>
              </a:spcBef>
            </a:pPr>
            <a:r>
              <a:rPr lang="en-US" sz="2800" b="1" dirty="0" smtClean="0"/>
              <a:t>Data -</a:t>
            </a:r>
            <a:r>
              <a:rPr lang="en-IN" sz="2800" b="1" dirty="0" smtClean="0"/>
              <a:t> </a:t>
            </a:r>
            <a:r>
              <a:rPr lang="en-IN" sz="2800" dirty="0" smtClean="0"/>
              <a:t>Data usually refers to raw data, or unprocessed data.</a:t>
            </a:r>
            <a:r>
              <a:rPr lang="en-US" sz="2800" dirty="0" smtClean="0"/>
              <a:t> </a:t>
            </a:r>
            <a:r>
              <a:rPr lang="en-IN" sz="2800" dirty="0" smtClean="0"/>
              <a:t>It is the basic form of data, data that hasn’t been analyzed or processed in any manner.</a:t>
            </a:r>
          </a:p>
          <a:p>
            <a:pPr>
              <a:spcBef>
                <a:spcPct val="50000"/>
              </a:spcBef>
            </a:pPr>
            <a:r>
              <a:rPr lang="en-IN" sz="2800" b="1" dirty="0" smtClean="0"/>
              <a:t>Information</a:t>
            </a:r>
            <a:r>
              <a:rPr lang="en-IN" sz="2800" dirty="0" smtClean="0"/>
              <a:t> - Once the data is analyzed, it is considered as information.</a:t>
            </a:r>
            <a:endParaRPr lang="en-US" sz="2800" dirty="0" smtClean="0"/>
          </a:p>
          <a:p>
            <a:pPr>
              <a:spcBef>
                <a:spcPct val="50000"/>
              </a:spcBef>
            </a:pPr>
            <a:endParaRPr lang="en-US" dirty="0" smtClean="0"/>
          </a:p>
          <a:p>
            <a:pPr>
              <a:spcBef>
                <a:spcPct val="50000"/>
              </a:spcBef>
            </a:pPr>
            <a:endParaRPr lang="en-US" dirty="0" smtClean="0"/>
          </a:p>
          <a:p>
            <a:pPr>
              <a:spcBef>
                <a:spcPct val="50000"/>
              </a:spcBef>
            </a:pPr>
            <a:endParaRPr lang="en-US" dirty="0" smtClean="0"/>
          </a:p>
          <a:p>
            <a:pPr>
              <a:spcBef>
                <a:spcPct val="50000"/>
              </a:spcBef>
            </a:pPr>
            <a:endParaRPr lang="en-US" dirty="0"/>
          </a:p>
        </p:txBody>
      </p:sp>
      <p:pic>
        <p:nvPicPr>
          <p:cNvPr id="3073" name="Picture 1"/>
          <p:cNvPicPr>
            <a:picLocks noChangeAspect="1" noChangeArrowheads="1"/>
          </p:cNvPicPr>
          <p:nvPr/>
        </p:nvPicPr>
        <p:blipFill>
          <a:blip r:embed="rId2" cstate="print"/>
          <a:srcRect/>
          <a:stretch>
            <a:fillRect/>
          </a:stretch>
        </p:blipFill>
        <p:spPr bwMode="auto">
          <a:xfrm>
            <a:off x="2667000" y="4114800"/>
            <a:ext cx="2790825" cy="2114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457200"/>
            <a:ext cx="7924800" cy="609600"/>
          </a:xfrm>
        </p:spPr>
        <p:txBody>
          <a:bodyPr/>
          <a:lstStyle/>
          <a:p>
            <a:r>
              <a:rPr lang="en-US" dirty="0" smtClean="0"/>
              <a:t>Binary Search Program</a:t>
            </a:r>
            <a:endParaRPr lang="en-US" dirty="0"/>
          </a:p>
        </p:txBody>
      </p:sp>
      <p:sp>
        <p:nvSpPr>
          <p:cNvPr id="4" name="Rectangle 3"/>
          <p:cNvSpPr/>
          <p:nvPr/>
        </p:nvSpPr>
        <p:spPr>
          <a:xfrm>
            <a:off x="76200" y="1401663"/>
            <a:ext cx="4572000" cy="4770537"/>
          </a:xfrm>
          <a:prstGeom prst="rect">
            <a:avLst/>
          </a:prstGeom>
        </p:spPr>
        <p:txBody>
          <a:bodyPr>
            <a:spAutoFit/>
          </a:bodyPr>
          <a:lstStyle/>
          <a:p>
            <a:r>
              <a:rPr lang="en-US" sz="1600" dirty="0" smtClean="0"/>
              <a:t>#include&lt;</a:t>
            </a:r>
            <a:r>
              <a:rPr lang="en-US" sz="1600" dirty="0" err="1" smtClean="0"/>
              <a:t>iostream.h</a:t>
            </a:r>
            <a:r>
              <a:rPr lang="en-US" sz="1600" dirty="0" smtClean="0"/>
              <a:t>&gt;</a:t>
            </a:r>
          </a:p>
          <a:p>
            <a:r>
              <a:rPr lang="en-US" sz="1600" dirty="0" smtClean="0"/>
              <a:t>#include&lt;</a:t>
            </a:r>
            <a:r>
              <a:rPr lang="en-US" sz="1600" dirty="0" err="1" smtClean="0"/>
              <a:t>conio.h</a:t>
            </a:r>
            <a:r>
              <a:rPr lang="en-US" sz="1600" dirty="0" smtClean="0"/>
              <a:t>&gt;</a:t>
            </a:r>
          </a:p>
          <a:p>
            <a:r>
              <a:rPr lang="en-US" sz="1600" dirty="0" smtClean="0"/>
              <a:t>#include&lt;</a:t>
            </a:r>
            <a:r>
              <a:rPr lang="en-US" sz="1600" dirty="0" err="1" smtClean="0"/>
              <a:t>stdlib.h</a:t>
            </a:r>
            <a:r>
              <a:rPr lang="en-US" sz="1600" dirty="0" smtClean="0"/>
              <a:t>&gt;</a:t>
            </a:r>
          </a:p>
          <a:p>
            <a:r>
              <a:rPr lang="en-US" sz="1600" dirty="0" smtClean="0"/>
              <a:t>#include&lt;</a:t>
            </a:r>
            <a:r>
              <a:rPr lang="en-US" sz="1600" dirty="0" err="1" smtClean="0"/>
              <a:t>abstarry.h</a:t>
            </a:r>
            <a:r>
              <a:rPr lang="en-US" sz="1600" dirty="0" smtClean="0"/>
              <a:t>&gt;</a:t>
            </a:r>
          </a:p>
          <a:p>
            <a:r>
              <a:rPr lang="en-US" sz="1600" dirty="0" smtClean="0"/>
              <a:t>void main()</a:t>
            </a:r>
          </a:p>
          <a:p>
            <a:r>
              <a:rPr lang="en-US" sz="1600" dirty="0" smtClean="0"/>
              <a:t>{</a:t>
            </a:r>
          </a:p>
          <a:p>
            <a:r>
              <a:rPr lang="en-US" sz="1600" dirty="0" err="1" smtClean="0"/>
              <a:t>int</a:t>
            </a:r>
            <a:r>
              <a:rPr lang="en-US" sz="1600" dirty="0" smtClean="0"/>
              <a:t> a[20],</a:t>
            </a:r>
            <a:r>
              <a:rPr lang="en-US" sz="1600" dirty="0" err="1" smtClean="0"/>
              <a:t>n,beg,end,mid,f</a:t>
            </a:r>
            <a:r>
              <a:rPr lang="en-US" sz="1600" dirty="0" smtClean="0"/>
              <a:t>=0,element;</a:t>
            </a:r>
          </a:p>
          <a:p>
            <a:r>
              <a:rPr lang="en-US" sz="1600" dirty="0" err="1" smtClean="0"/>
              <a:t>cout</a:t>
            </a:r>
            <a:r>
              <a:rPr lang="en-US" sz="1600" dirty="0" smtClean="0"/>
              <a:t>&lt;&lt;"\</a:t>
            </a:r>
            <a:r>
              <a:rPr lang="en-US" sz="1600" dirty="0" err="1" smtClean="0"/>
              <a:t>nEnter</a:t>
            </a:r>
            <a:r>
              <a:rPr lang="en-US" sz="1600" dirty="0" smtClean="0"/>
              <a:t> number of elements:";</a:t>
            </a:r>
          </a:p>
          <a:p>
            <a:r>
              <a:rPr lang="en-US" sz="1600" dirty="0" smtClean="0"/>
              <a:t>	</a:t>
            </a:r>
            <a:r>
              <a:rPr lang="en-US" sz="1600" dirty="0" err="1" smtClean="0"/>
              <a:t>cin</a:t>
            </a:r>
            <a:r>
              <a:rPr lang="en-US" sz="1600" dirty="0" smtClean="0"/>
              <a:t>&gt;&gt;n;</a:t>
            </a:r>
          </a:p>
          <a:p>
            <a:r>
              <a:rPr lang="en-US" sz="1600" dirty="0" err="1" smtClean="0"/>
              <a:t>cout</a:t>
            </a:r>
            <a:r>
              <a:rPr lang="en-US" sz="1600" dirty="0" smtClean="0"/>
              <a:t>&lt;&lt;"\</a:t>
            </a:r>
            <a:r>
              <a:rPr lang="en-US" sz="1600" dirty="0" err="1" smtClean="0"/>
              <a:t>nEnter</a:t>
            </a:r>
            <a:r>
              <a:rPr lang="en-US" sz="1600" dirty="0" smtClean="0"/>
              <a:t> elements in sorted order:\n";</a:t>
            </a:r>
          </a:p>
          <a:p>
            <a:r>
              <a:rPr lang="en-US" sz="1600" dirty="0" smtClean="0"/>
              <a:t>for(</a:t>
            </a:r>
            <a:r>
              <a:rPr lang="en-US" sz="1600" dirty="0" err="1" smtClean="0"/>
              <a:t>int</a:t>
            </a:r>
            <a:r>
              <a:rPr lang="en-US" sz="1600" dirty="0" smtClean="0"/>
              <a:t> </a:t>
            </a:r>
            <a:r>
              <a:rPr lang="en-US" sz="1600" dirty="0" err="1" smtClean="0"/>
              <a:t>i</a:t>
            </a:r>
            <a:r>
              <a:rPr lang="en-US" sz="1600" dirty="0" smtClean="0"/>
              <a:t>=0;i&lt;</a:t>
            </a:r>
            <a:r>
              <a:rPr lang="en-US" sz="1600" dirty="0" err="1" smtClean="0"/>
              <a:t>n;i</a:t>
            </a:r>
            <a:r>
              <a:rPr lang="en-US" sz="1600" dirty="0" smtClean="0"/>
              <a:t>++)</a:t>
            </a:r>
          </a:p>
          <a:p>
            <a:r>
              <a:rPr lang="en-US" sz="1600" dirty="0" smtClean="0"/>
              <a:t>	</a:t>
            </a:r>
            <a:r>
              <a:rPr lang="en-US" sz="1600" dirty="0" err="1" smtClean="0"/>
              <a:t>cin</a:t>
            </a:r>
            <a:r>
              <a:rPr lang="en-US" sz="1600" dirty="0" smtClean="0"/>
              <a:t>&gt;&gt;a[</a:t>
            </a:r>
            <a:r>
              <a:rPr lang="en-US" sz="1600" dirty="0" err="1" smtClean="0"/>
              <a:t>i</a:t>
            </a:r>
            <a:r>
              <a:rPr lang="en-US" sz="1600" dirty="0" smtClean="0"/>
              <a:t>];</a:t>
            </a:r>
          </a:p>
          <a:p>
            <a:r>
              <a:rPr lang="en-US" sz="1600" dirty="0" err="1" smtClean="0"/>
              <a:t>cout</a:t>
            </a:r>
            <a:r>
              <a:rPr lang="en-US" sz="1600" dirty="0" smtClean="0"/>
              <a:t>&lt;&lt;"\n You have entered:";</a:t>
            </a:r>
          </a:p>
          <a:p>
            <a:r>
              <a:rPr lang="en-US" sz="1600" dirty="0" smtClean="0"/>
              <a:t>for(</a:t>
            </a:r>
            <a:r>
              <a:rPr lang="en-US" sz="1600" dirty="0" err="1" smtClean="0"/>
              <a:t>i</a:t>
            </a:r>
            <a:r>
              <a:rPr lang="en-US" sz="1600" dirty="0" smtClean="0"/>
              <a:t>=0;i&lt;</a:t>
            </a:r>
            <a:r>
              <a:rPr lang="en-US" sz="1600" dirty="0" err="1" smtClean="0"/>
              <a:t>n;i</a:t>
            </a:r>
            <a:r>
              <a:rPr lang="en-US" sz="1600" dirty="0" smtClean="0"/>
              <a:t>++)</a:t>
            </a:r>
          </a:p>
          <a:p>
            <a:r>
              <a:rPr lang="en-US" sz="1600" dirty="0" smtClean="0"/>
              <a:t>	</a:t>
            </a:r>
            <a:r>
              <a:rPr lang="en-US" sz="1600" dirty="0" err="1" smtClean="0"/>
              <a:t>cout</a:t>
            </a:r>
            <a:r>
              <a:rPr lang="en-US" sz="1600" dirty="0" smtClean="0"/>
              <a:t>&lt;&lt;a[</a:t>
            </a:r>
            <a:r>
              <a:rPr lang="en-US" sz="1600" dirty="0" err="1" smtClean="0"/>
              <a:t>i</a:t>
            </a:r>
            <a:r>
              <a:rPr lang="en-US" sz="1600" dirty="0" smtClean="0"/>
              <a:t>]&lt;&lt;" ";</a:t>
            </a:r>
          </a:p>
          <a:p>
            <a:r>
              <a:rPr lang="en-US" sz="1600" dirty="0" err="1" smtClean="0"/>
              <a:t>cout</a:t>
            </a:r>
            <a:r>
              <a:rPr lang="en-US" sz="1600" dirty="0" smtClean="0"/>
              <a:t>&lt;&lt;"\</a:t>
            </a:r>
            <a:r>
              <a:rPr lang="en-US" sz="1600" dirty="0" err="1" smtClean="0"/>
              <a:t>nEnter</a:t>
            </a:r>
            <a:r>
              <a:rPr lang="en-US" sz="1600" dirty="0" smtClean="0"/>
              <a:t> element you want to search:";</a:t>
            </a:r>
          </a:p>
          <a:p>
            <a:r>
              <a:rPr lang="en-US" sz="1600" dirty="0" smtClean="0"/>
              <a:t>	</a:t>
            </a:r>
            <a:r>
              <a:rPr lang="en-US" sz="1600" dirty="0" err="1" smtClean="0"/>
              <a:t>cin</a:t>
            </a:r>
            <a:r>
              <a:rPr lang="en-US" sz="1600" dirty="0" smtClean="0"/>
              <a:t>&gt;&gt;element;</a:t>
            </a:r>
          </a:p>
          <a:p>
            <a:r>
              <a:rPr lang="en-US" sz="1600" dirty="0" smtClean="0"/>
              <a:t>beg=0;</a:t>
            </a:r>
          </a:p>
          <a:p>
            <a:r>
              <a:rPr lang="en-US" sz="1600" dirty="0" smtClean="0"/>
              <a:t>end=n-1;</a:t>
            </a:r>
            <a:endParaRPr lang="en-US" sz="1600" dirty="0"/>
          </a:p>
        </p:txBody>
      </p:sp>
      <p:sp>
        <p:nvSpPr>
          <p:cNvPr id="5" name="Rectangle 4"/>
          <p:cNvSpPr/>
          <p:nvPr/>
        </p:nvSpPr>
        <p:spPr>
          <a:xfrm>
            <a:off x="4572000" y="1307842"/>
            <a:ext cx="4572000" cy="5016758"/>
          </a:xfrm>
          <a:prstGeom prst="rect">
            <a:avLst/>
          </a:prstGeom>
        </p:spPr>
        <p:txBody>
          <a:bodyPr wrap="square">
            <a:spAutoFit/>
          </a:bodyPr>
          <a:lstStyle/>
          <a:p>
            <a:r>
              <a:rPr lang="en-US" sz="1600" dirty="0" smtClean="0"/>
              <a:t>while(beg&lt;=end)</a:t>
            </a:r>
          </a:p>
          <a:p>
            <a:r>
              <a:rPr lang="en-US" sz="1600" dirty="0" smtClean="0"/>
              <a:t>{</a:t>
            </a:r>
          </a:p>
          <a:p>
            <a:r>
              <a:rPr lang="en-US" sz="1600" dirty="0" smtClean="0"/>
              <a:t>mid=(</a:t>
            </a:r>
            <a:r>
              <a:rPr lang="en-US" sz="1600" dirty="0" err="1" smtClean="0"/>
              <a:t>beg+end</a:t>
            </a:r>
            <a:r>
              <a:rPr lang="en-US" sz="1600" dirty="0" smtClean="0"/>
              <a:t>)/2;</a:t>
            </a:r>
          </a:p>
          <a:p>
            <a:r>
              <a:rPr lang="en-US" sz="1600" dirty="0" smtClean="0"/>
              <a:t>if(element&lt;a[mid])</a:t>
            </a:r>
          </a:p>
          <a:p>
            <a:r>
              <a:rPr lang="en-US" sz="1600" dirty="0" smtClean="0"/>
              <a:t>	beg=mid-1;</a:t>
            </a:r>
          </a:p>
          <a:p>
            <a:r>
              <a:rPr lang="en-US" sz="1600" dirty="0" smtClean="0"/>
              <a:t>else if (element&gt;a[mid])</a:t>
            </a:r>
          </a:p>
          <a:p>
            <a:r>
              <a:rPr lang="en-US" sz="1600" dirty="0" smtClean="0"/>
              <a:t>	beg=mid+1;</a:t>
            </a:r>
          </a:p>
          <a:p>
            <a:r>
              <a:rPr lang="en-US" sz="1600" dirty="0" smtClean="0"/>
              <a:t>else if(element==a[mid])</a:t>
            </a:r>
          </a:p>
          <a:p>
            <a:r>
              <a:rPr lang="en-US" sz="1600" dirty="0" smtClean="0"/>
              <a:t>	{</a:t>
            </a:r>
          </a:p>
          <a:p>
            <a:r>
              <a:rPr lang="en-US" sz="1600" dirty="0" smtClean="0"/>
              <a:t>	</a:t>
            </a:r>
            <a:r>
              <a:rPr lang="en-US" sz="1600" dirty="0" err="1" smtClean="0"/>
              <a:t>cout</a:t>
            </a:r>
            <a:r>
              <a:rPr lang="en-US" sz="1600" dirty="0" smtClean="0"/>
              <a:t>&lt;&lt;"!..................!";</a:t>
            </a:r>
          </a:p>
          <a:p>
            <a:r>
              <a:rPr lang="en-US" sz="1600" dirty="0" smtClean="0"/>
              <a:t>	</a:t>
            </a:r>
            <a:r>
              <a:rPr lang="en-US" sz="1600" dirty="0" err="1" smtClean="0"/>
              <a:t>cout</a:t>
            </a:r>
            <a:r>
              <a:rPr lang="en-US" sz="1600" dirty="0" smtClean="0"/>
              <a:t>&lt;&lt;"\</a:t>
            </a:r>
            <a:r>
              <a:rPr lang="en-US" sz="1600" dirty="0" err="1" smtClean="0"/>
              <a:t>nposition</a:t>
            </a:r>
            <a:r>
              <a:rPr lang="en-US" sz="1600" dirty="0" smtClean="0"/>
              <a:t> is:"&lt;&lt;mid;</a:t>
            </a:r>
          </a:p>
          <a:p>
            <a:r>
              <a:rPr lang="en-US" sz="1600" dirty="0" smtClean="0"/>
              <a:t>	</a:t>
            </a:r>
            <a:r>
              <a:rPr lang="en-US" sz="1600" dirty="0" err="1" smtClean="0"/>
              <a:t>cout</a:t>
            </a:r>
            <a:r>
              <a:rPr lang="en-US" sz="1600" dirty="0" smtClean="0"/>
              <a:t>&lt;&lt;"\n!..................!";</a:t>
            </a:r>
          </a:p>
          <a:p>
            <a:r>
              <a:rPr lang="en-US" sz="1600" dirty="0" smtClean="0"/>
              <a:t>	f=1;</a:t>
            </a:r>
          </a:p>
          <a:p>
            <a:r>
              <a:rPr lang="en-US" sz="1600" dirty="0" smtClean="0"/>
              <a:t>	break;</a:t>
            </a:r>
          </a:p>
          <a:p>
            <a:r>
              <a:rPr lang="en-US" sz="1600" dirty="0" smtClean="0"/>
              <a:t>	}</a:t>
            </a:r>
          </a:p>
          <a:p>
            <a:r>
              <a:rPr lang="en-US" sz="1600" dirty="0" smtClean="0"/>
              <a:t>}</a:t>
            </a:r>
          </a:p>
          <a:p>
            <a:r>
              <a:rPr lang="en-US" sz="1600" dirty="0" smtClean="0"/>
              <a:t>if(f==0)</a:t>
            </a:r>
          </a:p>
          <a:p>
            <a:r>
              <a:rPr lang="en-US" sz="1600" dirty="0" err="1" smtClean="0"/>
              <a:t>cout</a:t>
            </a:r>
            <a:r>
              <a:rPr lang="en-US" sz="1600" dirty="0" smtClean="0"/>
              <a:t>&lt;&lt;"\</a:t>
            </a:r>
            <a:r>
              <a:rPr lang="en-US" sz="1600" dirty="0" err="1" smtClean="0"/>
              <a:t>nElement</a:t>
            </a:r>
            <a:r>
              <a:rPr lang="en-US" sz="1600" dirty="0" smtClean="0"/>
              <a:t> does not exist";</a:t>
            </a:r>
          </a:p>
          <a:p>
            <a:r>
              <a:rPr lang="en-US" sz="1600" dirty="0" smtClean="0"/>
              <a:t>	</a:t>
            </a:r>
            <a:r>
              <a:rPr lang="en-US" sz="1600" dirty="0" err="1" smtClean="0"/>
              <a:t>getch</a:t>
            </a:r>
            <a:r>
              <a:rPr lang="en-US" sz="1600" dirty="0" smtClean="0"/>
              <a:t>();</a:t>
            </a:r>
          </a:p>
          <a:p>
            <a:r>
              <a:rPr lang="en-US" sz="1600" dirty="0" smtClean="0"/>
              <a:t>}</a:t>
            </a:r>
            <a:endParaRPr lang="en-US" sz="16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381000" y="1524000"/>
            <a:ext cx="8229600" cy="4525963"/>
          </a:xfrm>
        </p:spPr>
        <p:txBody>
          <a:bodyPr>
            <a:normAutofit/>
          </a:bodyPr>
          <a:lstStyle/>
          <a:p>
            <a:r>
              <a:rPr lang="en-US" dirty="0" smtClean="0"/>
              <a:t>O(log</a:t>
            </a:r>
            <a:r>
              <a:rPr lang="en-US" baseline="-25000" dirty="0" smtClean="0"/>
              <a:t>2</a:t>
            </a:r>
            <a:r>
              <a:rPr lang="en-US" dirty="0" smtClean="0"/>
              <a:t> n) . Each comparison reduces the sample size in half. Hence we require at most log</a:t>
            </a:r>
            <a:r>
              <a:rPr lang="en-US" baseline="-25000" dirty="0" smtClean="0"/>
              <a:t>2</a:t>
            </a:r>
            <a:r>
              <a:rPr lang="en-US" dirty="0" smtClean="0"/>
              <a:t> n comparisons to locate ITEM. For Ex, there are 100 elements, so maximum number of comparisons to find the element will be:</a:t>
            </a:r>
          </a:p>
          <a:p>
            <a:pPr>
              <a:buNone/>
            </a:pPr>
            <a:r>
              <a:rPr lang="en-US" dirty="0" smtClean="0"/>
              <a:t>			 log</a:t>
            </a:r>
            <a:r>
              <a:rPr lang="en-US" baseline="-25000" dirty="0" smtClean="0"/>
              <a:t>2</a:t>
            </a:r>
            <a:r>
              <a:rPr lang="en-US" dirty="0" smtClean="0"/>
              <a:t> n = log</a:t>
            </a:r>
            <a:r>
              <a:rPr lang="en-US" baseline="-25000" dirty="0" smtClean="0"/>
              <a:t>2</a:t>
            </a:r>
            <a:r>
              <a:rPr lang="en-US" dirty="0" smtClean="0"/>
              <a:t> 100 =&gt; 2</a:t>
            </a:r>
            <a:r>
              <a:rPr lang="en-US" baseline="30000" dirty="0" smtClean="0"/>
              <a:t>?</a:t>
            </a:r>
            <a:r>
              <a:rPr lang="en-US" dirty="0" smtClean="0"/>
              <a:t> =100</a:t>
            </a:r>
          </a:p>
          <a:p>
            <a:pPr>
              <a:buNone/>
            </a:pPr>
            <a:r>
              <a:rPr lang="en-US" dirty="0" smtClean="0"/>
              <a:t>					    =&gt; 2</a:t>
            </a:r>
            <a:r>
              <a:rPr lang="en-US" baseline="30000" dirty="0" smtClean="0"/>
              <a:t>7</a:t>
            </a:r>
            <a:r>
              <a:rPr lang="en-US" dirty="0" smtClean="0"/>
              <a:t> =100</a:t>
            </a:r>
          </a:p>
          <a:p>
            <a:pPr>
              <a:buNone/>
            </a:pPr>
            <a:r>
              <a:rPr lang="en-US" dirty="0" smtClean="0"/>
              <a:t>			i.e. 7(6.643856) comparisons on 100 elements</a:t>
            </a:r>
          </a:p>
          <a:p>
            <a:pPr eaLnBrk="1" hangingPunct="1"/>
            <a:r>
              <a:rPr lang="en-US" dirty="0" smtClean="0"/>
              <a:t>Limitations:</a:t>
            </a:r>
          </a:p>
          <a:p>
            <a:pPr marL="692150" lvl="1" indent="-347663" eaLnBrk="1" hangingPunct="1"/>
            <a:r>
              <a:rPr lang="en-US" dirty="0" smtClean="0"/>
              <a:t>The list must be sorted</a:t>
            </a:r>
            <a:endParaRPr lang="en-US" dirty="0" smtClean="0">
              <a:solidFill>
                <a:srgbClr val="CC0000"/>
              </a:solidFill>
            </a:endParaRPr>
          </a:p>
          <a:p>
            <a:pPr marL="692150" lvl="1" indent="-347663" eaLnBrk="1" hangingPunct="1">
              <a:buFontTx/>
              <a:buNone/>
            </a:pPr>
            <a:r>
              <a:rPr lang="en-US" dirty="0" smtClean="0">
                <a:solidFill>
                  <a:srgbClr val="CC0000"/>
                </a:solidFill>
              </a:rPr>
              <a:t>    </a:t>
            </a:r>
          </a:p>
        </p:txBody>
      </p:sp>
      <p:sp>
        <p:nvSpPr>
          <p:cNvPr id="8195" name="Rectangle 2"/>
          <p:cNvSpPr>
            <a:spLocks noGrp="1" noChangeArrowheads="1"/>
          </p:cNvSpPr>
          <p:nvPr>
            <p:ph type="title"/>
          </p:nvPr>
        </p:nvSpPr>
        <p:spPr/>
        <p:txBody>
          <a:bodyPr/>
          <a:lstStyle/>
          <a:p>
            <a:pPr eaLnBrk="1" fontAlgn="auto" hangingPunct="1">
              <a:spcAft>
                <a:spcPts val="0"/>
              </a:spcAft>
              <a:defRPr/>
            </a:pPr>
            <a:r>
              <a:rPr lang="en-US" dirty="0" smtClean="0"/>
              <a:t>Binary Search - Complexity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171">
                                            <p:txEl>
                                              <p:pRg st="1" end="1"/>
                                            </p:txEl>
                                          </p:spTgt>
                                        </p:tgtEl>
                                        <p:attrNameLst>
                                          <p:attrName>style.visibility</p:attrName>
                                        </p:attrNameLst>
                                      </p:cBhvr>
                                      <p:to>
                                        <p:strVal val="visible"/>
                                      </p:to>
                                    </p:set>
                                    <p:anim calcmode="lin" valueType="num">
                                      <p:cBhvr additive="base">
                                        <p:cTn id="13" dur="500" fill="hold"/>
                                        <p:tgtEl>
                                          <p:spTgt spid="71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1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171">
                                            <p:txEl>
                                              <p:pRg st="2" end="2"/>
                                            </p:txEl>
                                          </p:spTgt>
                                        </p:tgtEl>
                                        <p:attrNameLst>
                                          <p:attrName>style.visibility</p:attrName>
                                        </p:attrNameLst>
                                      </p:cBhvr>
                                      <p:to>
                                        <p:strVal val="visible"/>
                                      </p:to>
                                    </p:set>
                                    <p:anim calcmode="lin" valueType="num">
                                      <p:cBhvr additive="base">
                                        <p:cTn id="19" dur="500" fill="hold"/>
                                        <p:tgtEl>
                                          <p:spTgt spid="71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1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171">
                                            <p:txEl>
                                              <p:pRg st="3" end="3"/>
                                            </p:txEl>
                                          </p:spTgt>
                                        </p:tgtEl>
                                        <p:attrNameLst>
                                          <p:attrName>style.visibility</p:attrName>
                                        </p:attrNameLst>
                                      </p:cBhvr>
                                      <p:to>
                                        <p:strVal val="visible"/>
                                      </p:to>
                                    </p:set>
                                    <p:anim calcmode="lin" valueType="num">
                                      <p:cBhvr additive="base">
                                        <p:cTn id="25" dur="500" fill="hold"/>
                                        <p:tgtEl>
                                          <p:spTgt spid="717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17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171">
                                            <p:txEl>
                                              <p:pRg st="4" end="4"/>
                                            </p:txEl>
                                          </p:spTgt>
                                        </p:tgtEl>
                                        <p:attrNameLst>
                                          <p:attrName>style.visibility</p:attrName>
                                        </p:attrNameLst>
                                      </p:cBhvr>
                                      <p:to>
                                        <p:strVal val="visible"/>
                                      </p:to>
                                    </p:set>
                                    <p:anim calcmode="lin" valueType="num">
                                      <p:cBhvr additive="base">
                                        <p:cTn id="31" dur="500" fill="hold"/>
                                        <p:tgtEl>
                                          <p:spTgt spid="717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17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171">
                                            <p:txEl>
                                              <p:pRg st="5" end="5"/>
                                            </p:txEl>
                                          </p:spTgt>
                                        </p:tgtEl>
                                        <p:attrNameLst>
                                          <p:attrName>style.visibility</p:attrName>
                                        </p:attrNameLst>
                                      </p:cBhvr>
                                      <p:to>
                                        <p:strVal val="visible"/>
                                      </p:to>
                                    </p:set>
                                    <p:anim calcmode="lin" valueType="num">
                                      <p:cBhvr additive="base">
                                        <p:cTn id="37" dur="500" fill="hold"/>
                                        <p:tgtEl>
                                          <p:spTgt spid="717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17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171">
                                            <p:txEl>
                                              <p:pRg st="6" end="6"/>
                                            </p:txEl>
                                          </p:spTgt>
                                        </p:tgtEl>
                                        <p:attrNameLst>
                                          <p:attrName>style.visibility</p:attrName>
                                        </p:attrNameLst>
                                      </p:cBhvr>
                                      <p:to>
                                        <p:strVal val="visible"/>
                                      </p:to>
                                    </p:set>
                                    <p:anim calcmode="lin" valueType="num">
                                      <p:cBhvr additive="base">
                                        <p:cTn id="43" dur="500" fill="hold"/>
                                        <p:tgtEl>
                                          <p:spTgt spid="717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17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bldLvl="2"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533400" y="1981200"/>
            <a:ext cx="8229600" cy="4525963"/>
          </a:xfrm>
          <a:prstGeom prst="rect">
            <a:avLst/>
          </a:prstGeom>
        </p:spPr>
        <p:txBody>
          <a:bodyPr>
            <a:norm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mn-lt"/>
                <a:ea typeface="+mn-ea"/>
                <a:cs typeface="+mn-cs"/>
              </a:rPr>
              <a:t>Bubble sorting is an algorithm in which we are comparing first 2 values and put the larger on at higher index.</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smtClean="0"/>
              <a:t>This process do iteratively until the largest value is not reached at last index. Then start again from 0 index up to n-1 index.</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smtClean="0"/>
              <a:t>Bubble sort is also known as exchange sort.</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smtClean="0"/>
              <a:t>Bubble sort is the simplest sorting algorithm. </a:t>
            </a:r>
            <a:endParaRPr kumimoji="0" lang="en-US" sz="2400" b="0" i="0" u="none" strike="noStrike" kern="1200" cap="none" spc="0" normalizeH="0" baseline="0" noProof="0" dirty="0" smtClean="0">
              <a:ln>
                <a:noFill/>
              </a:ln>
              <a:effectLst/>
              <a:uLnTx/>
              <a:uFillTx/>
              <a:latin typeface="+mn-lt"/>
              <a:ea typeface="+mn-ea"/>
              <a:cs typeface="+mn-cs"/>
            </a:endParaRPr>
          </a:p>
        </p:txBody>
      </p:sp>
      <p:sp>
        <p:nvSpPr>
          <p:cNvPr id="4" name="Rectangle 2"/>
          <p:cNvSpPr txBox="1">
            <a:spLocks noChangeArrowheads="1"/>
          </p:cNvSpPr>
          <p:nvPr/>
        </p:nvSpPr>
        <p:spPr>
          <a:xfrm>
            <a:off x="990600" y="1066800"/>
            <a:ext cx="7924800" cy="6096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smtClean="0">
                <a:latin typeface="Cambria" pitchFamily="18" charset="0"/>
                <a:ea typeface="+mj-ea"/>
                <a:cs typeface="+mj-cs"/>
              </a:rPr>
              <a:t>Sorting – Bubble sort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3"/>
          <p:cNvSpPr>
            <a:spLocks noGrp="1" noChangeArrowheads="1"/>
          </p:cNvSpPr>
          <p:nvPr>
            <p:ph type="title"/>
          </p:nvPr>
        </p:nvSpPr>
        <p:spPr/>
        <p:txBody>
          <a:bodyPr/>
          <a:lstStyle/>
          <a:p>
            <a:pPr eaLnBrk="1" hangingPunct="1"/>
            <a:r>
              <a:rPr lang="en-US" dirty="0" smtClean="0"/>
              <a:t> Bubble sort(contd..)</a:t>
            </a:r>
          </a:p>
        </p:txBody>
      </p:sp>
      <p:sp>
        <p:nvSpPr>
          <p:cNvPr id="28675" name="Rectangle 3"/>
          <p:cNvSpPr>
            <a:spLocks noGrp="1" noChangeArrowheads="1"/>
          </p:cNvSpPr>
          <p:nvPr>
            <p:ph sz="quarter" idx="1"/>
          </p:nvPr>
        </p:nvSpPr>
        <p:spPr>
          <a:xfrm>
            <a:off x="685800" y="1676400"/>
            <a:ext cx="7772400" cy="4419600"/>
          </a:xfrm>
        </p:spPr>
        <p:txBody>
          <a:bodyPr/>
          <a:lstStyle/>
          <a:p>
            <a:pPr eaLnBrk="1" hangingPunct="1"/>
            <a:r>
              <a:rPr lang="en-US" sz="2400" b="1" smtClean="0"/>
              <a:t>Sorting takes an unordered collection and makes it an ordered one.</a:t>
            </a:r>
          </a:p>
        </p:txBody>
      </p:sp>
      <p:sp>
        <p:nvSpPr>
          <p:cNvPr id="28676" name="Rectangle 4"/>
          <p:cNvSpPr>
            <a:spLocks noChangeArrowheads="1"/>
          </p:cNvSpPr>
          <p:nvPr/>
        </p:nvSpPr>
        <p:spPr bwMode="auto">
          <a:xfrm>
            <a:off x="1211263" y="3203575"/>
            <a:ext cx="6518275" cy="715963"/>
          </a:xfrm>
          <a:prstGeom prst="rect">
            <a:avLst/>
          </a:prstGeom>
          <a:noFill/>
          <a:ln w="38100">
            <a:solidFill>
              <a:schemeClr val="tx1"/>
            </a:solidFill>
            <a:miter lim="800000"/>
            <a:headEnd/>
            <a:tailEnd/>
          </a:ln>
        </p:spPr>
        <p:txBody>
          <a:bodyPr wrap="none" anchor="ctr"/>
          <a:lstStyle/>
          <a:p>
            <a:endParaRPr lang="en-US"/>
          </a:p>
        </p:txBody>
      </p:sp>
      <p:sp>
        <p:nvSpPr>
          <p:cNvPr id="28677" name="Line 5"/>
          <p:cNvSpPr>
            <a:spLocks noChangeShapeType="1"/>
          </p:cNvSpPr>
          <p:nvPr/>
        </p:nvSpPr>
        <p:spPr bwMode="auto">
          <a:xfrm>
            <a:off x="2220913" y="3198813"/>
            <a:ext cx="0" cy="712787"/>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8678" name="Line 6"/>
          <p:cNvSpPr>
            <a:spLocks noChangeShapeType="1"/>
          </p:cNvSpPr>
          <p:nvPr/>
        </p:nvSpPr>
        <p:spPr bwMode="auto">
          <a:xfrm>
            <a:off x="3238500" y="3198813"/>
            <a:ext cx="0" cy="725487"/>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8679" name="Line 7"/>
          <p:cNvSpPr>
            <a:spLocks noChangeShapeType="1"/>
          </p:cNvSpPr>
          <p:nvPr/>
        </p:nvSpPr>
        <p:spPr bwMode="auto">
          <a:xfrm>
            <a:off x="4276725" y="3198813"/>
            <a:ext cx="0" cy="725487"/>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8680" name="Line 8"/>
          <p:cNvSpPr>
            <a:spLocks noChangeShapeType="1"/>
          </p:cNvSpPr>
          <p:nvPr/>
        </p:nvSpPr>
        <p:spPr bwMode="auto">
          <a:xfrm>
            <a:off x="5386388" y="3198813"/>
            <a:ext cx="0" cy="725487"/>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8681" name="Line 9"/>
          <p:cNvSpPr>
            <a:spLocks noChangeShapeType="1"/>
          </p:cNvSpPr>
          <p:nvPr/>
        </p:nvSpPr>
        <p:spPr bwMode="auto">
          <a:xfrm>
            <a:off x="6540500" y="3211513"/>
            <a:ext cx="0" cy="700087"/>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8682" name="Rectangle 10"/>
          <p:cNvSpPr>
            <a:spLocks noChangeArrowheads="1"/>
          </p:cNvSpPr>
          <p:nvPr/>
        </p:nvSpPr>
        <p:spPr bwMode="auto">
          <a:xfrm>
            <a:off x="6958013" y="3378200"/>
            <a:ext cx="354012" cy="457200"/>
          </a:xfrm>
          <a:prstGeom prst="rect">
            <a:avLst/>
          </a:prstGeom>
          <a:noFill/>
          <a:ln w="9525">
            <a:noFill/>
            <a:miter lim="800000"/>
            <a:headEnd/>
            <a:tailEnd/>
          </a:ln>
        </p:spPr>
        <p:txBody>
          <a:bodyPr wrap="none" lIns="92075" tIns="46038" rIns="92075" bIns="46038">
            <a:spAutoFit/>
          </a:bodyPr>
          <a:lstStyle/>
          <a:p>
            <a:pPr eaLnBrk="0" hangingPunct="0"/>
            <a:r>
              <a:rPr lang="en-US" sz="2400" b="1"/>
              <a:t>5</a:t>
            </a:r>
          </a:p>
        </p:txBody>
      </p:sp>
      <p:sp>
        <p:nvSpPr>
          <p:cNvPr id="28683" name="Rectangle 11"/>
          <p:cNvSpPr>
            <a:spLocks noChangeArrowheads="1"/>
          </p:cNvSpPr>
          <p:nvPr/>
        </p:nvSpPr>
        <p:spPr bwMode="auto">
          <a:xfrm>
            <a:off x="4516438" y="3365500"/>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12</a:t>
            </a:r>
            <a:endParaRPr lang="en-US" sz="2400"/>
          </a:p>
        </p:txBody>
      </p:sp>
      <p:sp>
        <p:nvSpPr>
          <p:cNvPr id="28684" name="Rectangle 12"/>
          <p:cNvSpPr>
            <a:spLocks noChangeArrowheads="1"/>
          </p:cNvSpPr>
          <p:nvPr/>
        </p:nvSpPr>
        <p:spPr bwMode="auto">
          <a:xfrm>
            <a:off x="3430588" y="3378200"/>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35</a:t>
            </a:r>
            <a:endParaRPr lang="en-US" sz="2400"/>
          </a:p>
        </p:txBody>
      </p:sp>
      <p:sp>
        <p:nvSpPr>
          <p:cNvPr id="28685" name="Rectangle 13"/>
          <p:cNvSpPr>
            <a:spLocks noChangeArrowheads="1"/>
          </p:cNvSpPr>
          <p:nvPr/>
        </p:nvSpPr>
        <p:spPr bwMode="auto">
          <a:xfrm>
            <a:off x="2344738" y="3378200"/>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42</a:t>
            </a:r>
            <a:endParaRPr lang="en-US" sz="2400"/>
          </a:p>
        </p:txBody>
      </p:sp>
      <p:sp>
        <p:nvSpPr>
          <p:cNvPr id="28686" name="Rectangle 14"/>
          <p:cNvSpPr>
            <a:spLocks noChangeArrowheads="1"/>
          </p:cNvSpPr>
          <p:nvPr/>
        </p:nvSpPr>
        <p:spPr bwMode="auto">
          <a:xfrm>
            <a:off x="1376363" y="3392488"/>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77</a:t>
            </a:r>
            <a:endParaRPr lang="en-US" sz="2400"/>
          </a:p>
        </p:txBody>
      </p:sp>
      <p:sp>
        <p:nvSpPr>
          <p:cNvPr id="28687" name="Rectangle 15"/>
          <p:cNvSpPr>
            <a:spLocks noChangeArrowheads="1"/>
          </p:cNvSpPr>
          <p:nvPr/>
        </p:nvSpPr>
        <p:spPr bwMode="auto">
          <a:xfrm>
            <a:off x="5559425" y="3363913"/>
            <a:ext cx="693738" cy="457200"/>
          </a:xfrm>
          <a:prstGeom prst="rect">
            <a:avLst/>
          </a:prstGeom>
          <a:noFill/>
          <a:ln w="9525">
            <a:noFill/>
            <a:miter lim="800000"/>
            <a:headEnd/>
            <a:tailEnd/>
          </a:ln>
        </p:spPr>
        <p:txBody>
          <a:bodyPr wrap="none" lIns="92075" tIns="46038" rIns="92075" bIns="46038">
            <a:spAutoFit/>
          </a:bodyPr>
          <a:lstStyle/>
          <a:p>
            <a:pPr eaLnBrk="0" hangingPunct="0"/>
            <a:r>
              <a:rPr lang="en-US" sz="2400" b="1"/>
              <a:t>101</a:t>
            </a:r>
          </a:p>
        </p:txBody>
      </p:sp>
      <p:sp>
        <p:nvSpPr>
          <p:cNvPr id="28688" name="Rectangle 16"/>
          <p:cNvSpPr>
            <a:spLocks noChangeArrowheads="1"/>
          </p:cNvSpPr>
          <p:nvPr/>
        </p:nvSpPr>
        <p:spPr bwMode="auto">
          <a:xfrm>
            <a:off x="1447800" y="4816475"/>
            <a:ext cx="5875006"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2             3              4              5               </a:t>
            </a:r>
            <a:r>
              <a:rPr lang="en-US" sz="2400" b="1" dirty="0"/>
              <a:t>6</a:t>
            </a:r>
            <a:endParaRPr lang="en-US" sz="2400" dirty="0"/>
          </a:p>
        </p:txBody>
      </p:sp>
      <p:grpSp>
        <p:nvGrpSpPr>
          <p:cNvPr id="2" name="Group 17"/>
          <p:cNvGrpSpPr>
            <a:grpSpLocks/>
          </p:cNvGrpSpPr>
          <p:nvPr/>
        </p:nvGrpSpPr>
        <p:grpSpPr bwMode="auto">
          <a:xfrm>
            <a:off x="1143000" y="5224463"/>
            <a:ext cx="6518275" cy="723900"/>
            <a:chOff x="539" y="3921"/>
            <a:chExt cx="3074" cy="608"/>
          </a:xfrm>
        </p:grpSpPr>
        <p:sp>
          <p:nvSpPr>
            <p:cNvPr id="28692" name="Rectangle 18"/>
            <p:cNvSpPr>
              <a:spLocks noChangeArrowheads="1"/>
            </p:cNvSpPr>
            <p:nvPr/>
          </p:nvSpPr>
          <p:spPr bwMode="auto">
            <a:xfrm>
              <a:off x="539" y="3925"/>
              <a:ext cx="3074" cy="600"/>
            </a:xfrm>
            <a:prstGeom prst="rect">
              <a:avLst/>
            </a:prstGeom>
            <a:noFill/>
            <a:ln w="38100">
              <a:solidFill>
                <a:schemeClr val="tx1"/>
              </a:solidFill>
              <a:miter lim="800000"/>
              <a:headEnd/>
              <a:tailEnd/>
            </a:ln>
          </p:spPr>
          <p:txBody>
            <a:bodyPr wrap="none" anchor="ctr"/>
            <a:lstStyle/>
            <a:p>
              <a:endParaRPr lang="en-US"/>
            </a:p>
          </p:txBody>
        </p:sp>
        <p:sp>
          <p:nvSpPr>
            <p:cNvPr id="28693" name="Line 19"/>
            <p:cNvSpPr>
              <a:spLocks noChangeShapeType="1"/>
            </p:cNvSpPr>
            <p:nvPr/>
          </p:nvSpPr>
          <p:spPr bwMode="auto">
            <a:xfrm>
              <a:off x="1015" y="3921"/>
              <a:ext cx="0" cy="59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8694" name="Line 20"/>
            <p:cNvSpPr>
              <a:spLocks noChangeShapeType="1"/>
            </p:cNvSpPr>
            <p:nvPr/>
          </p:nvSpPr>
          <p:spPr bwMode="auto">
            <a:xfrm>
              <a:off x="1495" y="3921"/>
              <a:ext cx="0" cy="60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8695" name="Line 21"/>
            <p:cNvSpPr>
              <a:spLocks noChangeShapeType="1"/>
            </p:cNvSpPr>
            <p:nvPr/>
          </p:nvSpPr>
          <p:spPr bwMode="auto">
            <a:xfrm>
              <a:off x="1985" y="3921"/>
              <a:ext cx="0" cy="60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8696" name="Line 22"/>
            <p:cNvSpPr>
              <a:spLocks noChangeShapeType="1"/>
            </p:cNvSpPr>
            <p:nvPr/>
          </p:nvSpPr>
          <p:spPr bwMode="auto">
            <a:xfrm>
              <a:off x="2508" y="3921"/>
              <a:ext cx="0" cy="60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8697" name="Line 23"/>
            <p:cNvSpPr>
              <a:spLocks noChangeShapeType="1"/>
            </p:cNvSpPr>
            <p:nvPr/>
          </p:nvSpPr>
          <p:spPr bwMode="auto">
            <a:xfrm>
              <a:off x="3052" y="3932"/>
              <a:ext cx="0" cy="587"/>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8698" name="Rectangle 24"/>
            <p:cNvSpPr>
              <a:spLocks noChangeArrowheads="1"/>
            </p:cNvSpPr>
            <p:nvPr/>
          </p:nvSpPr>
          <p:spPr bwMode="auto">
            <a:xfrm>
              <a:off x="679" y="4061"/>
              <a:ext cx="167" cy="384"/>
            </a:xfrm>
            <a:prstGeom prst="rect">
              <a:avLst/>
            </a:prstGeom>
            <a:noFill/>
            <a:ln w="38100">
              <a:noFill/>
              <a:miter lim="800000"/>
              <a:headEnd/>
              <a:tailEnd/>
            </a:ln>
          </p:spPr>
          <p:txBody>
            <a:bodyPr wrap="none" lIns="92075" tIns="46038" rIns="92075" bIns="46038">
              <a:spAutoFit/>
            </a:bodyPr>
            <a:lstStyle/>
            <a:p>
              <a:pPr eaLnBrk="0" hangingPunct="0"/>
              <a:r>
                <a:rPr lang="en-US" sz="2400" b="1"/>
                <a:t>5</a:t>
              </a:r>
              <a:endParaRPr lang="en-US" sz="2400"/>
            </a:p>
          </p:txBody>
        </p:sp>
        <p:sp>
          <p:nvSpPr>
            <p:cNvPr id="28699" name="Rectangle 25"/>
            <p:cNvSpPr>
              <a:spLocks noChangeArrowheads="1"/>
            </p:cNvSpPr>
            <p:nvPr/>
          </p:nvSpPr>
          <p:spPr bwMode="auto">
            <a:xfrm>
              <a:off x="1106" y="4050"/>
              <a:ext cx="247" cy="384"/>
            </a:xfrm>
            <a:prstGeom prst="rect">
              <a:avLst/>
            </a:prstGeom>
            <a:noFill/>
            <a:ln w="38100">
              <a:noFill/>
              <a:miter lim="800000"/>
              <a:headEnd/>
              <a:tailEnd/>
            </a:ln>
          </p:spPr>
          <p:txBody>
            <a:bodyPr wrap="none" lIns="92075" tIns="46038" rIns="92075" bIns="46038">
              <a:spAutoFit/>
            </a:bodyPr>
            <a:lstStyle/>
            <a:p>
              <a:pPr eaLnBrk="0" hangingPunct="0"/>
              <a:r>
                <a:rPr lang="en-US" sz="2400" b="1"/>
                <a:t>12</a:t>
              </a:r>
              <a:endParaRPr lang="en-US" sz="2400"/>
            </a:p>
          </p:txBody>
        </p:sp>
        <p:sp>
          <p:nvSpPr>
            <p:cNvPr id="28700" name="Rectangle 26"/>
            <p:cNvSpPr>
              <a:spLocks noChangeArrowheads="1"/>
            </p:cNvSpPr>
            <p:nvPr/>
          </p:nvSpPr>
          <p:spPr bwMode="auto">
            <a:xfrm>
              <a:off x="1586" y="4040"/>
              <a:ext cx="247" cy="384"/>
            </a:xfrm>
            <a:prstGeom prst="rect">
              <a:avLst/>
            </a:prstGeom>
            <a:noFill/>
            <a:ln w="38100">
              <a:noFill/>
              <a:miter lim="800000"/>
              <a:headEnd/>
              <a:tailEnd/>
            </a:ln>
          </p:spPr>
          <p:txBody>
            <a:bodyPr wrap="none" lIns="92075" tIns="46038" rIns="92075" bIns="46038">
              <a:spAutoFit/>
            </a:bodyPr>
            <a:lstStyle/>
            <a:p>
              <a:pPr eaLnBrk="0" hangingPunct="0"/>
              <a:r>
                <a:rPr lang="en-US" sz="2400" b="1"/>
                <a:t>35</a:t>
              </a:r>
              <a:endParaRPr lang="en-US" sz="2400"/>
            </a:p>
          </p:txBody>
        </p:sp>
        <p:sp>
          <p:nvSpPr>
            <p:cNvPr id="28701" name="Rectangle 27"/>
            <p:cNvSpPr>
              <a:spLocks noChangeArrowheads="1"/>
            </p:cNvSpPr>
            <p:nvPr/>
          </p:nvSpPr>
          <p:spPr bwMode="auto">
            <a:xfrm>
              <a:off x="2087" y="4061"/>
              <a:ext cx="247" cy="384"/>
            </a:xfrm>
            <a:prstGeom prst="rect">
              <a:avLst/>
            </a:prstGeom>
            <a:noFill/>
            <a:ln w="38100">
              <a:noFill/>
              <a:miter lim="800000"/>
              <a:headEnd/>
              <a:tailEnd/>
            </a:ln>
          </p:spPr>
          <p:txBody>
            <a:bodyPr wrap="none" lIns="92075" tIns="46038" rIns="92075" bIns="46038">
              <a:spAutoFit/>
            </a:bodyPr>
            <a:lstStyle/>
            <a:p>
              <a:pPr eaLnBrk="0" hangingPunct="0"/>
              <a:r>
                <a:rPr lang="en-US" sz="2400" b="1"/>
                <a:t>42</a:t>
              </a:r>
              <a:endParaRPr lang="en-US" sz="2400"/>
            </a:p>
          </p:txBody>
        </p:sp>
        <p:sp>
          <p:nvSpPr>
            <p:cNvPr id="28702" name="Rectangle 28"/>
            <p:cNvSpPr>
              <a:spLocks noChangeArrowheads="1"/>
            </p:cNvSpPr>
            <p:nvPr/>
          </p:nvSpPr>
          <p:spPr bwMode="auto">
            <a:xfrm>
              <a:off x="2621" y="4050"/>
              <a:ext cx="247" cy="384"/>
            </a:xfrm>
            <a:prstGeom prst="rect">
              <a:avLst/>
            </a:prstGeom>
            <a:noFill/>
            <a:ln w="38100">
              <a:noFill/>
              <a:miter lim="800000"/>
              <a:headEnd/>
              <a:tailEnd/>
            </a:ln>
          </p:spPr>
          <p:txBody>
            <a:bodyPr wrap="none" lIns="92075" tIns="46038" rIns="92075" bIns="46038">
              <a:spAutoFit/>
            </a:bodyPr>
            <a:lstStyle/>
            <a:p>
              <a:pPr eaLnBrk="0" hangingPunct="0"/>
              <a:r>
                <a:rPr lang="en-US" sz="2400" b="1"/>
                <a:t>77</a:t>
              </a:r>
              <a:endParaRPr lang="en-US" sz="2400"/>
            </a:p>
          </p:txBody>
        </p:sp>
        <p:sp>
          <p:nvSpPr>
            <p:cNvPr id="28703" name="Rectangle 29"/>
            <p:cNvSpPr>
              <a:spLocks noChangeArrowheads="1"/>
            </p:cNvSpPr>
            <p:nvPr/>
          </p:nvSpPr>
          <p:spPr bwMode="auto">
            <a:xfrm>
              <a:off x="3112" y="4050"/>
              <a:ext cx="327" cy="384"/>
            </a:xfrm>
            <a:prstGeom prst="rect">
              <a:avLst/>
            </a:prstGeom>
            <a:noFill/>
            <a:ln w="38100">
              <a:noFill/>
              <a:miter lim="800000"/>
              <a:headEnd/>
              <a:tailEnd/>
            </a:ln>
          </p:spPr>
          <p:txBody>
            <a:bodyPr wrap="none" lIns="92075" tIns="46038" rIns="92075" bIns="46038">
              <a:spAutoFit/>
            </a:bodyPr>
            <a:lstStyle/>
            <a:p>
              <a:pPr eaLnBrk="0" hangingPunct="0"/>
              <a:r>
                <a:rPr lang="en-US" sz="2400" b="1"/>
                <a:t>101</a:t>
              </a:r>
              <a:endParaRPr lang="en-US" sz="2400"/>
            </a:p>
          </p:txBody>
        </p:sp>
      </p:grpSp>
      <p:sp>
        <p:nvSpPr>
          <p:cNvPr id="28690" name="Rectangle 30"/>
          <p:cNvSpPr>
            <a:spLocks noChangeArrowheads="1"/>
          </p:cNvSpPr>
          <p:nvPr/>
        </p:nvSpPr>
        <p:spPr bwMode="auto">
          <a:xfrm>
            <a:off x="1524000" y="2743200"/>
            <a:ext cx="5806077"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2            </a:t>
            </a:r>
            <a:r>
              <a:rPr lang="en-US" sz="2400" b="1" dirty="0"/>
              <a:t>3         </a:t>
            </a:r>
            <a:r>
              <a:rPr lang="en-US" sz="2400" b="1" dirty="0" smtClean="0"/>
              <a:t>      </a:t>
            </a:r>
            <a:r>
              <a:rPr lang="en-US" sz="2400" b="1" dirty="0"/>
              <a:t>4           </a:t>
            </a:r>
            <a:r>
              <a:rPr lang="en-US" sz="2400" b="1" dirty="0" smtClean="0"/>
              <a:t>   </a:t>
            </a:r>
            <a:r>
              <a:rPr lang="en-US" sz="2400" b="1" dirty="0"/>
              <a:t>5           </a:t>
            </a:r>
            <a:r>
              <a:rPr lang="en-US" sz="2400" b="1" dirty="0" smtClean="0"/>
              <a:t>   </a:t>
            </a:r>
            <a:r>
              <a:rPr lang="en-US" sz="2400" b="1" dirty="0"/>
              <a:t>6</a:t>
            </a:r>
            <a:endParaRPr lang="en-US" sz="2400" dirty="0"/>
          </a:p>
        </p:txBody>
      </p:sp>
      <p:sp>
        <p:nvSpPr>
          <p:cNvPr id="28691" name="Line 31"/>
          <p:cNvSpPr>
            <a:spLocks noChangeShapeType="1"/>
          </p:cNvSpPr>
          <p:nvPr/>
        </p:nvSpPr>
        <p:spPr bwMode="auto">
          <a:xfrm>
            <a:off x="4276725" y="4094163"/>
            <a:ext cx="0" cy="900112"/>
          </a:xfrm>
          <a:prstGeom prst="line">
            <a:avLst/>
          </a:prstGeom>
          <a:noFill/>
          <a:ln w="76200">
            <a:solidFill>
              <a:srgbClr val="FF0033"/>
            </a:solidFill>
            <a:round/>
            <a:headEnd type="none" w="sm" len="sm"/>
            <a:tailEnd type="triangle" w="med" len="med"/>
          </a:ln>
        </p:spPr>
        <p:txBody>
          <a:bodyPr/>
          <a:lstStyle/>
          <a:p>
            <a:endParaRPr lang="en-US"/>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"Bubbling Up" the Largest Element</a:t>
            </a:r>
          </a:p>
        </p:txBody>
      </p:sp>
      <p:sp>
        <p:nvSpPr>
          <p:cNvPr id="29699" name="Rectangle 3"/>
          <p:cNvSpPr>
            <a:spLocks noGrp="1" noChangeArrowheads="1"/>
          </p:cNvSpPr>
          <p:nvPr>
            <p:ph sz="quarter" idx="1"/>
          </p:nvPr>
        </p:nvSpPr>
        <p:spPr/>
        <p:txBody>
          <a:bodyPr/>
          <a:lstStyle/>
          <a:p>
            <a:pPr eaLnBrk="1" hangingPunct="1"/>
            <a:r>
              <a:rPr lang="en-US" b="1" dirty="0" smtClean="0"/>
              <a:t>Traverse a collection of elements</a:t>
            </a:r>
          </a:p>
          <a:p>
            <a:pPr lvl="1" eaLnBrk="1" hangingPunct="1"/>
            <a:r>
              <a:rPr lang="en-US" b="1" dirty="0" smtClean="0"/>
              <a:t>Move from the front to the end</a:t>
            </a:r>
          </a:p>
          <a:p>
            <a:pPr lvl="1" eaLnBrk="1" hangingPunct="1"/>
            <a:r>
              <a:rPr lang="en-US" b="1" dirty="0" smtClean="0"/>
              <a:t>“Bubble” the </a:t>
            </a:r>
            <a:r>
              <a:rPr lang="en-US" b="1" dirty="0" smtClean="0">
                <a:solidFill>
                  <a:srgbClr val="3333FF"/>
                </a:solidFill>
              </a:rPr>
              <a:t>largest value</a:t>
            </a:r>
            <a:r>
              <a:rPr lang="en-US" b="1" dirty="0" smtClean="0"/>
              <a:t> to the end using </a:t>
            </a:r>
            <a:r>
              <a:rPr lang="en-US" b="1" dirty="0" smtClean="0">
                <a:solidFill>
                  <a:srgbClr val="3333FF"/>
                </a:solidFill>
              </a:rPr>
              <a:t>pair-wise comparisons and swapping</a:t>
            </a:r>
          </a:p>
        </p:txBody>
      </p:sp>
      <p:sp>
        <p:nvSpPr>
          <p:cNvPr id="29700" name="Rectangle 4"/>
          <p:cNvSpPr>
            <a:spLocks noChangeArrowheads="1"/>
          </p:cNvSpPr>
          <p:nvPr/>
        </p:nvSpPr>
        <p:spPr bwMode="auto">
          <a:xfrm>
            <a:off x="1211263" y="4592638"/>
            <a:ext cx="6518275" cy="715962"/>
          </a:xfrm>
          <a:prstGeom prst="rect">
            <a:avLst/>
          </a:prstGeom>
          <a:noFill/>
          <a:ln w="38100">
            <a:solidFill>
              <a:schemeClr val="tx1"/>
            </a:solidFill>
            <a:miter lim="800000"/>
            <a:headEnd/>
            <a:tailEnd/>
          </a:ln>
        </p:spPr>
        <p:txBody>
          <a:bodyPr wrap="none" anchor="ctr"/>
          <a:lstStyle/>
          <a:p>
            <a:endParaRPr lang="en-US"/>
          </a:p>
        </p:txBody>
      </p:sp>
      <p:sp>
        <p:nvSpPr>
          <p:cNvPr id="29701" name="Line 5"/>
          <p:cNvSpPr>
            <a:spLocks noChangeShapeType="1"/>
          </p:cNvSpPr>
          <p:nvPr/>
        </p:nvSpPr>
        <p:spPr bwMode="auto">
          <a:xfrm>
            <a:off x="2220913" y="4587875"/>
            <a:ext cx="0" cy="7127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9702" name="Line 6"/>
          <p:cNvSpPr>
            <a:spLocks noChangeShapeType="1"/>
          </p:cNvSpPr>
          <p:nvPr/>
        </p:nvSpPr>
        <p:spPr bwMode="auto">
          <a:xfrm>
            <a:off x="3238500"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9703" name="Line 7"/>
          <p:cNvSpPr>
            <a:spLocks noChangeShapeType="1"/>
          </p:cNvSpPr>
          <p:nvPr/>
        </p:nvSpPr>
        <p:spPr bwMode="auto">
          <a:xfrm>
            <a:off x="4276725"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9704" name="Line 8"/>
          <p:cNvSpPr>
            <a:spLocks noChangeShapeType="1"/>
          </p:cNvSpPr>
          <p:nvPr/>
        </p:nvSpPr>
        <p:spPr bwMode="auto">
          <a:xfrm>
            <a:off x="5386388"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9705" name="Line 9"/>
          <p:cNvSpPr>
            <a:spLocks noChangeShapeType="1"/>
          </p:cNvSpPr>
          <p:nvPr/>
        </p:nvSpPr>
        <p:spPr bwMode="auto">
          <a:xfrm>
            <a:off x="6540500" y="4600575"/>
            <a:ext cx="0" cy="7000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9706" name="Rectangle 10"/>
          <p:cNvSpPr>
            <a:spLocks noChangeArrowheads="1"/>
          </p:cNvSpPr>
          <p:nvPr/>
        </p:nvSpPr>
        <p:spPr bwMode="auto">
          <a:xfrm>
            <a:off x="6958013" y="4767263"/>
            <a:ext cx="354012" cy="457200"/>
          </a:xfrm>
          <a:prstGeom prst="rect">
            <a:avLst/>
          </a:prstGeom>
          <a:noFill/>
          <a:ln w="9525">
            <a:noFill/>
            <a:miter lim="800000"/>
            <a:headEnd/>
            <a:tailEnd/>
          </a:ln>
        </p:spPr>
        <p:txBody>
          <a:bodyPr wrap="none" lIns="92075" tIns="46038" rIns="92075" bIns="46038">
            <a:spAutoFit/>
          </a:bodyPr>
          <a:lstStyle/>
          <a:p>
            <a:pPr eaLnBrk="0" hangingPunct="0"/>
            <a:r>
              <a:rPr lang="en-US" sz="2400" b="1"/>
              <a:t>5</a:t>
            </a:r>
          </a:p>
        </p:txBody>
      </p:sp>
      <p:sp>
        <p:nvSpPr>
          <p:cNvPr id="29707" name="Rectangle 11"/>
          <p:cNvSpPr>
            <a:spLocks noChangeArrowheads="1"/>
          </p:cNvSpPr>
          <p:nvPr/>
        </p:nvSpPr>
        <p:spPr bwMode="auto">
          <a:xfrm>
            <a:off x="4516438" y="47545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12</a:t>
            </a:r>
            <a:endParaRPr lang="en-US" sz="2400"/>
          </a:p>
        </p:txBody>
      </p:sp>
      <p:sp>
        <p:nvSpPr>
          <p:cNvPr id="29708" name="Rectangle 12"/>
          <p:cNvSpPr>
            <a:spLocks noChangeArrowheads="1"/>
          </p:cNvSpPr>
          <p:nvPr/>
        </p:nvSpPr>
        <p:spPr bwMode="auto">
          <a:xfrm>
            <a:off x="3430588" y="47672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35</a:t>
            </a:r>
            <a:endParaRPr lang="en-US" sz="2400"/>
          </a:p>
        </p:txBody>
      </p:sp>
      <p:sp>
        <p:nvSpPr>
          <p:cNvPr id="29709" name="Rectangle 13"/>
          <p:cNvSpPr>
            <a:spLocks noChangeArrowheads="1"/>
          </p:cNvSpPr>
          <p:nvPr/>
        </p:nvSpPr>
        <p:spPr bwMode="auto">
          <a:xfrm>
            <a:off x="2344738" y="47672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42</a:t>
            </a:r>
            <a:endParaRPr lang="en-US" sz="2400"/>
          </a:p>
        </p:txBody>
      </p:sp>
      <p:sp>
        <p:nvSpPr>
          <p:cNvPr id="29710" name="Rectangle 14"/>
          <p:cNvSpPr>
            <a:spLocks noChangeArrowheads="1"/>
          </p:cNvSpPr>
          <p:nvPr/>
        </p:nvSpPr>
        <p:spPr bwMode="auto">
          <a:xfrm>
            <a:off x="1376363" y="4781550"/>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dirty="0"/>
              <a:t>77</a:t>
            </a:r>
            <a:endParaRPr lang="en-US" sz="2400" dirty="0"/>
          </a:p>
        </p:txBody>
      </p:sp>
      <p:sp>
        <p:nvSpPr>
          <p:cNvPr id="29711" name="Rectangle 15"/>
          <p:cNvSpPr>
            <a:spLocks noChangeArrowheads="1"/>
          </p:cNvSpPr>
          <p:nvPr/>
        </p:nvSpPr>
        <p:spPr bwMode="auto">
          <a:xfrm>
            <a:off x="5559425" y="4752975"/>
            <a:ext cx="693738" cy="457200"/>
          </a:xfrm>
          <a:prstGeom prst="rect">
            <a:avLst/>
          </a:prstGeom>
          <a:noFill/>
          <a:ln w="9525">
            <a:noFill/>
            <a:miter lim="800000"/>
            <a:headEnd/>
            <a:tailEnd/>
          </a:ln>
        </p:spPr>
        <p:txBody>
          <a:bodyPr wrap="none" lIns="92075" tIns="46038" rIns="92075" bIns="46038">
            <a:spAutoFit/>
          </a:bodyPr>
          <a:lstStyle/>
          <a:p>
            <a:pPr eaLnBrk="0" hangingPunct="0"/>
            <a:r>
              <a:rPr lang="en-US" sz="2400" b="1"/>
              <a:t>101</a:t>
            </a:r>
          </a:p>
        </p:txBody>
      </p:sp>
      <p:sp>
        <p:nvSpPr>
          <p:cNvPr id="29712" name="Rectangle 16"/>
          <p:cNvSpPr>
            <a:spLocks noChangeArrowheads="1"/>
          </p:cNvSpPr>
          <p:nvPr/>
        </p:nvSpPr>
        <p:spPr bwMode="auto">
          <a:xfrm>
            <a:off x="1524000" y="4132263"/>
            <a:ext cx="5806077"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a:t>
            </a:r>
            <a:r>
              <a:rPr lang="en-US" sz="2400" b="1" dirty="0"/>
              <a:t>2          </a:t>
            </a:r>
            <a:r>
              <a:rPr lang="en-US" sz="2400" b="1" dirty="0" smtClean="0"/>
              <a:t>   3             4              5               6</a:t>
            </a:r>
            <a:endParaRPr lang="en-US" sz="24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"Bubbling Up" the Largest Element</a:t>
            </a:r>
          </a:p>
        </p:txBody>
      </p:sp>
      <p:sp>
        <p:nvSpPr>
          <p:cNvPr id="30723" name="Rectangle 3"/>
          <p:cNvSpPr>
            <a:spLocks noGrp="1" noChangeArrowheads="1"/>
          </p:cNvSpPr>
          <p:nvPr>
            <p:ph sz="quarter" idx="1"/>
          </p:nvPr>
        </p:nvSpPr>
        <p:spPr/>
        <p:txBody>
          <a:bodyPr/>
          <a:lstStyle/>
          <a:p>
            <a:pPr eaLnBrk="1" hangingPunct="1"/>
            <a:r>
              <a:rPr lang="en-US" b="1" smtClean="0"/>
              <a:t>Traverse a collection of elements</a:t>
            </a:r>
          </a:p>
          <a:p>
            <a:pPr lvl="1" eaLnBrk="1" hangingPunct="1"/>
            <a:r>
              <a:rPr lang="en-US" b="1" smtClean="0"/>
              <a:t>Move from the front to the end</a:t>
            </a:r>
          </a:p>
          <a:p>
            <a:pPr lvl="1" eaLnBrk="1" hangingPunct="1"/>
            <a:r>
              <a:rPr lang="en-US" b="1" smtClean="0"/>
              <a:t>“Bubble” the largest value to the end using pair-wise comparisons and swapping</a:t>
            </a:r>
          </a:p>
        </p:txBody>
      </p:sp>
      <p:sp>
        <p:nvSpPr>
          <p:cNvPr id="30724" name="Rectangle 4"/>
          <p:cNvSpPr>
            <a:spLocks noChangeArrowheads="1"/>
          </p:cNvSpPr>
          <p:nvPr/>
        </p:nvSpPr>
        <p:spPr bwMode="auto">
          <a:xfrm>
            <a:off x="1211263" y="4592638"/>
            <a:ext cx="6518275" cy="715962"/>
          </a:xfrm>
          <a:prstGeom prst="rect">
            <a:avLst/>
          </a:prstGeom>
          <a:noFill/>
          <a:ln w="38100">
            <a:solidFill>
              <a:schemeClr val="tx1"/>
            </a:solidFill>
            <a:miter lim="800000"/>
            <a:headEnd/>
            <a:tailEnd/>
          </a:ln>
        </p:spPr>
        <p:txBody>
          <a:bodyPr wrap="none" anchor="ctr"/>
          <a:lstStyle/>
          <a:p>
            <a:endParaRPr lang="en-US"/>
          </a:p>
        </p:txBody>
      </p:sp>
      <p:sp>
        <p:nvSpPr>
          <p:cNvPr id="30725" name="Line 5"/>
          <p:cNvSpPr>
            <a:spLocks noChangeShapeType="1"/>
          </p:cNvSpPr>
          <p:nvPr/>
        </p:nvSpPr>
        <p:spPr bwMode="auto">
          <a:xfrm>
            <a:off x="2220913" y="4587875"/>
            <a:ext cx="0" cy="7127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0726" name="Line 6"/>
          <p:cNvSpPr>
            <a:spLocks noChangeShapeType="1"/>
          </p:cNvSpPr>
          <p:nvPr/>
        </p:nvSpPr>
        <p:spPr bwMode="auto">
          <a:xfrm>
            <a:off x="3238500"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0727" name="Line 7"/>
          <p:cNvSpPr>
            <a:spLocks noChangeShapeType="1"/>
          </p:cNvSpPr>
          <p:nvPr/>
        </p:nvSpPr>
        <p:spPr bwMode="auto">
          <a:xfrm>
            <a:off x="4276725"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0728" name="Line 8"/>
          <p:cNvSpPr>
            <a:spLocks noChangeShapeType="1"/>
          </p:cNvSpPr>
          <p:nvPr/>
        </p:nvSpPr>
        <p:spPr bwMode="auto">
          <a:xfrm>
            <a:off x="5386388"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0729" name="Line 9"/>
          <p:cNvSpPr>
            <a:spLocks noChangeShapeType="1"/>
          </p:cNvSpPr>
          <p:nvPr/>
        </p:nvSpPr>
        <p:spPr bwMode="auto">
          <a:xfrm>
            <a:off x="6540500" y="4600575"/>
            <a:ext cx="0" cy="7000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0730" name="Rectangle 10"/>
          <p:cNvSpPr>
            <a:spLocks noChangeArrowheads="1"/>
          </p:cNvSpPr>
          <p:nvPr/>
        </p:nvSpPr>
        <p:spPr bwMode="auto">
          <a:xfrm>
            <a:off x="6958013" y="4767263"/>
            <a:ext cx="354012" cy="457200"/>
          </a:xfrm>
          <a:prstGeom prst="rect">
            <a:avLst/>
          </a:prstGeom>
          <a:noFill/>
          <a:ln w="9525">
            <a:noFill/>
            <a:miter lim="800000"/>
            <a:headEnd/>
            <a:tailEnd/>
          </a:ln>
        </p:spPr>
        <p:txBody>
          <a:bodyPr wrap="none" lIns="92075" tIns="46038" rIns="92075" bIns="46038">
            <a:spAutoFit/>
          </a:bodyPr>
          <a:lstStyle/>
          <a:p>
            <a:pPr eaLnBrk="0" hangingPunct="0"/>
            <a:r>
              <a:rPr lang="en-US" sz="2400" b="1"/>
              <a:t>5</a:t>
            </a:r>
          </a:p>
        </p:txBody>
      </p:sp>
      <p:sp>
        <p:nvSpPr>
          <p:cNvPr id="30731" name="Rectangle 11"/>
          <p:cNvSpPr>
            <a:spLocks noChangeArrowheads="1"/>
          </p:cNvSpPr>
          <p:nvPr/>
        </p:nvSpPr>
        <p:spPr bwMode="auto">
          <a:xfrm>
            <a:off x="4516438" y="47545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12</a:t>
            </a:r>
            <a:endParaRPr lang="en-US" sz="2400"/>
          </a:p>
        </p:txBody>
      </p:sp>
      <p:sp>
        <p:nvSpPr>
          <p:cNvPr id="30732" name="Rectangle 12"/>
          <p:cNvSpPr>
            <a:spLocks noChangeArrowheads="1"/>
          </p:cNvSpPr>
          <p:nvPr/>
        </p:nvSpPr>
        <p:spPr bwMode="auto">
          <a:xfrm>
            <a:off x="3430588" y="47672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35</a:t>
            </a:r>
            <a:endParaRPr lang="en-US" sz="2400"/>
          </a:p>
        </p:txBody>
      </p:sp>
      <p:sp>
        <p:nvSpPr>
          <p:cNvPr id="30733" name="Rectangle 13"/>
          <p:cNvSpPr>
            <a:spLocks noChangeArrowheads="1"/>
          </p:cNvSpPr>
          <p:nvPr/>
        </p:nvSpPr>
        <p:spPr bwMode="auto">
          <a:xfrm>
            <a:off x="2344738" y="47672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solidFill>
                  <a:srgbClr val="FF0033"/>
                </a:solidFill>
              </a:rPr>
              <a:t>42</a:t>
            </a:r>
            <a:endParaRPr lang="en-US" sz="2400">
              <a:solidFill>
                <a:srgbClr val="FF0033"/>
              </a:solidFill>
            </a:endParaRPr>
          </a:p>
        </p:txBody>
      </p:sp>
      <p:sp>
        <p:nvSpPr>
          <p:cNvPr id="30734" name="Rectangle 14"/>
          <p:cNvSpPr>
            <a:spLocks noChangeArrowheads="1"/>
          </p:cNvSpPr>
          <p:nvPr/>
        </p:nvSpPr>
        <p:spPr bwMode="auto">
          <a:xfrm>
            <a:off x="1376363" y="4781550"/>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solidFill>
                  <a:srgbClr val="FF0033"/>
                </a:solidFill>
              </a:rPr>
              <a:t>77</a:t>
            </a:r>
            <a:endParaRPr lang="en-US" sz="2400">
              <a:solidFill>
                <a:srgbClr val="FF0033"/>
              </a:solidFill>
            </a:endParaRPr>
          </a:p>
        </p:txBody>
      </p:sp>
      <p:sp>
        <p:nvSpPr>
          <p:cNvPr id="30735" name="Rectangle 15"/>
          <p:cNvSpPr>
            <a:spLocks noChangeArrowheads="1"/>
          </p:cNvSpPr>
          <p:nvPr/>
        </p:nvSpPr>
        <p:spPr bwMode="auto">
          <a:xfrm>
            <a:off x="5559425" y="4752975"/>
            <a:ext cx="693738" cy="457200"/>
          </a:xfrm>
          <a:prstGeom prst="rect">
            <a:avLst/>
          </a:prstGeom>
          <a:noFill/>
          <a:ln w="9525">
            <a:noFill/>
            <a:miter lim="800000"/>
            <a:headEnd/>
            <a:tailEnd/>
          </a:ln>
        </p:spPr>
        <p:txBody>
          <a:bodyPr wrap="none" lIns="92075" tIns="46038" rIns="92075" bIns="46038">
            <a:spAutoFit/>
          </a:bodyPr>
          <a:lstStyle/>
          <a:p>
            <a:pPr eaLnBrk="0" hangingPunct="0"/>
            <a:r>
              <a:rPr lang="en-US" sz="2400" b="1"/>
              <a:t>101</a:t>
            </a:r>
          </a:p>
        </p:txBody>
      </p:sp>
      <p:sp>
        <p:nvSpPr>
          <p:cNvPr id="30737" name="Rectangle 17"/>
          <p:cNvSpPr>
            <a:spLocks noChangeArrowheads="1"/>
          </p:cNvSpPr>
          <p:nvPr/>
        </p:nvSpPr>
        <p:spPr bwMode="auto">
          <a:xfrm>
            <a:off x="1211263" y="4600575"/>
            <a:ext cx="1009650" cy="708025"/>
          </a:xfrm>
          <a:prstGeom prst="rect">
            <a:avLst/>
          </a:prstGeom>
          <a:noFill/>
          <a:ln w="76200">
            <a:solidFill>
              <a:srgbClr val="FF0033"/>
            </a:solidFill>
            <a:miter lim="800000"/>
            <a:headEnd type="none" w="sm" len="sm"/>
            <a:tailEnd type="none" w="sm" len="sm"/>
          </a:ln>
        </p:spPr>
        <p:txBody>
          <a:bodyPr wrap="none" anchor="ctr"/>
          <a:lstStyle/>
          <a:p>
            <a:endParaRPr lang="en-US"/>
          </a:p>
        </p:txBody>
      </p:sp>
      <p:sp>
        <p:nvSpPr>
          <p:cNvPr id="30738" name="Rectangle 18"/>
          <p:cNvSpPr>
            <a:spLocks noChangeArrowheads="1"/>
          </p:cNvSpPr>
          <p:nvPr/>
        </p:nvSpPr>
        <p:spPr bwMode="auto">
          <a:xfrm>
            <a:off x="2220913" y="4600575"/>
            <a:ext cx="1009650" cy="708025"/>
          </a:xfrm>
          <a:prstGeom prst="rect">
            <a:avLst/>
          </a:prstGeom>
          <a:noFill/>
          <a:ln w="76200">
            <a:solidFill>
              <a:srgbClr val="FF0033"/>
            </a:solidFill>
            <a:miter lim="800000"/>
            <a:headEnd type="none" w="sm" len="sm"/>
            <a:tailEnd type="none" w="sm" len="sm"/>
          </a:ln>
        </p:spPr>
        <p:txBody>
          <a:bodyPr wrap="none" anchor="ctr"/>
          <a:lstStyle/>
          <a:p>
            <a:endParaRPr lang="en-US"/>
          </a:p>
        </p:txBody>
      </p:sp>
      <p:sp>
        <p:nvSpPr>
          <p:cNvPr id="50195" name="AutoShape 19"/>
          <p:cNvSpPr>
            <a:spLocks noChangeArrowheads="1"/>
          </p:cNvSpPr>
          <p:nvPr/>
        </p:nvSpPr>
        <p:spPr bwMode="auto">
          <a:xfrm>
            <a:off x="1011238" y="4132263"/>
            <a:ext cx="2419350" cy="1536700"/>
          </a:xfrm>
          <a:prstGeom prst="irregularSeal1">
            <a:avLst/>
          </a:prstGeom>
          <a:solidFill>
            <a:srgbClr val="FFCC00"/>
          </a:solidFill>
          <a:ln w="38100">
            <a:solidFill>
              <a:schemeClr val="tx1"/>
            </a:solidFill>
            <a:miter lim="800000"/>
            <a:headEnd type="none" w="sm" len="sm"/>
            <a:tailEnd type="none" w="sm" len="sm"/>
          </a:ln>
        </p:spPr>
        <p:txBody>
          <a:bodyPr wrap="none" anchor="ctr"/>
          <a:lstStyle/>
          <a:p>
            <a:pPr algn="ctr" eaLnBrk="0" hangingPunct="0"/>
            <a:r>
              <a:rPr lang="en-US" sz="2400" b="1"/>
              <a:t>Swap</a:t>
            </a:r>
          </a:p>
        </p:txBody>
      </p:sp>
      <p:grpSp>
        <p:nvGrpSpPr>
          <p:cNvPr id="2" name="Group 20"/>
          <p:cNvGrpSpPr>
            <a:grpSpLocks/>
          </p:cNvGrpSpPr>
          <p:nvPr/>
        </p:nvGrpSpPr>
        <p:grpSpPr bwMode="auto">
          <a:xfrm>
            <a:off x="1206500" y="4595813"/>
            <a:ext cx="2019300" cy="708025"/>
            <a:chOff x="760" y="2895"/>
            <a:chExt cx="1272" cy="446"/>
          </a:xfrm>
        </p:grpSpPr>
        <p:sp>
          <p:nvSpPr>
            <p:cNvPr id="30741" name="Rectangle 21"/>
            <p:cNvSpPr>
              <a:spLocks noChangeArrowheads="1"/>
            </p:cNvSpPr>
            <p:nvPr/>
          </p:nvSpPr>
          <p:spPr bwMode="auto">
            <a:xfrm>
              <a:off x="760" y="2895"/>
              <a:ext cx="636" cy="446"/>
            </a:xfrm>
            <a:prstGeom prst="rect">
              <a:avLst/>
            </a:prstGeom>
            <a:solidFill>
              <a:schemeClr val="bg1"/>
            </a:solidFill>
            <a:ln w="76200">
              <a:solidFill>
                <a:srgbClr val="FF0033"/>
              </a:solidFill>
              <a:miter lim="800000"/>
              <a:headEnd type="none" w="sm" len="sm"/>
              <a:tailEnd type="none" w="sm" len="sm"/>
            </a:ln>
          </p:spPr>
          <p:txBody>
            <a:bodyPr wrap="none" anchor="ctr"/>
            <a:lstStyle/>
            <a:p>
              <a:pPr algn="ctr" eaLnBrk="0" hangingPunct="0"/>
              <a:r>
                <a:rPr lang="en-US" sz="2400" b="1"/>
                <a:t>42</a:t>
              </a:r>
            </a:p>
          </p:txBody>
        </p:sp>
        <p:sp>
          <p:nvSpPr>
            <p:cNvPr id="30742" name="Rectangle 22"/>
            <p:cNvSpPr>
              <a:spLocks noChangeArrowheads="1"/>
            </p:cNvSpPr>
            <p:nvPr/>
          </p:nvSpPr>
          <p:spPr bwMode="auto">
            <a:xfrm>
              <a:off x="1396" y="2895"/>
              <a:ext cx="636" cy="446"/>
            </a:xfrm>
            <a:prstGeom prst="rect">
              <a:avLst/>
            </a:prstGeom>
            <a:solidFill>
              <a:schemeClr val="bg1"/>
            </a:solidFill>
            <a:ln w="76200">
              <a:solidFill>
                <a:srgbClr val="FF0033"/>
              </a:solidFill>
              <a:miter lim="800000"/>
              <a:headEnd type="none" w="sm" len="sm"/>
              <a:tailEnd type="none" w="sm" len="sm"/>
            </a:ln>
          </p:spPr>
          <p:txBody>
            <a:bodyPr wrap="none" anchor="ctr"/>
            <a:lstStyle/>
            <a:p>
              <a:pPr algn="ctr" eaLnBrk="0" hangingPunct="0"/>
              <a:r>
                <a:rPr lang="en-US" sz="2400" b="1"/>
                <a:t>77</a:t>
              </a:r>
            </a:p>
          </p:txBody>
        </p:sp>
      </p:grpSp>
      <p:sp>
        <p:nvSpPr>
          <p:cNvPr id="23" name="Rectangle 16"/>
          <p:cNvSpPr>
            <a:spLocks noChangeArrowheads="1"/>
          </p:cNvSpPr>
          <p:nvPr/>
        </p:nvSpPr>
        <p:spPr bwMode="auto">
          <a:xfrm>
            <a:off x="1524000" y="4132263"/>
            <a:ext cx="5806077"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a:t>
            </a:r>
            <a:r>
              <a:rPr lang="en-US" sz="2400" b="1" dirty="0"/>
              <a:t>2          </a:t>
            </a:r>
            <a:r>
              <a:rPr lang="en-US" sz="2400" b="1" dirty="0" smtClean="0"/>
              <a:t>   3             4              5               6</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0195"/>
                                        </p:tgtEl>
                                        <p:attrNameLst>
                                          <p:attrName>style.visibility</p:attrName>
                                        </p:attrNameLst>
                                      </p:cBhvr>
                                      <p:to>
                                        <p:strVal val="visible"/>
                                      </p:to>
                                    </p:set>
                                    <p:anim calcmode="lin" valueType="num">
                                      <p:cBhvr>
                                        <p:cTn id="7" dur="500" fill="hold"/>
                                        <p:tgtEl>
                                          <p:spTgt spid="50195"/>
                                        </p:tgtEl>
                                        <p:attrNameLst>
                                          <p:attrName>ppt_w</p:attrName>
                                        </p:attrNameLst>
                                      </p:cBhvr>
                                      <p:tavLst>
                                        <p:tav tm="0">
                                          <p:val>
                                            <p:fltVal val="0"/>
                                          </p:val>
                                        </p:tav>
                                        <p:tav tm="100000">
                                          <p:val>
                                            <p:strVal val="#ppt_w"/>
                                          </p:val>
                                        </p:tav>
                                      </p:tavLst>
                                    </p:anim>
                                    <p:anim calcmode="lin" valueType="num">
                                      <p:cBhvr>
                                        <p:cTn id="8" dur="500" fill="hold"/>
                                        <p:tgtEl>
                                          <p:spTgt spid="50195"/>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5"/>
                                            </p:cond>
                                          </p:stCondLst>
                                        </p:cTn>
                                        <p:tgtEl>
                                          <p:spTgt spid="50195"/>
                                        </p:tgtEl>
                                        <p:attrNameLst>
                                          <p:attrName>style.visibility</p:attrName>
                                        </p:attrNameLst>
                                      </p:cBhvr>
                                      <p:to>
                                        <p:strVal val="hidden"/>
                                      </p:to>
                                    </p:set>
                                  </p:sub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95"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t>"Bubbling Up" the Largest Element</a:t>
            </a:r>
          </a:p>
        </p:txBody>
      </p:sp>
      <p:sp>
        <p:nvSpPr>
          <p:cNvPr id="31747" name="Rectangle 3"/>
          <p:cNvSpPr>
            <a:spLocks noGrp="1" noChangeArrowheads="1"/>
          </p:cNvSpPr>
          <p:nvPr>
            <p:ph sz="quarter" idx="1"/>
          </p:nvPr>
        </p:nvSpPr>
        <p:spPr/>
        <p:txBody>
          <a:bodyPr/>
          <a:lstStyle/>
          <a:p>
            <a:pPr eaLnBrk="1" hangingPunct="1"/>
            <a:r>
              <a:rPr lang="en-US" b="1" smtClean="0"/>
              <a:t>Traverse a collection of elements</a:t>
            </a:r>
          </a:p>
          <a:p>
            <a:pPr lvl="1" eaLnBrk="1" hangingPunct="1"/>
            <a:r>
              <a:rPr lang="en-US" b="1" smtClean="0"/>
              <a:t>Move from the front to the end</a:t>
            </a:r>
          </a:p>
          <a:p>
            <a:pPr lvl="1" eaLnBrk="1" hangingPunct="1"/>
            <a:r>
              <a:rPr lang="en-US" b="1" smtClean="0"/>
              <a:t>“Bubble” the largest value to the end using pair-wise comparisons and swapping</a:t>
            </a:r>
          </a:p>
        </p:txBody>
      </p:sp>
      <p:sp>
        <p:nvSpPr>
          <p:cNvPr id="31748" name="Rectangle 4"/>
          <p:cNvSpPr>
            <a:spLocks noChangeArrowheads="1"/>
          </p:cNvSpPr>
          <p:nvPr/>
        </p:nvSpPr>
        <p:spPr bwMode="auto">
          <a:xfrm>
            <a:off x="1211263" y="4592638"/>
            <a:ext cx="6518275" cy="715962"/>
          </a:xfrm>
          <a:prstGeom prst="rect">
            <a:avLst/>
          </a:prstGeom>
          <a:noFill/>
          <a:ln w="38100">
            <a:solidFill>
              <a:schemeClr val="tx1"/>
            </a:solidFill>
            <a:miter lim="800000"/>
            <a:headEnd/>
            <a:tailEnd/>
          </a:ln>
        </p:spPr>
        <p:txBody>
          <a:bodyPr wrap="none" anchor="ctr"/>
          <a:lstStyle/>
          <a:p>
            <a:endParaRPr lang="en-US"/>
          </a:p>
        </p:txBody>
      </p:sp>
      <p:sp>
        <p:nvSpPr>
          <p:cNvPr id="31749" name="Line 5"/>
          <p:cNvSpPr>
            <a:spLocks noChangeShapeType="1"/>
          </p:cNvSpPr>
          <p:nvPr/>
        </p:nvSpPr>
        <p:spPr bwMode="auto">
          <a:xfrm>
            <a:off x="2220913" y="4587875"/>
            <a:ext cx="0" cy="7127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1750" name="Line 6"/>
          <p:cNvSpPr>
            <a:spLocks noChangeShapeType="1"/>
          </p:cNvSpPr>
          <p:nvPr/>
        </p:nvSpPr>
        <p:spPr bwMode="auto">
          <a:xfrm>
            <a:off x="3238500"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1751" name="Line 7"/>
          <p:cNvSpPr>
            <a:spLocks noChangeShapeType="1"/>
          </p:cNvSpPr>
          <p:nvPr/>
        </p:nvSpPr>
        <p:spPr bwMode="auto">
          <a:xfrm>
            <a:off x="4276725"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1752" name="Line 8"/>
          <p:cNvSpPr>
            <a:spLocks noChangeShapeType="1"/>
          </p:cNvSpPr>
          <p:nvPr/>
        </p:nvSpPr>
        <p:spPr bwMode="auto">
          <a:xfrm>
            <a:off x="5386388"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1753" name="Line 9"/>
          <p:cNvSpPr>
            <a:spLocks noChangeShapeType="1"/>
          </p:cNvSpPr>
          <p:nvPr/>
        </p:nvSpPr>
        <p:spPr bwMode="auto">
          <a:xfrm>
            <a:off x="6540500" y="4600575"/>
            <a:ext cx="0" cy="7000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1754" name="Rectangle 10"/>
          <p:cNvSpPr>
            <a:spLocks noChangeArrowheads="1"/>
          </p:cNvSpPr>
          <p:nvPr/>
        </p:nvSpPr>
        <p:spPr bwMode="auto">
          <a:xfrm>
            <a:off x="6958013" y="4767263"/>
            <a:ext cx="354012" cy="457200"/>
          </a:xfrm>
          <a:prstGeom prst="rect">
            <a:avLst/>
          </a:prstGeom>
          <a:noFill/>
          <a:ln w="9525">
            <a:noFill/>
            <a:miter lim="800000"/>
            <a:headEnd/>
            <a:tailEnd/>
          </a:ln>
        </p:spPr>
        <p:txBody>
          <a:bodyPr wrap="none" lIns="92075" tIns="46038" rIns="92075" bIns="46038">
            <a:spAutoFit/>
          </a:bodyPr>
          <a:lstStyle/>
          <a:p>
            <a:pPr eaLnBrk="0" hangingPunct="0"/>
            <a:r>
              <a:rPr lang="en-US" sz="2400" b="1"/>
              <a:t>5</a:t>
            </a:r>
          </a:p>
        </p:txBody>
      </p:sp>
      <p:sp>
        <p:nvSpPr>
          <p:cNvPr id="31755" name="Rectangle 11"/>
          <p:cNvSpPr>
            <a:spLocks noChangeArrowheads="1"/>
          </p:cNvSpPr>
          <p:nvPr/>
        </p:nvSpPr>
        <p:spPr bwMode="auto">
          <a:xfrm>
            <a:off x="4516438" y="47545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12</a:t>
            </a:r>
            <a:endParaRPr lang="en-US" sz="2400"/>
          </a:p>
        </p:txBody>
      </p:sp>
      <p:sp>
        <p:nvSpPr>
          <p:cNvPr id="31756" name="Rectangle 12"/>
          <p:cNvSpPr>
            <a:spLocks noChangeArrowheads="1"/>
          </p:cNvSpPr>
          <p:nvPr/>
        </p:nvSpPr>
        <p:spPr bwMode="auto">
          <a:xfrm>
            <a:off x="3430588" y="47672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solidFill>
                  <a:srgbClr val="FF0033"/>
                </a:solidFill>
              </a:rPr>
              <a:t>35</a:t>
            </a:r>
            <a:endParaRPr lang="en-US" sz="2400">
              <a:solidFill>
                <a:srgbClr val="FF0033"/>
              </a:solidFill>
            </a:endParaRPr>
          </a:p>
        </p:txBody>
      </p:sp>
      <p:sp>
        <p:nvSpPr>
          <p:cNvPr id="31757" name="Rectangle 13"/>
          <p:cNvSpPr>
            <a:spLocks noChangeArrowheads="1"/>
          </p:cNvSpPr>
          <p:nvPr/>
        </p:nvSpPr>
        <p:spPr bwMode="auto">
          <a:xfrm>
            <a:off x="2344738" y="47672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solidFill>
                  <a:srgbClr val="FF0033"/>
                </a:solidFill>
              </a:rPr>
              <a:t>77</a:t>
            </a:r>
            <a:endParaRPr lang="en-US" sz="2400">
              <a:solidFill>
                <a:srgbClr val="FF0033"/>
              </a:solidFill>
            </a:endParaRPr>
          </a:p>
        </p:txBody>
      </p:sp>
      <p:sp>
        <p:nvSpPr>
          <p:cNvPr id="31758" name="Rectangle 14"/>
          <p:cNvSpPr>
            <a:spLocks noChangeArrowheads="1"/>
          </p:cNvSpPr>
          <p:nvPr/>
        </p:nvSpPr>
        <p:spPr bwMode="auto">
          <a:xfrm>
            <a:off x="1376363" y="4781550"/>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42</a:t>
            </a:r>
            <a:endParaRPr lang="en-US" sz="2400"/>
          </a:p>
        </p:txBody>
      </p:sp>
      <p:sp>
        <p:nvSpPr>
          <p:cNvPr id="31759" name="Rectangle 15"/>
          <p:cNvSpPr>
            <a:spLocks noChangeArrowheads="1"/>
          </p:cNvSpPr>
          <p:nvPr/>
        </p:nvSpPr>
        <p:spPr bwMode="auto">
          <a:xfrm>
            <a:off x="5559425" y="4752975"/>
            <a:ext cx="693738" cy="457200"/>
          </a:xfrm>
          <a:prstGeom prst="rect">
            <a:avLst/>
          </a:prstGeom>
          <a:noFill/>
          <a:ln w="9525">
            <a:noFill/>
            <a:miter lim="800000"/>
            <a:headEnd/>
            <a:tailEnd/>
          </a:ln>
        </p:spPr>
        <p:txBody>
          <a:bodyPr wrap="none" lIns="92075" tIns="46038" rIns="92075" bIns="46038">
            <a:spAutoFit/>
          </a:bodyPr>
          <a:lstStyle/>
          <a:p>
            <a:pPr eaLnBrk="0" hangingPunct="0"/>
            <a:r>
              <a:rPr lang="en-US" sz="2400" b="1"/>
              <a:t>101</a:t>
            </a:r>
          </a:p>
        </p:txBody>
      </p:sp>
      <p:sp>
        <p:nvSpPr>
          <p:cNvPr id="31761" name="Rectangle 17"/>
          <p:cNvSpPr>
            <a:spLocks noChangeArrowheads="1"/>
          </p:cNvSpPr>
          <p:nvPr/>
        </p:nvSpPr>
        <p:spPr bwMode="auto">
          <a:xfrm>
            <a:off x="2220913" y="4587875"/>
            <a:ext cx="1009650" cy="708025"/>
          </a:xfrm>
          <a:prstGeom prst="rect">
            <a:avLst/>
          </a:prstGeom>
          <a:noFill/>
          <a:ln w="76200">
            <a:solidFill>
              <a:srgbClr val="FF0033"/>
            </a:solidFill>
            <a:miter lim="800000"/>
            <a:headEnd type="none" w="sm" len="sm"/>
            <a:tailEnd type="none" w="sm" len="sm"/>
          </a:ln>
        </p:spPr>
        <p:txBody>
          <a:bodyPr wrap="none" anchor="ctr"/>
          <a:lstStyle/>
          <a:p>
            <a:endParaRPr lang="en-US"/>
          </a:p>
        </p:txBody>
      </p:sp>
      <p:sp>
        <p:nvSpPr>
          <p:cNvPr id="31762" name="Rectangle 18"/>
          <p:cNvSpPr>
            <a:spLocks noChangeArrowheads="1"/>
          </p:cNvSpPr>
          <p:nvPr/>
        </p:nvSpPr>
        <p:spPr bwMode="auto">
          <a:xfrm>
            <a:off x="3259138" y="4587875"/>
            <a:ext cx="1009650" cy="708025"/>
          </a:xfrm>
          <a:prstGeom prst="rect">
            <a:avLst/>
          </a:prstGeom>
          <a:noFill/>
          <a:ln w="76200">
            <a:solidFill>
              <a:srgbClr val="FF0033"/>
            </a:solidFill>
            <a:miter lim="800000"/>
            <a:headEnd type="none" w="sm" len="sm"/>
            <a:tailEnd type="none" w="sm" len="sm"/>
          </a:ln>
        </p:spPr>
        <p:txBody>
          <a:bodyPr wrap="none" anchor="ctr"/>
          <a:lstStyle/>
          <a:p>
            <a:endParaRPr lang="en-US"/>
          </a:p>
        </p:txBody>
      </p:sp>
      <p:sp>
        <p:nvSpPr>
          <p:cNvPr id="51219" name="AutoShape 19"/>
          <p:cNvSpPr>
            <a:spLocks noChangeArrowheads="1"/>
          </p:cNvSpPr>
          <p:nvPr/>
        </p:nvSpPr>
        <p:spPr bwMode="auto">
          <a:xfrm>
            <a:off x="2062163" y="4141788"/>
            <a:ext cx="2419350" cy="1536700"/>
          </a:xfrm>
          <a:prstGeom prst="irregularSeal1">
            <a:avLst/>
          </a:prstGeom>
          <a:solidFill>
            <a:srgbClr val="FFCC00"/>
          </a:solidFill>
          <a:ln w="38100">
            <a:solidFill>
              <a:schemeClr val="tx1"/>
            </a:solidFill>
            <a:miter lim="800000"/>
            <a:headEnd type="none" w="sm" len="sm"/>
            <a:tailEnd type="none" w="sm" len="sm"/>
          </a:ln>
        </p:spPr>
        <p:txBody>
          <a:bodyPr wrap="none" anchor="ctr"/>
          <a:lstStyle/>
          <a:p>
            <a:pPr algn="ctr" eaLnBrk="0" hangingPunct="0"/>
            <a:r>
              <a:rPr lang="en-US" sz="2400" b="1"/>
              <a:t>Swap</a:t>
            </a:r>
          </a:p>
        </p:txBody>
      </p:sp>
      <p:grpSp>
        <p:nvGrpSpPr>
          <p:cNvPr id="2" name="Group 20"/>
          <p:cNvGrpSpPr>
            <a:grpSpLocks/>
          </p:cNvGrpSpPr>
          <p:nvPr/>
        </p:nvGrpSpPr>
        <p:grpSpPr bwMode="auto">
          <a:xfrm>
            <a:off x="2257425" y="4605338"/>
            <a:ext cx="2019300" cy="708025"/>
            <a:chOff x="760" y="2895"/>
            <a:chExt cx="1272" cy="446"/>
          </a:xfrm>
        </p:grpSpPr>
        <p:sp>
          <p:nvSpPr>
            <p:cNvPr id="31765" name="Rectangle 21"/>
            <p:cNvSpPr>
              <a:spLocks noChangeArrowheads="1"/>
            </p:cNvSpPr>
            <p:nvPr/>
          </p:nvSpPr>
          <p:spPr bwMode="auto">
            <a:xfrm>
              <a:off x="760" y="2895"/>
              <a:ext cx="636" cy="446"/>
            </a:xfrm>
            <a:prstGeom prst="rect">
              <a:avLst/>
            </a:prstGeom>
            <a:solidFill>
              <a:schemeClr val="bg1"/>
            </a:solidFill>
            <a:ln w="76200">
              <a:solidFill>
                <a:srgbClr val="FF0033"/>
              </a:solidFill>
              <a:miter lim="800000"/>
              <a:headEnd type="none" w="sm" len="sm"/>
              <a:tailEnd type="none" w="sm" len="sm"/>
            </a:ln>
          </p:spPr>
          <p:txBody>
            <a:bodyPr wrap="none" anchor="ctr"/>
            <a:lstStyle/>
            <a:p>
              <a:pPr algn="ctr" eaLnBrk="0" hangingPunct="0"/>
              <a:r>
                <a:rPr lang="en-US" sz="2400" b="1"/>
                <a:t>35</a:t>
              </a:r>
            </a:p>
          </p:txBody>
        </p:sp>
        <p:sp>
          <p:nvSpPr>
            <p:cNvPr id="31766" name="Rectangle 22"/>
            <p:cNvSpPr>
              <a:spLocks noChangeArrowheads="1"/>
            </p:cNvSpPr>
            <p:nvPr/>
          </p:nvSpPr>
          <p:spPr bwMode="auto">
            <a:xfrm>
              <a:off x="1396" y="2895"/>
              <a:ext cx="636" cy="446"/>
            </a:xfrm>
            <a:prstGeom prst="rect">
              <a:avLst/>
            </a:prstGeom>
            <a:solidFill>
              <a:schemeClr val="bg1"/>
            </a:solidFill>
            <a:ln w="76200">
              <a:solidFill>
                <a:srgbClr val="FF0033"/>
              </a:solidFill>
              <a:miter lim="800000"/>
              <a:headEnd type="none" w="sm" len="sm"/>
              <a:tailEnd type="none" w="sm" len="sm"/>
            </a:ln>
          </p:spPr>
          <p:txBody>
            <a:bodyPr wrap="none" anchor="ctr"/>
            <a:lstStyle/>
            <a:p>
              <a:pPr algn="ctr" eaLnBrk="0" hangingPunct="0"/>
              <a:r>
                <a:rPr lang="en-US" sz="2400" b="1"/>
                <a:t>77</a:t>
              </a:r>
            </a:p>
          </p:txBody>
        </p:sp>
      </p:grpSp>
      <p:sp>
        <p:nvSpPr>
          <p:cNvPr id="23" name="Rectangle 16"/>
          <p:cNvSpPr>
            <a:spLocks noChangeArrowheads="1"/>
          </p:cNvSpPr>
          <p:nvPr/>
        </p:nvSpPr>
        <p:spPr bwMode="auto">
          <a:xfrm>
            <a:off x="1524000" y="4132263"/>
            <a:ext cx="5806077"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a:t>
            </a:r>
            <a:r>
              <a:rPr lang="en-US" sz="2400" b="1" dirty="0"/>
              <a:t>2          </a:t>
            </a:r>
            <a:r>
              <a:rPr lang="en-US" sz="2400" b="1" dirty="0" smtClean="0"/>
              <a:t>   3             4              5               6</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1219"/>
                                        </p:tgtEl>
                                        <p:attrNameLst>
                                          <p:attrName>style.visibility</p:attrName>
                                        </p:attrNameLst>
                                      </p:cBhvr>
                                      <p:to>
                                        <p:strVal val="visible"/>
                                      </p:to>
                                    </p:set>
                                    <p:anim calcmode="lin" valueType="num">
                                      <p:cBhvr>
                                        <p:cTn id="7" dur="500" fill="hold"/>
                                        <p:tgtEl>
                                          <p:spTgt spid="51219"/>
                                        </p:tgtEl>
                                        <p:attrNameLst>
                                          <p:attrName>ppt_w</p:attrName>
                                        </p:attrNameLst>
                                      </p:cBhvr>
                                      <p:tavLst>
                                        <p:tav tm="0">
                                          <p:val>
                                            <p:fltVal val="0"/>
                                          </p:val>
                                        </p:tav>
                                        <p:tav tm="100000">
                                          <p:val>
                                            <p:strVal val="#ppt_w"/>
                                          </p:val>
                                        </p:tav>
                                      </p:tavLst>
                                    </p:anim>
                                    <p:anim calcmode="lin" valueType="num">
                                      <p:cBhvr>
                                        <p:cTn id="8" dur="500" fill="hold"/>
                                        <p:tgtEl>
                                          <p:spTgt spid="51219"/>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5"/>
                                            </p:cond>
                                          </p:stCondLst>
                                        </p:cTn>
                                        <p:tgtEl>
                                          <p:spTgt spid="51219"/>
                                        </p:tgtEl>
                                        <p:attrNameLst>
                                          <p:attrName>style.visibility</p:attrName>
                                        </p:attrNameLst>
                                      </p:cBhvr>
                                      <p:to>
                                        <p:strVal val="hidden"/>
                                      </p:to>
                                    </p:set>
                                  </p:sub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9"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t>"Bubbling Up" the Largest Element</a:t>
            </a:r>
          </a:p>
        </p:txBody>
      </p:sp>
      <p:sp>
        <p:nvSpPr>
          <p:cNvPr id="32771" name="Rectangle 3"/>
          <p:cNvSpPr>
            <a:spLocks noGrp="1" noChangeArrowheads="1"/>
          </p:cNvSpPr>
          <p:nvPr>
            <p:ph sz="quarter" idx="1"/>
          </p:nvPr>
        </p:nvSpPr>
        <p:spPr/>
        <p:txBody>
          <a:bodyPr/>
          <a:lstStyle/>
          <a:p>
            <a:pPr eaLnBrk="1" hangingPunct="1"/>
            <a:r>
              <a:rPr lang="en-US" b="1" smtClean="0"/>
              <a:t>Traverse a collection of elements</a:t>
            </a:r>
          </a:p>
          <a:p>
            <a:pPr lvl="1" eaLnBrk="1" hangingPunct="1"/>
            <a:r>
              <a:rPr lang="en-US" b="1" smtClean="0"/>
              <a:t>Move from the front to the end</a:t>
            </a:r>
          </a:p>
          <a:p>
            <a:pPr lvl="1" eaLnBrk="1" hangingPunct="1"/>
            <a:r>
              <a:rPr lang="en-US" b="1" smtClean="0"/>
              <a:t>“Bubble” the largest value to the end using pair-wise comparisons and swapping</a:t>
            </a:r>
          </a:p>
        </p:txBody>
      </p:sp>
      <p:sp>
        <p:nvSpPr>
          <p:cNvPr id="32772" name="Rectangle 4"/>
          <p:cNvSpPr>
            <a:spLocks noChangeArrowheads="1"/>
          </p:cNvSpPr>
          <p:nvPr/>
        </p:nvSpPr>
        <p:spPr bwMode="auto">
          <a:xfrm>
            <a:off x="1211263" y="4592638"/>
            <a:ext cx="6518275" cy="715962"/>
          </a:xfrm>
          <a:prstGeom prst="rect">
            <a:avLst/>
          </a:prstGeom>
          <a:noFill/>
          <a:ln w="38100">
            <a:solidFill>
              <a:schemeClr val="tx1"/>
            </a:solidFill>
            <a:miter lim="800000"/>
            <a:headEnd/>
            <a:tailEnd/>
          </a:ln>
        </p:spPr>
        <p:txBody>
          <a:bodyPr wrap="none" anchor="ctr"/>
          <a:lstStyle/>
          <a:p>
            <a:endParaRPr lang="en-US"/>
          </a:p>
        </p:txBody>
      </p:sp>
      <p:sp>
        <p:nvSpPr>
          <p:cNvPr id="32773" name="Line 5"/>
          <p:cNvSpPr>
            <a:spLocks noChangeShapeType="1"/>
          </p:cNvSpPr>
          <p:nvPr/>
        </p:nvSpPr>
        <p:spPr bwMode="auto">
          <a:xfrm>
            <a:off x="2220913" y="4587875"/>
            <a:ext cx="0" cy="7127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2774" name="Line 6"/>
          <p:cNvSpPr>
            <a:spLocks noChangeShapeType="1"/>
          </p:cNvSpPr>
          <p:nvPr/>
        </p:nvSpPr>
        <p:spPr bwMode="auto">
          <a:xfrm>
            <a:off x="3238500"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2775" name="Line 7"/>
          <p:cNvSpPr>
            <a:spLocks noChangeShapeType="1"/>
          </p:cNvSpPr>
          <p:nvPr/>
        </p:nvSpPr>
        <p:spPr bwMode="auto">
          <a:xfrm>
            <a:off x="4276725"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2776" name="Line 8"/>
          <p:cNvSpPr>
            <a:spLocks noChangeShapeType="1"/>
          </p:cNvSpPr>
          <p:nvPr/>
        </p:nvSpPr>
        <p:spPr bwMode="auto">
          <a:xfrm>
            <a:off x="5386388"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2777" name="Line 9"/>
          <p:cNvSpPr>
            <a:spLocks noChangeShapeType="1"/>
          </p:cNvSpPr>
          <p:nvPr/>
        </p:nvSpPr>
        <p:spPr bwMode="auto">
          <a:xfrm>
            <a:off x="6540500" y="4600575"/>
            <a:ext cx="0" cy="7000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2778" name="Rectangle 10"/>
          <p:cNvSpPr>
            <a:spLocks noChangeArrowheads="1"/>
          </p:cNvSpPr>
          <p:nvPr/>
        </p:nvSpPr>
        <p:spPr bwMode="auto">
          <a:xfrm>
            <a:off x="6958013" y="4767263"/>
            <a:ext cx="354012" cy="457200"/>
          </a:xfrm>
          <a:prstGeom prst="rect">
            <a:avLst/>
          </a:prstGeom>
          <a:noFill/>
          <a:ln w="9525">
            <a:noFill/>
            <a:miter lim="800000"/>
            <a:headEnd/>
            <a:tailEnd/>
          </a:ln>
        </p:spPr>
        <p:txBody>
          <a:bodyPr wrap="none" lIns="92075" tIns="46038" rIns="92075" bIns="46038">
            <a:spAutoFit/>
          </a:bodyPr>
          <a:lstStyle/>
          <a:p>
            <a:pPr eaLnBrk="0" hangingPunct="0"/>
            <a:r>
              <a:rPr lang="en-US" sz="2400" b="1"/>
              <a:t>5</a:t>
            </a:r>
          </a:p>
        </p:txBody>
      </p:sp>
      <p:sp>
        <p:nvSpPr>
          <p:cNvPr id="32779" name="Rectangle 11"/>
          <p:cNvSpPr>
            <a:spLocks noChangeArrowheads="1"/>
          </p:cNvSpPr>
          <p:nvPr/>
        </p:nvSpPr>
        <p:spPr bwMode="auto">
          <a:xfrm>
            <a:off x="4516438" y="47545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solidFill>
                  <a:srgbClr val="FF0033"/>
                </a:solidFill>
              </a:rPr>
              <a:t>12</a:t>
            </a:r>
            <a:endParaRPr lang="en-US" sz="2400">
              <a:solidFill>
                <a:srgbClr val="FF0033"/>
              </a:solidFill>
            </a:endParaRPr>
          </a:p>
        </p:txBody>
      </p:sp>
      <p:sp>
        <p:nvSpPr>
          <p:cNvPr id="32780" name="Rectangle 12"/>
          <p:cNvSpPr>
            <a:spLocks noChangeArrowheads="1"/>
          </p:cNvSpPr>
          <p:nvPr/>
        </p:nvSpPr>
        <p:spPr bwMode="auto">
          <a:xfrm>
            <a:off x="3430588" y="47672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solidFill>
                  <a:srgbClr val="FF0033"/>
                </a:solidFill>
              </a:rPr>
              <a:t>77</a:t>
            </a:r>
            <a:endParaRPr lang="en-US" sz="2400">
              <a:solidFill>
                <a:srgbClr val="FF0033"/>
              </a:solidFill>
            </a:endParaRPr>
          </a:p>
        </p:txBody>
      </p:sp>
      <p:sp>
        <p:nvSpPr>
          <p:cNvPr id="32781" name="Rectangle 13"/>
          <p:cNvSpPr>
            <a:spLocks noChangeArrowheads="1"/>
          </p:cNvSpPr>
          <p:nvPr/>
        </p:nvSpPr>
        <p:spPr bwMode="auto">
          <a:xfrm>
            <a:off x="2344738" y="47672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35</a:t>
            </a:r>
            <a:endParaRPr lang="en-US" sz="2400"/>
          </a:p>
        </p:txBody>
      </p:sp>
      <p:sp>
        <p:nvSpPr>
          <p:cNvPr id="32782" name="Rectangle 14"/>
          <p:cNvSpPr>
            <a:spLocks noChangeArrowheads="1"/>
          </p:cNvSpPr>
          <p:nvPr/>
        </p:nvSpPr>
        <p:spPr bwMode="auto">
          <a:xfrm>
            <a:off x="1376363" y="4781550"/>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42</a:t>
            </a:r>
            <a:endParaRPr lang="en-US" sz="2400"/>
          </a:p>
        </p:txBody>
      </p:sp>
      <p:sp>
        <p:nvSpPr>
          <p:cNvPr id="32783" name="Rectangle 15"/>
          <p:cNvSpPr>
            <a:spLocks noChangeArrowheads="1"/>
          </p:cNvSpPr>
          <p:nvPr/>
        </p:nvSpPr>
        <p:spPr bwMode="auto">
          <a:xfrm>
            <a:off x="5559425" y="4752975"/>
            <a:ext cx="693738" cy="457200"/>
          </a:xfrm>
          <a:prstGeom prst="rect">
            <a:avLst/>
          </a:prstGeom>
          <a:noFill/>
          <a:ln w="9525">
            <a:noFill/>
            <a:miter lim="800000"/>
            <a:headEnd/>
            <a:tailEnd/>
          </a:ln>
        </p:spPr>
        <p:txBody>
          <a:bodyPr wrap="none" lIns="92075" tIns="46038" rIns="92075" bIns="46038">
            <a:spAutoFit/>
          </a:bodyPr>
          <a:lstStyle/>
          <a:p>
            <a:pPr eaLnBrk="0" hangingPunct="0"/>
            <a:r>
              <a:rPr lang="en-US" sz="2400" b="1"/>
              <a:t>101</a:t>
            </a:r>
          </a:p>
        </p:txBody>
      </p:sp>
      <p:sp>
        <p:nvSpPr>
          <p:cNvPr id="32785" name="Rectangle 17"/>
          <p:cNvSpPr>
            <a:spLocks noChangeArrowheads="1"/>
          </p:cNvSpPr>
          <p:nvPr/>
        </p:nvSpPr>
        <p:spPr bwMode="auto">
          <a:xfrm>
            <a:off x="3267075" y="4600575"/>
            <a:ext cx="1009650" cy="708025"/>
          </a:xfrm>
          <a:prstGeom prst="rect">
            <a:avLst/>
          </a:prstGeom>
          <a:noFill/>
          <a:ln w="76200">
            <a:solidFill>
              <a:srgbClr val="FF0033"/>
            </a:solidFill>
            <a:miter lim="800000"/>
            <a:headEnd type="none" w="sm" len="sm"/>
            <a:tailEnd type="none" w="sm" len="sm"/>
          </a:ln>
        </p:spPr>
        <p:txBody>
          <a:bodyPr wrap="none" anchor="ctr"/>
          <a:lstStyle/>
          <a:p>
            <a:endParaRPr lang="en-US"/>
          </a:p>
        </p:txBody>
      </p:sp>
      <p:sp>
        <p:nvSpPr>
          <p:cNvPr id="32786" name="Rectangle 18"/>
          <p:cNvSpPr>
            <a:spLocks noChangeArrowheads="1"/>
          </p:cNvSpPr>
          <p:nvPr/>
        </p:nvSpPr>
        <p:spPr bwMode="auto">
          <a:xfrm>
            <a:off x="4276725" y="4600575"/>
            <a:ext cx="1095375" cy="708025"/>
          </a:xfrm>
          <a:prstGeom prst="rect">
            <a:avLst/>
          </a:prstGeom>
          <a:noFill/>
          <a:ln w="76200">
            <a:solidFill>
              <a:srgbClr val="FF0033"/>
            </a:solidFill>
            <a:miter lim="800000"/>
            <a:headEnd type="none" w="sm" len="sm"/>
            <a:tailEnd type="none" w="sm" len="sm"/>
          </a:ln>
        </p:spPr>
        <p:txBody>
          <a:bodyPr wrap="none" anchor="ctr"/>
          <a:lstStyle/>
          <a:p>
            <a:endParaRPr lang="en-US"/>
          </a:p>
        </p:txBody>
      </p:sp>
      <p:sp>
        <p:nvSpPr>
          <p:cNvPr id="52243" name="AutoShape 19"/>
          <p:cNvSpPr>
            <a:spLocks noChangeArrowheads="1"/>
          </p:cNvSpPr>
          <p:nvPr/>
        </p:nvSpPr>
        <p:spPr bwMode="auto">
          <a:xfrm>
            <a:off x="3057525" y="4132263"/>
            <a:ext cx="2501900" cy="1536700"/>
          </a:xfrm>
          <a:prstGeom prst="irregularSeal1">
            <a:avLst/>
          </a:prstGeom>
          <a:solidFill>
            <a:srgbClr val="FFCC00"/>
          </a:solidFill>
          <a:ln w="38100">
            <a:solidFill>
              <a:schemeClr val="tx1"/>
            </a:solidFill>
            <a:miter lim="800000"/>
            <a:headEnd type="none" w="sm" len="sm"/>
            <a:tailEnd type="none" w="sm" len="sm"/>
          </a:ln>
        </p:spPr>
        <p:txBody>
          <a:bodyPr wrap="none" anchor="ctr"/>
          <a:lstStyle/>
          <a:p>
            <a:pPr algn="ctr" eaLnBrk="0" hangingPunct="0"/>
            <a:r>
              <a:rPr lang="en-US" sz="2400" b="1"/>
              <a:t>Swap</a:t>
            </a:r>
          </a:p>
        </p:txBody>
      </p:sp>
      <p:grpSp>
        <p:nvGrpSpPr>
          <p:cNvPr id="2" name="Group 20"/>
          <p:cNvGrpSpPr>
            <a:grpSpLocks/>
          </p:cNvGrpSpPr>
          <p:nvPr/>
        </p:nvGrpSpPr>
        <p:grpSpPr bwMode="auto">
          <a:xfrm>
            <a:off x="3267075" y="4595813"/>
            <a:ext cx="2087563" cy="708025"/>
            <a:chOff x="760" y="2895"/>
            <a:chExt cx="1272" cy="446"/>
          </a:xfrm>
        </p:grpSpPr>
        <p:sp>
          <p:nvSpPr>
            <p:cNvPr id="32789" name="Rectangle 21"/>
            <p:cNvSpPr>
              <a:spLocks noChangeArrowheads="1"/>
            </p:cNvSpPr>
            <p:nvPr/>
          </p:nvSpPr>
          <p:spPr bwMode="auto">
            <a:xfrm>
              <a:off x="760" y="2895"/>
              <a:ext cx="636" cy="446"/>
            </a:xfrm>
            <a:prstGeom prst="rect">
              <a:avLst/>
            </a:prstGeom>
            <a:solidFill>
              <a:schemeClr val="bg1"/>
            </a:solidFill>
            <a:ln w="76200">
              <a:solidFill>
                <a:srgbClr val="FF0033"/>
              </a:solidFill>
              <a:miter lim="800000"/>
              <a:headEnd type="none" w="sm" len="sm"/>
              <a:tailEnd type="none" w="sm" len="sm"/>
            </a:ln>
          </p:spPr>
          <p:txBody>
            <a:bodyPr wrap="none" anchor="ctr"/>
            <a:lstStyle/>
            <a:p>
              <a:pPr algn="ctr" eaLnBrk="0" hangingPunct="0"/>
              <a:r>
                <a:rPr lang="en-US" sz="2400" b="1"/>
                <a:t>12</a:t>
              </a:r>
            </a:p>
          </p:txBody>
        </p:sp>
        <p:sp>
          <p:nvSpPr>
            <p:cNvPr id="32790" name="Rectangle 22"/>
            <p:cNvSpPr>
              <a:spLocks noChangeArrowheads="1"/>
            </p:cNvSpPr>
            <p:nvPr/>
          </p:nvSpPr>
          <p:spPr bwMode="auto">
            <a:xfrm>
              <a:off x="1396" y="2895"/>
              <a:ext cx="636" cy="446"/>
            </a:xfrm>
            <a:prstGeom prst="rect">
              <a:avLst/>
            </a:prstGeom>
            <a:solidFill>
              <a:schemeClr val="bg1"/>
            </a:solidFill>
            <a:ln w="76200">
              <a:solidFill>
                <a:srgbClr val="FF0033"/>
              </a:solidFill>
              <a:miter lim="800000"/>
              <a:headEnd type="none" w="sm" len="sm"/>
              <a:tailEnd type="none" w="sm" len="sm"/>
            </a:ln>
          </p:spPr>
          <p:txBody>
            <a:bodyPr wrap="none" anchor="ctr"/>
            <a:lstStyle/>
            <a:p>
              <a:pPr algn="ctr" eaLnBrk="0" hangingPunct="0"/>
              <a:r>
                <a:rPr lang="en-US" sz="2400" b="1"/>
                <a:t>77</a:t>
              </a:r>
            </a:p>
          </p:txBody>
        </p:sp>
      </p:grpSp>
      <p:sp>
        <p:nvSpPr>
          <p:cNvPr id="23" name="Rectangle 16"/>
          <p:cNvSpPr>
            <a:spLocks noChangeArrowheads="1"/>
          </p:cNvSpPr>
          <p:nvPr/>
        </p:nvSpPr>
        <p:spPr bwMode="auto">
          <a:xfrm>
            <a:off x="1524000" y="4132263"/>
            <a:ext cx="5806077"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a:t>
            </a:r>
            <a:r>
              <a:rPr lang="en-US" sz="2400" b="1" dirty="0"/>
              <a:t>2          </a:t>
            </a:r>
            <a:r>
              <a:rPr lang="en-US" sz="2400" b="1" dirty="0" smtClean="0"/>
              <a:t>   3             4              5               6</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2243"/>
                                        </p:tgtEl>
                                        <p:attrNameLst>
                                          <p:attrName>style.visibility</p:attrName>
                                        </p:attrNameLst>
                                      </p:cBhvr>
                                      <p:to>
                                        <p:strVal val="visible"/>
                                      </p:to>
                                    </p:set>
                                    <p:anim calcmode="lin" valueType="num">
                                      <p:cBhvr>
                                        <p:cTn id="7" dur="500" fill="hold"/>
                                        <p:tgtEl>
                                          <p:spTgt spid="52243"/>
                                        </p:tgtEl>
                                        <p:attrNameLst>
                                          <p:attrName>ppt_w</p:attrName>
                                        </p:attrNameLst>
                                      </p:cBhvr>
                                      <p:tavLst>
                                        <p:tav tm="0">
                                          <p:val>
                                            <p:fltVal val="0"/>
                                          </p:val>
                                        </p:tav>
                                        <p:tav tm="100000">
                                          <p:val>
                                            <p:strVal val="#ppt_w"/>
                                          </p:val>
                                        </p:tav>
                                      </p:tavLst>
                                    </p:anim>
                                    <p:anim calcmode="lin" valueType="num">
                                      <p:cBhvr>
                                        <p:cTn id="8" dur="500" fill="hold"/>
                                        <p:tgtEl>
                                          <p:spTgt spid="52243"/>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5"/>
                                            </p:cond>
                                          </p:stCondLst>
                                        </p:cTn>
                                        <p:tgtEl>
                                          <p:spTgt spid="52243"/>
                                        </p:tgtEl>
                                        <p:attrNameLst>
                                          <p:attrName>style.visibility</p:attrName>
                                        </p:attrNameLst>
                                      </p:cBhvr>
                                      <p:to>
                                        <p:strVal val="hidden"/>
                                      </p:to>
                                    </p:set>
                                  </p:sub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43"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"Bubbling Up" the Largest Element</a:t>
            </a:r>
          </a:p>
        </p:txBody>
      </p:sp>
      <p:sp>
        <p:nvSpPr>
          <p:cNvPr id="33795" name="Rectangle 3"/>
          <p:cNvSpPr>
            <a:spLocks noGrp="1" noChangeArrowheads="1"/>
          </p:cNvSpPr>
          <p:nvPr>
            <p:ph sz="quarter" idx="1"/>
          </p:nvPr>
        </p:nvSpPr>
        <p:spPr/>
        <p:txBody>
          <a:bodyPr/>
          <a:lstStyle/>
          <a:p>
            <a:pPr eaLnBrk="1" hangingPunct="1"/>
            <a:r>
              <a:rPr lang="en-US" b="1" smtClean="0"/>
              <a:t>Traverse a collection of elements</a:t>
            </a:r>
          </a:p>
          <a:p>
            <a:pPr lvl="1" eaLnBrk="1" hangingPunct="1"/>
            <a:r>
              <a:rPr lang="en-US" b="1" smtClean="0"/>
              <a:t>Move from the front to the end</a:t>
            </a:r>
          </a:p>
          <a:p>
            <a:pPr lvl="1" eaLnBrk="1" hangingPunct="1"/>
            <a:r>
              <a:rPr lang="en-US" b="1" smtClean="0"/>
              <a:t>“Bubble” the largest value to the end using pair-wise comparisons and swapping</a:t>
            </a:r>
          </a:p>
        </p:txBody>
      </p:sp>
      <p:sp>
        <p:nvSpPr>
          <p:cNvPr id="33796" name="Rectangle 4"/>
          <p:cNvSpPr>
            <a:spLocks noChangeArrowheads="1"/>
          </p:cNvSpPr>
          <p:nvPr/>
        </p:nvSpPr>
        <p:spPr bwMode="auto">
          <a:xfrm>
            <a:off x="1211263" y="4592638"/>
            <a:ext cx="6518275" cy="715962"/>
          </a:xfrm>
          <a:prstGeom prst="rect">
            <a:avLst/>
          </a:prstGeom>
          <a:noFill/>
          <a:ln w="38100">
            <a:solidFill>
              <a:schemeClr val="tx1"/>
            </a:solidFill>
            <a:miter lim="800000"/>
            <a:headEnd/>
            <a:tailEnd/>
          </a:ln>
        </p:spPr>
        <p:txBody>
          <a:bodyPr wrap="none" anchor="ctr"/>
          <a:lstStyle/>
          <a:p>
            <a:endParaRPr lang="en-US"/>
          </a:p>
        </p:txBody>
      </p:sp>
      <p:sp>
        <p:nvSpPr>
          <p:cNvPr id="33797" name="Line 5"/>
          <p:cNvSpPr>
            <a:spLocks noChangeShapeType="1"/>
          </p:cNvSpPr>
          <p:nvPr/>
        </p:nvSpPr>
        <p:spPr bwMode="auto">
          <a:xfrm>
            <a:off x="2220913" y="4587875"/>
            <a:ext cx="0" cy="7127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3798" name="Line 6"/>
          <p:cNvSpPr>
            <a:spLocks noChangeShapeType="1"/>
          </p:cNvSpPr>
          <p:nvPr/>
        </p:nvSpPr>
        <p:spPr bwMode="auto">
          <a:xfrm>
            <a:off x="3238500"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3799" name="Line 7"/>
          <p:cNvSpPr>
            <a:spLocks noChangeShapeType="1"/>
          </p:cNvSpPr>
          <p:nvPr/>
        </p:nvSpPr>
        <p:spPr bwMode="auto">
          <a:xfrm>
            <a:off x="4276725"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3800" name="Line 8"/>
          <p:cNvSpPr>
            <a:spLocks noChangeShapeType="1"/>
          </p:cNvSpPr>
          <p:nvPr/>
        </p:nvSpPr>
        <p:spPr bwMode="auto">
          <a:xfrm>
            <a:off x="5386388"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3801" name="Line 9"/>
          <p:cNvSpPr>
            <a:spLocks noChangeShapeType="1"/>
          </p:cNvSpPr>
          <p:nvPr/>
        </p:nvSpPr>
        <p:spPr bwMode="auto">
          <a:xfrm>
            <a:off x="6540500" y="4600575"/>
            <a:ext cx="0" cy="7000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3802" name="Rectangle 10"/>
          <p:cNvSpPr>
            <a:spLocks noChangeArrowheads="1"/>
          </p:cNvSpPr>
          <p:nvPr/>
        </p:nvSpPr>
        <p:spPr bwMode="auto">
          <a:xfrm>
            <a:off x="6958013" y="4767263"/>
            <a:ext cx="354012" cy="457200"/>
          </a:xfrm>
          <a:prstGeom prst="rect">
            <a:avLst/>
          </a:prstGeom>
          <a:noFill/>
          <a:ln w="9525">
            <a:noFill/>
            <a:miter lim="800000"/>
            <a:headEnd/>
            <a:tailEnd/>
          </a:ln>
        </p:spPr>
        <p:txBody>
          <a:bodyPr wrap="none" lIns="92075" tIns="46038" rIns="92075" bIns="46038">
            <a:spAutoFit/>
          </a:bodyPr>
          <a:lstStyle/>
          <a:p>
            <a:pPr eaLnBrk="0" hangingPunct="0"/>
            <a:r>
              <a:rPr lang="en-US" sz="2400" b="1"/>
              <a:t>5</a:t>
            </a:r>
          </a:p>
        </p:txBody>
      </p:sp>
      <p:sp>
        <p:nvSpPr>
          <p:cNvPr id="33803" name="Rectangle 11"/>
          <p:cNvSpPr>
            <a:spLocks noChangeArrowheads="1"/>
          </p:cNvSpPr>
          <p:nvPr/>
        </p:nvSpPr>
        <p:spPr bwMode="auto">
          <a:xfrm>
            <a:off x="4516438" y="47545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solidFill>
                  <a:srgbClr val="FF0033"/>
                </a:solidFill>
              </a:rPr>
              <a:t>77</a:t>
            </a:r>
            <a:endParaRPr lang="en-US" sz="2400">
              <a:solidFill>
                <a:srgbClr val="FF0033"/>
              </a:solidFill>
            </a:endParaRPr>
          </a:p>
        </p:txBody>
      </p:sp>
      <p:sp>
        <p:nvSpPr>
          <p:cNvPr id="33804" name="Rectangle 12"/>
          <p:cNvSpPr>
            <a:spLocks noChangeArrowheads="1"/>
          </p:cNvSpPr>
          <p:nvPr/>
        </p:nvSpPr>
        <p:spPr bwMode="auto">
          <a:xfrm>
            <a:off x="3430588" y="47672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12</a:t>
            </a:r>
            <a:endParaRPr lang="en-US" sz="2400"/>
          </a:p>
        </p:txBody>
      </p:sp>
      <p:sp>
        <p:nvSpPr>
          <p:cNvPr id="33805" name="Rectangle 13"/>
          <p:cNvSpPr>
            <a:spLocks noChangeArrowheads="1"/>
          </p:cNvSpPr>
          <p:nvPr/>
        </p:nvSpPr>
        <p:spPr bwMode="auto">
          <a:xfrm>
            <a:off x="2344738" y="47672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35</a:t>
            </a:r>
            <a:endParaRPr lang="en-US" sz="2400"/>
          </a:p>
        </p:txBody>
      </p:sp>
      <p:sp>
        <p:nvSpPr>
          <p:cNvPr id="33806" name="Rectangle 14"/>
          <p:cNvSpPr>
            <a:spLocks noChangeArrowheads="1"/>
          </p:cNvSpPr>
          <p:nvPr/>
        </p:nvSpPr>
        <p:spPr bwMode="auto">
          <a:xfrm>
            <a:off x="1376363" y="4781550"/>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42</a:t>
            </a:r>
            <a:endParaRPr lang="en-US" sz="2400"/>
          </a:p>
        </p:txBody>
      </p:sp>
      <p:sp>
        <p:nvSpPr>
          <p:cNvPr id="33807" name="Rectangle 15"/>
          <p:cNvSpPr>
            <a:spLocks noChangeArrowheads="1"/>
          </p:cNvSpPr>
          <p:nvPr/>
        </p:nvSpPr>
        <p:spPr bwMode="auto">
          <a:xfrm>
            <a:off x="5559425" y="4752975"/>
            <a:ext cx="693738" cy="457200"/>
          </a:xfrm>
          <a:prstGeom prst="rect">
            <a:avLst/>
          </a:prstGeom>
          <a:noFill/>
          <a:ln w="9525">
            <a:noFill/>
            <a:miter lim="800000"/>
            <a:headEnd/>
            <a:tailEnd/>
          </a:ln>
        </p:spPr>
        <p:txBody>
          <a:bodyPr wrap="none" lIns="92075" tIns="46038" rIns="92075" bIns="46038">
            <a:spAutoFit/>
          </a:bodyPr>
          <a:lstStyle/>
          <a:p>
            <a:pPr eaLnBrk="0" hangingPunct="0"/>
            <a:r>
              <a:rPr lang="en-US" sz="2400" b="1">
                <a:solidFill>
                  <a:srgbClr val="FF0033"/>
                </a:solidFill>
              </a:rPr>
              <a:t>101</a:t>
            </a:r>
          </a:p>
        </p:txBody>
      </p:sp>
      <p:sp>
        <p:nvSpPr>
          <p:cNvPr id="33809" name="Rectangle 17"/>
          <p:cNvSpPr>
            <a:spLocks noChangeArrowheads="1"/>
          </p:cNvSpPr>
          <p:nvPr/>
        </p:nvSpPr>
        <p:spPr bwMode="auto">
          <a:xfrm>
            <a:off x="4291013" y="4587875"/>
            <a:ext cx="1081087" cy="708025"/>
          </a:xfrm>
          <a:prstGeom prst="rect">
            <a:avLst/>
          </a:prstGeom>
          <a:noFill/>
          <a:ln w="76200">
            <a:solidFill>
              <a:srgbClr val="FF0033"/>
            </a:solidFill>
            <a:miter lim="800000"/>
            <a:headEnd type="none" w="sm" len="sm"/>
            <a:tailEnd type="none" w="sm" len="sm"/>
          </a:ln>
        </p:spPr>
        <p:txBody>
          <a:bodyPr wrap="none" anchor="ctr"/>
          <a:lstStyle/>
          <a:p>
            <a:endParaRPr lang="en-US"/>
          </a:p>
        </p:txBody>
      </p:sp>
      <p:sp>
        <p:nvSpPr>
          <p:cNvPr id="33810" name="Rectangle 18"/>
          <p:cNvSpPr>
            <a:spLocks noChangeArrowheads="1"/>
          </p:cNvSpPr>
          <p:nvPr/>
        </p:nvSpPr>
        <p:spPr bwMode="auto">
          <a:xfrm>
            <a:off x="5386388" y="4587875"/>
            <a:ext cx="1152525" cy="708025"/>
          </a:xfrm>
          <a:prstGeom prst="rect">
            <a:avLst/>
          </a:prstGeom>
          <a:noFill/>
          <a:ln w="76200">
            <a:solidFill>
              <a:srgbClr val="FF0033"/>
            </a:solidFill>
            <a:miter lim="800000"/>
            <a:headEnd type="none" w="sm" len="sm"/>
            <a:tailEnd type="none" w="sm" len="sm"/>
          </a:ln>
        </p:spPr>
        <p:txBody>
          <a:bodyPr wrap="none" anchor="ctr"/>
          <a:lstStyle/>
          <a:p>
            <a:endParaRPr lang="en-US"/>
          </a:p>
        </p:txBody>
      </p:sp>
      <p:sp>
        <p:nvSpPr>
          <p:cNvPr id="33811" name="Text Box 19"/>
          <p:cNvSpPr txBox="1">
            <a:spLocks noChangeArrowheads="1"/>
          </p:cNvSpPr>
          <p:nvPr/>
        </p:nvSpPr>
        <p:spPr bwMode="auto">
          <a:xfrm>
            <a:off x="4157663" y="5454650"/>
            <a:ext cx="2603500" cy="457200"/>
          </a:xfrm>
          <a:prstGeom prst="rect">
            <a:avLst/>
          </a:prstGeom>
          <a:noFill/>
          <a:ln w="12700">
            <a:noFill/>
            <a:miter lim="800000"/>
            <a:headEnd type="none" w="sm" len="sm"/>
            <a:tailEnd type="none" w="sm" len="sm"/>
          </a:ln>
        </p:spPr>
        <p:txBody>
          <a:bodyPr wrap="none">
            <a:spAutoFit/>
          </a:bodyPr>
          <a:lstStyle/>
          <a:p>
            <a:pPr eaLnBrk="0" hangingPunct="0"/>
            <a:r>
              <a:rPr lang="en-US" sz="2400" b="1">
                <a:solidFill>
                  <a:srgbClr val="3333FF"/>
                </a:solidFill>
              </a:rPr>
              <a:t>No need to swap</a:t>
            </a:r>
          </a:p>
        </p:txBody>
      </p:sp>
      <p:sp>
        <p:nvSpPr>
          <p:cNvPr id="20" name="Rectangle 16"/>
          <p:cNvSpPr>
            <a:spLocks noChangeArrowheads="1"/>
          </p:cNvSpPr>
          <p:nvPr/>
        </p:nvSpPr>
        <p:spPr bwMode="auto">
          <a:xfrm>
            <a:off x="1524000" y="4132263"/>
            <a:ext cx="5806077"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a:t>
            </a:r>
            <a:r>
              <a:rPr lang="en-US" sz="2400" b="1" dirty="0"/>
              <a:t>2          </a:t>
            </a:r>
            <a:r>
              <a:rPr lang="en-US" sz="2400" b="1" dirty="0" smtClean="0"/>
              <a:t>   3             4              5               6</a:t>
            </a:r>
            <a:endParaRPr lang="en-US" sz="24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"Bubbling Up" the Largest Element</a:t>
            </a:r>
          </a:p>
        </p:txBody>
      </p:sp>
      <p:sp>
        <p:nvSpPr>
          <p:cNvPr id="34819" name="Rectangle 3"/>
          <p:cNvSpPr>
            <a:spLocks noGrp="1" noChangeArrowheads="1"/>
          </p:cNvSpPr>
          <p:nvPr>
            <p:ph sz="quarter" idx="1"/>
          </p:nvPr>
        </p:nvSpPr>
        <p:spPr/>
        <p:txBody>
          <a:bodyPr/>
          <a:lstStyle/>
          <a:p>
            <a:pPr eaLnBrk="1" hangingPunct="1"/>
            <a:r>
              <a:rPr lang="en-US" b="1" smtClean="0"/>
              <a:t>Traverse a collection of elements</a:t>
            </a:r>
          </a:p>
          <a:p>
            <a:pPr lvl="1" eaLnBrk="1" hangingPunct="1"/>
            <a:r>
              <a:rPr lang="en-US" b="1" smtClean="0"/>
              <a:t>Move from the front to the end</a:t>
            </a:r>
          </a:p>
          <a:p>
            <a:pPr lvl="1" eaLnBrk="1" hangingPunct="1"/>
            <a:r>
              <a:rPr lang="en-US" b="1" smtClean="0"/>
              <a:t>“Bubble” the largest value to the end using pair-wise comparisons and swapping</a:t>
            </a:r>
          </a:p>
        </p:txBody>
      </p:sp>
      <p:sp>
        <p:nvSpPr>
          <p:cNvPr id="34820" name="Rectangle 4"/>
          <p:cNvSpPr>
            <a:spLocks noChangeArrowheads="1"/>
          </p:cNvSpPr>
          <p:nvPr/>
        </p:nvSpPr>
        <p:spPr bwMode="auto">
          <a:xfrm>
            <a:off x="1211263" y="4592638"/>
            <a:ext cx="6518275" cy="715962"/>
          </a:xfrm>
          <a:prstGeom prst="rect">
            <a:avLst/>
          </a:prstGeom>
          <a:noFill/>
          <a:ln w="38100">
            <a:solidFill>
              <a:schemeClr val="tx1"/>
            </a:solidFill>
            <a:miter lim="800000"/>
            <a:headEnd/>
            <a:tailEnd/>
          </a:ln>
        </p:spPr>
        <p:txBody>
          <a:bodyPr wrap="none" anchor="ctr"/>
          <a:lstStyle/>
          <a:p>
            <a:endParaRPr lang="en-US"/>
          </a:p>
        </p:txBody>
      </p:sp>
      <p:sp>
        <p:nvSpPr>
          <p:cNvPr id="34821" name="Line 5"/>
          <p:cNvSpPr>
            <a:spLocks noChangeShapeType="1"/>
          </p:cNvSpPr>
          <p:nvPr/>
        </p:nvSpPr>
        <p:spPr bwMode="auto">
          <a:xfrm>
            <a:off x="2220913" y="4587875"/>
            <a:ext cx="0" cy="7127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4822" name="Line 6"/>
          <p:cNvSpPr>
            <a:spLocks noChangeShapeType="1"/>
          </p:cNvSpPr>
          <p:nvPr/>
        </p:nvSpPr>
        <p:spPr bwMode="auto">
          <a:xfrm>
            <a:off x="3238500"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4823" name="Line 7"/>
          <p:cNvSpPr>
            <a:spLocks noChangeShapeType="1"/>
          </p:cNvSpPr>
          <p:nvPr/>
        </p:nvSpPr>
        <p:spPr bwMode="auto">
          <a:xfrm>
            <a:off x="4276725"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4824" name="Line 8"/>
          <p:cNvSpPr>
            <a:spLocks noChangeShapeType="1"/>
          </p:cNvSpPr>
          <p:nvPr/>
        </p:nvSpPr>
        <p:spPr bwMode="auto">
          <a:xfrm>
            <a:off x="5386388"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4825" name="Line 9"/>
          <p:cNvSpPr>
            <a:spLocks noChangeShapeType="1"/>
          </p:cNvSpPr>
          <p:nvPr/>
        </p:nvSpPr>
        <p:spPr bwMode="auto">
          <a:xfrm>
            <a:off x="6540500" y="4600575"/>
            <a:ext cx="0" cy="7000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4826" name="Rectangle 10"/>
          <p:cNvSpPr>
            <a:spLocks noChangeArrowheads="1"/>
          </p:cNvSpPr>
          <p:nvPr/>
        </p:nvSpPr>
        <p:spPr bwMode="auto">
          <a:xfrm>
            <a:off x="6958013" y="4767263"/>
            <a:ext cx="354012" cy="457200"/>
          </a:xfrm>
          <a:prstGeom prst="rect">
            <a:avLst/>
          </a:prstGeom>
          <a:noFill/>
          <a:ln w="9525">
            <a:noFill/>
            <a:miter lim="800000"/>
            <a:headEnd/>
            <a:tailEnd/>
          </a:ln>
        </p:spPr>
        <p:txBody>
          <a:bodyPr wrap="none" lIns="92075" tIns="46038" rIns="92075" bIns="46038">
            <a:spAutoFit/>
          </a:bodyPr>
          <a:lstStyle/>
          <a:p>
            <a:pPr eaLnBrk="0" hangingPunct="0"/>
            <a:r>
              <a:rPr lang="en-US" sz="2400" b="1">
                <a:solidFill>
                  <a:srgbClr val="FF0033"/>
                </a:solidFill>
              </a:rPr>
              <a:t>5</a:t>
            </a:r>
          </a:p>
        </p:txBody>
      </p:sp>
      <p:sp>
        <p:nvSpPr>
          <p:cNvPr id="34827" name="Rectangle 11"/>
          <p:cNvSpPr>
            <a:spLocks noChangeArrowheads="1"/>
          </p:cNvSpPr>
          <p:nvPr/>
        </p:nvSpPr>
        <p:spPr bwMode="auto">
          <a:xfrm>
            <a:off x="4516438" y="47545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77</a:t>
            </a:r>
            <a:endParaRPr lang="en-US" sz="2400"/>
          </a:p>
        </p:txBody>
      </p:sp>
      <p:sp>
        <p:nvSpPr>
          <p:cNvPr id="34828" name="Rectangle 12"/>
          <p:cNvSpPr>
            <a:spLocks noChangeArrowheads="1"/>
          </p:cNvSpPr>
          <p:nvPr/>
        </p:nvSpPr>
        <p:spPr bwMode="auto">
          <a:xfrm>
            <a:off x="3430588" y="47672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12</a:t>
            </a:r>
            <a:endParaRPr lang="en-US" sz="2400"/>
          </a:p>
        </p:txBody>
      </p:sp>
      <p:sp>
        <p:nvSpPr>
          <p:cNvPr id="34829" name="Rectangle 13"/>
          <p:cNvSpPr>
            <a:spLocks noChangeArrowheads="1"/>
          </p:cNvSpPr>
          <p:nvPr/>
        </p:nvSpPr>
        <p:spPr bwMode="auto">
          <a:xfrm>
            <a:off x="2344738" y="47672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35</a:t>
            </a:r>
            <a:endParaRPr lang="en-US" sz="2400"/>
          </a:p>
        </p:txBody>
      </p:sp>
      <p:sp>
        <p:nvSpPr>
          <p:cNvPr id="34830" name="Rectangle 14"/>
          <p:cNvSpPr>
            <a:spLocks noChangeArrowheads="1"/>
          </p:cNvSpPr>
          <p:nvPr/>
        </p:nvSpPr>
        <p:spPr bwMode="auto">
          <a:xfrm>
            <a:off x="1376363" y="4781550"/>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42</a:t>
            </a:r>
            <a:endParaRPr lang="en-US" sz="2400"/>
          </a:p>
        </p:txBody>
      </p:sp>
      <p:sp>
        <p:nvSpPr>
          <p:cNvPr id="34831" name="Rectangle 15"/>
          <p:cNvSpPr>
            <a:spLocks noChangeArrowheads="1"/>
          </p:cNvSpPr>
          <p:nvPr/>
        </p:nvSpPr>
        <p:spPr bwMode="auto">
          <a:xfrm>
            <a:off x="5559425" y="4752975"/>
            <a:ext cx="693738" cy="457200"/>
          </a:xfrm>
          <a:prstGeom prst="rect">
            <a:avLst/>
          </a:prstGeom>
          <a:noFill/>
          <a:ln w="9525">
            <a:noFill/>
            <a:miter lim="800000"/>
            <a:headEnd/>
            <a:tailEnd/>
          </a:ln>
        </p:spPr>
        <p:txBody>
          <a:bodyPr wrap="none" lIns="92075" tIns="46038" rIns="92075" bIns="46038">
            <a:spAutoFit/>
          </a:bodyPr>
          <a:lstStyle/>
          <a:p>
            <a:pPr eaLnBrk="0" hangingPunct="0"/>
            <a:r>
              <a:rPr lang="en-US" sz="2400" b="1">
                <a:solidFill>
                  <a:srgbClr val="FF0033"/>
                </a:solidFill>
              </a:rPr>
              <a:t>101</a:t>
            </a:r>
          </a:p>
        </p:txBody>
      </p:sp>
      <p:sp>
        <p:nvSpPr>
          <p:cNvPr id="34833" name="Rectangle 17"/>
          <p:cNvSpPr>
            <a:spLocks noChangeArrowheads="1"/>
          </p:cNvSpPr>
          <p:nvPr/>
        </p:nvSpPr>
        <p:spPr bwMode="auto">
          <a:xfrm>
            <a:off x="5400675" y="4584700"/>
            <a:ext cx="1139825" cy="708025"/>
          </a:xfrm>
          <a:prstGeom prst="rect">
            <a:avLst/>
          </a:prstGeom>
          <a:noFill/>
          <a:ln w="76200">
            <a:solidFill>
              <a:srgbClr val="FF0033"/>
            </a:solidFill>
            <a:miter lim="800000"/>
            <a:headEnd type="none" w="sm" len="sm"/>
            <a:tailEnd type="none" w="sm" len="sm"/>
          </a:ln>
        </p:spPr>
        <p:txBody>
          <a:bodyPr wrap="none" anchor="ctr"/>
          <a:lstStyle/>
          <a:p>
            <a:endParaRPr lang="en-US"/>
          </a:p>
        </p:txBody>
      </p:sp>
      <p:sp>
        <p:nvSpPr>
          <p:cNvPr id="34834" name="Rectangle 18"/>
          <p:cNvSpPr>
            <a:spLocks noChangeArrowheads="1"/>
          </p:cNvSpPr>
          <p:nvPr/>
        </p:nvSpPr>
        <p:spPr bwMode="auto">
          <a:xfrm>
            <a:off x="6553200" y="4584700"/>
            <a:ext cx="1152525" cy="708025"/>
          </a:xfrm>
          <a:prstGeom prst="rect">
            <a:avLst/>
          </a:prstGeom>
          <a:noFill/>
          <a:ln w="76200">
            <a:solidFill>
              <a:srgbClr val="FF0033"/>
            </a:solidFill>
            <a:miter lim="800000"/>
            <a:headEnd type="none" w="sm" len="sm"/>
            <a:tailEnd type="none" w="sm" len="sm"/>
          </a:ln>
        </p:spPr>
        <p:txBody>
          <a:bodyPr wrap="none" anchor="ctr"/>
          <a:lstStyle/>
          <a:p>
            <a:endParaRPr lang="en-US"/>
          </a:p>
        </p:txBody>
      </p:sp>
      <p:sp>
        <p:nvSpPr>
          <p:cNvPr id="54291" name="AutoShape 19"/>
          <p:cNvSpPr>
            <a:spLocks noChangeArrowheads="1"/>
          </p:cNvSpPr>
          <p:nvPr/>
        </p:nvSpPr>
        <p:spPr bwMode="auto">
          <a:xfrm>
            <a:off x="5289550" y="4156075"/>
            <a:ext cx="2501900" cy="1536700"/>
          </a:xfrm>
          <a:prstGeom prst="irregularSeal1">
            <a:avLst/>
          </a:prstGeom>
          <a:solidFill>
            <a:srgbClr val="FFCC00"/>
          </a:solidFill>
          <a:ln w="38100">
            <a:solidFill>
              <a:schemeClr val="tx1"/>
            </a:solidFill>
            <a:miter lim="800000"/>
            <a:headEnd type="none" w="sm" len="sm"/>
            <a:tailEnd type="none" w="sm" len="sm"/>
          </a:ln>
        </p:spPr>
        <p:txBody>
          <a:bodyPr wrap="none" anchor="ctr"/>
          <a:lstStyle/>
          <a:p>
            <a:pPr algn="ctr" eaLnBrk="0" hangingPunct="0"/>
            <a:r>
              <a:rPr lang="en-US" sz="2400" b="1"/>
              <a:t>Swap</a:t>
            </a:r>
          </a:p>
        </p:txBody>
      </p:sp>
      <p:grpSp>
        <p:nvGrpSpPr>
          <p:cNvPr id="2" name="Group 20"/>
          <p:cNvGrpSpPr>
            <a:grpSpLocks/>
          </p:cNvGrpSpPr>
          <p:nvPr/>
        </p:nvGrpSpPr>
        <p:grpSpPr bwMode="auto">
          <a:xfrm>
            <a:off x="5400675" y="4591050"/>
            <a:ext cx="2328863" cy="708025"/>
            <a:chOff x="760" y="2895"/>
            <a:chExt cx="1272" cy="446"/>
          </a:xfrm>
        </p:grpSpPr>
        <p:sp>
          <p:nvSpPr>
            <p:cNvPr id="34837" name="Rectangle 21"/>
            <p:cNvSpPr>
              <a:spLocks noChangeArrowheads="1"/>
            </p:cNvSpPr>
            <p:nvPr/>
          </p:nvSpPr>
          <p:spPr bwMode="auto">
            <a:xfrm>
              <a:off x="760" y="2895"/>
              <a:ext cx="636" cy="446"/>
            </a:xfrm>
            <a:prstGeom prst="rect">
              <a:avLst/>
            </a:prstGeom>
            <a:solidFill>
              <a:schemeClr val="bg1"/>
            </a:solidFill>
            <a:ln w="76200">
              <a:solidFill>
                <a:srgbClr val="FF0033"/>
              </a:solidFill>
              <a:miter lim="800000"/>
              <a:headEnd type="none" w="sm" len="sm"/>
              <a:tailEnd type="none" w="sm" len="sm"/>
            </a:ln>
          </p:spPr>
          <p:txBody>
            <a:bodyPr wrap="none" anchor="ctr"/>
            <a:lstStyle/>
            <a:p>
              <a:pPr algn="ctr" eaLnBrk="0" hangingPunct="0"/>
              <a:r>
                <a:rPr lang="en-US" sz="2400" b="1"/>
                <a:t>5</a:t>
              </a:r>
            </a:p>
          </p:txBody>
        </p:sp>
        <p:sp>
          <p:nvSpPr>
            <p:cNvPr id="34838" name="Rectangle 22"/>
            <p:cNvSpPr>
              <a:spLocks noChangeArrowheads="1"/>
            </p:cNvSpPr>
            <p:nvPr/>
          </p:nvSpPr>
          <p:spPr bwMode="auto">
            <a:xfrm>
              <a:off x="1396" y="2895"/>
              <a:ext cx="636" cy="446"/>
            </a:xfrm>
            <a:prstGeom prst="rect">
              <a:avLst/>
            </a:prstGeom>
            <a:solidFill>
              <a:schemeClr val="bg1"/>
            </a:solidFill>
            <a:ln w="76200">
              <a:solidFill>
                <a:srgbClr val="FF0033"/>
              </a:solidFill>
              <a:miter lim="800000"/>
              <a:headEnd type="none" w="sm" len="sm"/>
              <a:tailEnd type="none" w="sm" len="sm"/>
            </a:ln>
          </p:spPr>
          <p:txBody>
            <a:bodyPr wrap="none" anchor="ctr"/>
            <a:lstStyle/>
            <a:p>
              <a:pPr algn="ctr" eaLnBrk="0" hangingPunct="0"/>
              <a:r>
                <a:rPr lang="en-US" sz="2400" b="1"/>
                <a:t>101</a:t>
              </a:r>
            </a:p>
          </p:txBody>
        </p:sp>
      </p:grpSp>
      <p:sp>
        <p:nvSpPr>
          <p:cNvPr id="23" name="Rectangle 16"/>
          <p:cNvSpPr>
            <a:spLocks noChangeArrowheads="1"/>
          </p:cNvSpPr>
          <p:nvPr/>
        </p:nvSpPr>
        <p:spPr bwMode="auto">
          <a:xfrm>
            <a:off x="1524000" y="4132263"/>
            <a:ext cx="5806077"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a:t>
            </a:r>
            <a:r>
              <a:rPr lang="en-US" sz="2400" b="1" dirty="0"/>
              <a:t>2          </a:t>
            </a:r>
            <a:r>
              <a:rPr lang="en-US" sz="2400" b="1" dirty="0" smtClean="0"/>
              <a:t>   3             4              5               6</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4291"/>
                                        </p:tgtEl>
                                        <p:attrNameLst>
                                          <p:attrName>style.visibility</p:attrName>
                                        </p:attrNameLst>
                                      </p:cBhvr>
                                      <p:to>
                                        <p:strVal val="visible"/>
                                      </p:to>
                                    </p:set>
                                    <p:anim calcmode="lin" valueType="num">
                                      <p:cBhvr>
                                        <p:cTn id="7" dur="500" fill="hold"/>
                                        <p:tgtEl>
                                          <p:spTgt spid="54291"/>
                                        </p:tgtEl>
                                        <p:attrNameLst>
                                          <p:attrName>ppt_w</p:attrName>
                                        </p:attrNameLst>
                                      </p:cBhvr>
                                      <p:tavLst>
                                        <p:tav tm="0">
                                          <p:val>
                                            <p:fltVal val="0"/>
                                          </p:val>
                                        </p:tav>
                                        <p:tav tm="100000">
                                          <p:val>
                                            <p:strVal val="#ppt_w"/>
                                          </p:val>
                                        </p:tav>
                                      </p:tavLst>
                                    </p:anim>
                                    <p:anim calcmode="lin" valueType="num">
                                      <p:cBhvr>
                                        <p:cTn id="8" dur="500" fill="hold"/>
                                        <p:tgtEl>
                                          <p:spTgt spid="54291"/>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5"/>
                                            </p:cond>
                                          </p:stCondLst>
                                        </p:cTn>
                                        <p:tgtEl>
                                          <p:spTgt spid="54291"/>
                                        </p:tgtEl>
                                        <p:attrNameLst>
                                          <p:attrName>style.visibility</p:attrName>
                                        </p:attrNameLst>
                                      </p:cBhvr>
                                      <p:to>
                                        <p:strVal val="hidden"/>
                                      </p:to>
                                    </p:set>
                                  </p:sub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91"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Linear and Non-Linear Data structures</a:t>
            </a:r>
            <a:endParaRPr lang="en-IN" dirty="0"/>
          </a:p>
        </p:txBody>
      </p:sp>
      <p:sp>
        <p:nvSpPr>
          <p:cNvPr id="3" name="Content Placeholder 2"/>
          <p:cNvSpPr>
            <a:spLocks noGrp="1"/>
          </p:cNvSpPr>
          <p:nvPr>
            <p:ph idx="1"/>
          </p:nvPr>
        </p:nvSpPr>
        <p:spPr/>
        <p:txBody>
          <a:bodyPr/>
          <a:lstStyle/>
          <a:p>
            <a:r>
              <a:rPr lang="en-IN" b="1" dirty="0" smtClean="0"/>
              <a:t>Linear data structure</a:t>
            </a:r>
            <a:r>
              <a:rPr lang="en-IN" dirty="0" smtClean="0"/>
              <a:t>: A data structure is said to be linear if the elements form a sequence, for example Array, Linked list, stack ,queue etc. </a:t>
            </a:r>
          </a:p>
          <a:p>
            <a:endParaRPr lang="en-IN" dirty="0" smtClean="0"/>
          </a:p>
          <a:p>
            <a:r>
              <a:rPr lang="en-IN" b="1" dirty="0" smtClean="0"/>
              <a:t>Non-Linear data structure</a:t>
            </a:r>
            <a:r>
              <a:rPr lang="en-IN" dirty="0" smtClean="0"/>
              <a:t>: Elements in a nonlinear data structure do not form a sequence, for example Tree, graph.</a:t>
            </a:r>
            <a:br>
              <a:rPr lang="en-IN" dirty="0" smtClean="0"/>
            </a:br>
            <a:endParaRPr lang="en-I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"Bubbling Up" the Largest Element</a:t>
            </a:r>
          </a:p>
        </p:txBody>
      </p:sp>
      <p:sp>
        <p:nvSpPr>
          <p:cNvPr id="35843" name="Rectangle 3"/>
          <p:cNvSpPr>
            <a:spLocks noGrp="1" noChangeArrowheads="1"/>
          </p:cNvSpPr>
          <p:nvPr>
            <p:ph sz="quarter" idx="1"/>
          </p:nvPr>
        </p:nvSpPr>
        <p:spPr/>
        <p:txBody>
          <a:bodyPr/>
          <a:lstStyle/>
          <a:p>
            <a:pPr eaLnBrk="1" hangingPunct="1"/>
            <a:r>
              <a:rPr lang="en-US" b="1" smtClean="0"/>
              <a:t>Traverse a collection of elements</a:t>
            </a:r>
          </a:p>
          <a:p>
            <a:pPr lvl="1" eaLnBrk="1" hangingPunct="1"/>
            <a:r>
              <a:rPr lang="en-US" b="1" smtClean="0"/>
              <a:t>Move from the front to the end</a:t>
            </a:r>
          </a:p>
          <a:p>
            <a:pPr lvl="1" eaLnBrk="1" hangingPunct="1"/>
            <a:r>
              <a:rPr lang="en-US" b="1" smtClean="0"/>
              <a:t>“Bubble” the largest value to the end using pair-wise comparisons and swapping</a:t>
            </a:r>
          </a:p>
        </p:txBody>
      </p:sp>
      <p:sp>
        <p:nvSpPr>
          <p:cNvPr id="35844" name="Rectangle 4"/>
          <p:cNvSpPr>
            <a:spLocks noChangeArrowheads="1"/>
          </p:cNvSpPr>
          <p:nvPr/>
        </p:nvSpPr>
        <p:spPr bwMode="auto">
          <a:xfrm>
            <a:off x="1211263" y="4592638"/>
            <a:ext cx="6518275" cy="715962"/>
          </a:xfrm>
          <a:prstGeom prst="rect">
            <a:avLst/>
          </a:prstGeom>
          <a:noFill/>
          <a:ln w="38100">
            <a:solidFill>
              <a:schemeClr val="tx1"/>
            </a:solidFill>
            <a:miter lim="800000"/>
            <a:headEnd/>
            <a:tailEnd/>
          </a:ln>
        </p:spPr>
        <p:txBody>
          <a:bodyPr wrap="none" anchor="ctr"/>
          <a:lstStyle/>
          <a:p>
            <a:endParaRPr lang="en-US"/>
          </a:p>
        </p:txBody>
      </p:sp>
      <p:sp>
        <p:nvSpPr>
          <p:cNvPr id="35845" name="Line 5"/>
          <p:cNvSpPr>
            <a:spLocks noChangeShapeType="1"/>
          </p:cNvSpPr>
          <p:nvPr/>
        </p:nvSpPr>
        <p:spPr bwMode="auto">
          <a:xfrm>
            <a:off x="2220913" y="4587875"/>
            <a:ext cx="0" cy="7127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5846" name="Line 6"/>
          <p:cNvSpPr>
            <a:spLocks noChangeShapeType="1"/>
          </p:cNvSpPr>
          <p:nvPr/>
        </p:nvSpPr>
        <p:spPr bwMode="auto">
          <a:xfrm>
            <a:off x="3238500"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5847" name="Line 7"/>
          <p:cNvSpPr>
            <a:spLocks noChangeShapeType="1"/>
          </p:cNvSpPr>
          <p:nvPr/>
        </p:nvSpPr>
        <p:spPr bwMode="auto">
          <a:xfrm>
            <a:off x="4276725"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5848" name="Line 8"/>
          <p:cNvSpPr>
            <a:spLocks noChangeShapeType="1"/>
          </p:cNvSpPr>
          <p:nvPr/>
        </p:nvSpPr>
        <p:spPr bwMode="auto">
          <a:xfrm>
            <a:off x="5386388"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5849" name="Line 9"/>
          <p:cNvSpPr>
            <a:spLocks noChangeShapeType="1"/>
          </p:cNvSpPr>
          <p:nvPr/>
        </p:nvSpPr>
        <p:spPr bwMode="auto">
          <a:xfrm>
            <a:off x="6540500" y="4600575"/>
            <a:ext cx="0" cy="7000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5850" name="Rectangle 10"/>
          <p:cNvSpPr>
            <a:spLocks noChangeArrowheads="1"/>
          </p:cNvSpPr>
          <p:nvPr/>
        </p:nvSpPr>
        <p:spPr bwMode="auto">
          <a:xfrm>
            <a:off x="4516438" y="47545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77</a:t>
            </a:r>
            <a:endParaRPr lang="en-US" sz="2400"/>
          </a:p>
        </p:txBody>
      </p:sp>
      <p:sp>
        <p:nvSpPr>
          <p:cNvPr id="35851" name="Rectangle 11"/>
          <p:cNvSpPr>
            <a:spLocks noChangeArrowheads="1"/>
          </p:cNvSpPr>
          <p:nvPr/>
        </p:nvSpPr>
        <p:spPr bwMode="auto">
          <a:xfrm>
            <a:off x="3430588" y="47672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12</a:t>
            </a:r>
            <a:endParaRPr lang="en-US" sz="2400"/>
          </a:p>
        </p:txBody>
      </p:sp>
      <p:sp>
        <p:nvSpPr>
          <p:cNvPr id="35852" name="Rectangle 12"/>
          <p:cNvSpPr>
            <a:spLocks noChangeArrowheads="1"/>
          </p:cNvSpPr>
          <p:nvPr/>
        </p:nvSpPr>
        <p:spPr bwMode="auto">
          <a:xfrm>
            <a:off x="2344738" y="47672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35</a:t>
            </a:r>
            <a:endParaRPr lang="en-US" sz="2400"/>
          </a:p>
        </p:txBody>
      </p:sp>
      <p:sp>
        <p:nvSpPr>
          <p:cNvPr id="35853" name="Rectangle 13"/>
          <p:cNvSpPr>
            <a:spLocks noChangeArrowheads="1"/>
          </p:cNvSpPr>
          <p:nvPr/>
        </p:nvSpPr>
        <p:spPr bwMode="auto">
          <a:xfrm>
            <a:off x="1376363" y="4781550"/>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42</a:t>
            </a:r>
            <a:endParaRPr lang="en-US" sz="2400"/>
          </a:p>
        </p:txBody>
      </p:sp>
      <p:sp>
        <p:nvSpPr>
          <p:cNvPr id="35854" name="Rectangle 14"/>
          <p:cNvSpPr>
            <a:spLocks noChangeArrowheads="1"/>
          </p:cNvSpPr>
          <p:nvPr/>
        </p:nvSpPr>
        <p:spPr bwMode="auto">
          <a:xfrm>
            <a:off x="5559425" y="4752975"/>
            <a:ext cx="522288" cy="457200"/>
          </a:xfrm>
          <a:prstGeom prst="rect">
            <a:avLst/>
          </a:prstGeom>
          <a:noFill/>
          <a:ln w="9525">
            <a:noFill/>
            <a:miter lim="800000"/>
            <a:headEnd/>
            <a:tailEnd/>
          </a:ln>
        </p:spPr>
        <p:txBody>
          <a:bodyPr wrap="none" lIns="92075" tIns="46038" rIns="92075" bIns="46038">
            <a:spAutoFit/>
          </a:bodyPr>
          <a:lstStyle/>
          <a:p>
            <a:pPr eaLnBrk="0" hangingPunct="0"/>
            <a:r>
              <a:rPr lang="en-US" sz="2400" b="1"/>
              <a:t>  5</a:t>
            </a:r>
          </a:p>
        </p:txBody>
      </p:sp>
      <p:sp>
        <p:nvSpPr>
          <p:cNvPr id="35855" name="Rectangle 15"/>
          <p:cNvSpPr>
            <a:spLocks noChangeArrowheads="1"/>
          </p:cNvSpPr>
          <p:nvPr/>
        </p:nvSpPr>
        <p:spPr bwMode="auto">
          <a:xfrm>
            <a:off x="1524000" y="4132263"/>
            <a:ext cx="5875006"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2             3              4              5                6</a:t>
            </a:r>
            <a:endParaRPr lang="en-US" sz="2400" dirty="0"/>
          </a:p>
        </p:txBody>
      </p:sp>
      <p:sp>
        <p:nvSpPr>
          <p:cNvPr id="35856" name="Rectangle 16"/>
          <p:cNvSpPr>
            <a:spLocks noChangeArrowheads="1"/>
          </p:cNvSpPr>
          <p:nvPr/>
        </p:nvSpPr>
        <p:spPr bwMode="auto">
          <a:xfrm>
            <a:off x="6553200" y="4584700"/>
            <a:ext cx="1152525" cy="708025"/>
          </a:xfrm>
          <a:prstGeom prst="rect">
            <a:avLst/>
          </a:prstGeom>
          <a:noFill/>
          <a:ln w="76200">
            <a:solidFill>
              <a:srgbClr val="3333FF"/>
            </a:solidFill>
            <a:miter lim="800000"/>
            <a:headEnd type="none" w="sm" len="sm"/>
            <a:tailEnd type="none" w="sm" len="sm"/>
          </a:ln>
        </p:spPr>
        <p:txBody>
          <a:bodyPr wrap="none" anchor="ctr"/>
          <a:lstStyle/>
          <a:p>
            <a:pPr algn="ctr" eaLnBrk="0" hangingPunct="0"/>
            <a:r>
              <a:rPr lang="en-US" sz="2400" b="1">
                <a:solidFill>
                  <a:srgbClr val="3333FF"/>
                </a:solidFill>
              </a:rPr>
              <a:t>101</a:t>
            </a:r>
          </a:p>
        </p:txBody>
      </p:sp>
      <p:sp>
        <p:nvSpPr>
          <p:cNvPr id="35857" name="Text Box 17"/>
          <p:cNvSpPr txBox="1">
            <a:spLocks noChangeArrowheads="1"/>
          </p:cNvSpPr>
          <p:nvPr/>
        </p:nvSpPr>
        <p:spPr bwMode="auto">
          <a:xfrm>
            <a:off x="1990725" y="5524500"/>
            <a:ext cx="4572000" cy="457200"/>
          </a:xfrm>
          <a:prstGeom prst="rect">
            <a:avLst/>
          </a:prstGeom>
          <a:noFill/>
          <a:ln w="12700">
            <a:noFill/>
            <a:miter lim="800000"/>
            <a:headEnd type="none" w="sm" len="sm"/>
            <a:tailEnd type="none" w="sm" len="sm"/>
          </a:ln>
        </p:spPr>
        <p:txBody>
          <a:bodyPr wrap="none">
            <a:spAutoFit/>
          </a:bodyPr>
          <a:lstStyle/>
          <a:p>
            <a:pPr eaLnBrk="0" hangingPunct="0"/>
            <a:r>
              <a:rPr lang="en-US" sz="2400" b="1">
                <a:solidFill>
                  <a:srgbClr val="3333FF"/>
                </a:solidFill>
              </a:rPr>
              <a:t>Largest value correctly placed</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dirty="0" smtClean="0"/>
              <a:t>Bubble sort(contd.)</a:t>
            </a:r>
          </a:p>
        </p:txBody>
      </p:sp>
      <p:sp>
        <p:nvSpPr>
          <p:cNvPr id="37891" name="Rectangle 3"/>
          <p:cNvSpPr>
            <a:spLocks noGrp="1" noChangeArrowheads="1"/>
          </p:cNvSpPr>
          <p:nvPr>
            <p:ph sz="quarter" idx="1"/>
          </p:nvPr>
        </p:nvSpPr>
        <p:spPr>
          <a:xfrm>
            <a:off x="685800" y="1752600"/>
            <a:ext cx="7772400" cy="4343400"/>
          </a:xfrm>
        </p:spPr>
        <p:txBody>
          <a:bodyPr/>
          <a:lstStyle/>
          <a:p>
            <a:pPr eaLnBrk="1" hangingPunct="1"/>
            <a:r>
              <a:rPr lang="en-US" sz="2400" b="1" smtClean="0"/>
              <a:t>Notice that only the largest value is correctly placed</a:t>
            </a:r>
          </a:p>
          <a:p>
            <a:pPr eaLnBrk="1" hangingPunct="1"/>
            <a:r>
              <a:rPr lang="en-US" sz="2400" b="1" smtClean="0">
                <a:solidFill>
                  <a:srgbClr val="3333FF"/>
                </a:solidFill>
              </a:rPr>
              <a:t>All other values are still out of order</a:t>
            </a:r>
          </a:p>
          <a:p>
            <a:pPr eaLnBrk="1" hangingPunct="1"/>
            <a:r>
              <a:rPr lang="en-US" sz="2400" b="1" smtClean="0"/>
              <a:t>So we need to </a:t>
            </a:r>
            <a:r>
              <a:rPr lang="en-US" sz="2400" b="1" smtClean="0">
                <a:solidFill>
                  <a:srgbClr val="FF0033"/>
                </a:solidFill>
              </a:rPr>
              <a:t>repeat this process</a:t>
            </a:r>
          </a:p>
        </p:txBody>
      </p:sp>
      <p:sp>
        <p:nvSpPr>
          <p:cNvPr id="37892" name="Rectangle 4"/>
          <p:cNvSpPr>
            <a:spLocks noChangeArrowheads="1"/>
          </p:cNvSpPr>
          <p:nvPr/>
        </p:nvSpPr>
        <p:spPr bwMode="auto">
          <a:xfrm>
            <a:off x="1211263" y="4592638"/>
            <a:ext cx="6518275" cy="715962"/>
          </a:xfrm>
          <a:prstGeom prst="rect">
            <a:avLst/>
          </a:prstGeom>
          <a:noFill/>
          <a:ln w="38100">
            <a:solidFill>
              <a:schemeClr val="tx1"/>
            </a:solidFill>
            <a:miter lim="800000"/>
            <a:headEnd/>
            <a:tailEnd/>
          </a:ln>
        </p:spPr>
        <p:txBody>
          <a:bodyPr wrap="none" anchor="ctr"/>
          <a:lstStyle/>
          <a:p>
            <a:endParaRPr lang="en-US"/>
          </a:p>
        </p:txBody>
      </p:sp>
      <p:sp>
        <p:nvSpPr>
          <p:cNvPr id="37893" name="Line 5"/>
          <p:cNvSpPr>
            <a:spLocks noChangeShapeType="1"/>
          </p:cNvSpPr>
          <p:nvPr/>
        </p:nvSpPr>
        <p:spPr bwMode="auto">
          <a:xfrm>
            <a:off x="2220913" y="4587875"/>
            <a:ext cx="0" cy="7127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7894" name="Line 6"/>
          <p:cNvSpPr>
            <a:spLocks noChangeShapeType="1"/>
          </p:cNvSpPr>
          <p:nvPr/>
        </p:nvSpPr>
        <p:spPr bwMode="auto">
          <a:xfrm>
            <a:off x="3238500"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7895" name="Line 7"/>
          <p:cNvSpPr>
            <a:spLocks noChangeShapeType="1"/>
          </p:cNvSpPr>
          <p:nvPr/>
        </p:nvSpPr>
        <p:spPr bwMode="auto">
          <a:xfrm>
            <a:off x="4276725"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7896" name="Line 8"/>
          <p:cNvSpPr>
            <a:spLocks noChangeShapeType="1"/>
          </p:cNvSpPr>
          <p:nvPr/>
        </p:nvSpPr>
        <p:spPr bwMode="auto">
          <a:xfrm>
            <a:off x="5386388" y="4587875"/>
            <a:ext cx="0" cy="7254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7897" name="Line 9"/>
          <p:cNvSpPr>
            <a:spLocks noChangeShapeType="1"/>
          </p:cNvSpPr>
          <p:nvPr/>
        </p:nvSpPr>
        <p:spPr bwMode="auto">
          <a:xfrm>
            <a:off x="6540500" y="4600575"/>
            <a:ext cx="0" cy="70008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7898" name="Rectangle 10"/>
          <p:cNvSpPr>
            <a:spLocks noChangeArrowheads="1"/>
          </p:cNvSpPr>
          <p:nvPr/>
        </p:nvSpPr>
        <p:spPr bwMode="auto">
          <a:xfrm>
            <a:off x="4516438" y="47545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77</a:t>
            </a:r>
            <a:endParaRPr lang="en-US" sz="2400"/>
          </a:p>
        </p:txBody>
      </p:sp>
      <p:sp>
        <p:nvSpPr>
          <p:cNvPr id="37899" name="Rectangle 11"/>
          <p:cNvSpPr>
            <a:spLocks noChangeArrowheads="1"/>
          </p:cNvSpPr>
          <p:nvPr/>
        </p:nvSpPr>
        <p:spPr bwMode="auto">
          <a:xfrm>
            <a:off x="3430588" y="47672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12</a:t>
            </a:r>
            <a:endParaRPr lang="en-US" sz="2400"/>
          </a:p>
        </p:txBody>
      </p:sp>
      <p:sp>
        <p:nvSpPr>
          <p:cNvPr id="37900" name="Rectangle 12"/>
          <p:cNvSpPr>
            <a:spLocks noChangeArrowheads="1"/>
          </p:cNvSpPr>
          <p:nvPr/>
        </p:nvSpPr>
        <p:spPr bwMode="auto">
          <a:xfrm>
            <a:off x="2344738" y="4767263"/>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35</a:t>
            </a:r>
            <a:endParaRPr lang="en-US" sz="2400"/>
          </a:p>
        </p:txBody>
      </p:sp>
      <p:sp>
        <p:nvSpPr>
          <p:cNvPr id="37901" name="Rectangle 13"/>
          <p:cNvSpPr>
            <a:spLocks noChangeArrowheads="1"/>
          </p:cNvSpPr>
          <p:nvPr/>
        </p:nvSpPr>
        <p:spPr bwMode="auto">
          <a:xfrm>
            <a:off x="1376363" y="4781550"/>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42</a:t>
            </a:r>
            <a:endParaRPr lang="en-US" sz="2400"/>
          </a:p>
        </p:txBody>
      </p:sp>
      <p:sp>
        <p:nvSpPr>
          <p:cNvPr id="37902" name="Rectangle 14"/>
          <p:cNvSpPr>
            <a:spLocks noChangeArrowheads="1"/>
          </p:cNvSpPr>
          <p:nvPr/>
        </p:nvSpPr>
        <p:spPr bwMode="auto">
          <a:xfrm>
            <a:off x="5559425" y="4752975"/>
            <a:ext cx="522288" cy="457200"/>
          </a:xfrm>
          <a:prstGeom prst="rect">
            <a:avLst/>
          </a:prstGeom>
          <a:noFill/>
          <a:ln w="9525">
            <a:noFill/>
            <a:miter lim="800000"/>
            <a:headEnd/>
            <a:tailEnd/>
          </a:ln>
        </p:spPr>
        <p:txBody>
          <a:bodyPr wrap="none" lIns="92075" tIns="46038" rIns="92075" bIns="46038">
            <a:spAutoFit/>
          </a:bodyPr>
          <a:lstStyle/>
          <a:p>
            <a:pPr eaLnBrk="0" hangingPunct="0"/>
            <a:r>
              <a:rPr lang="en-US" sz="2400" b="1"/>
              <a:t>  5</a:t>
            </a:r>
          </a:p>
        </p:txBody>
      </p:sp>
      <p:sp>
        <p:nvSpPr>
          <p:cNvPr id="37903" name="Rectangle 15"/>
          <p:cNvSpPr>
            <a:spLocks noChangeArrowheads="1"/>
          </p:cNvSpPr>
          <p:nvPr/>
        </p:nvSpPr>
        <p:spPr bwMode="auto">
          <a:xfrm>
            <a:off x="1524000" y="4132263"/>
            <a:ext cx="5806077"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2             3              4               5              6</a:t>
            </a:r>
            <a:endParaRPr lang="en-US" sz="2400" dirty="0"/>
          </a:p>
        </p:txBody>
      </p:sp>
      <p:sp>
        <p:nvSpPr>
          <p:cNvPr id="37904" name="Rectangle 16"/>
          <p:cNvSpPr>
            <a:spLocks noChangeArrowheads="1"/>
          </p:cNvSpPr>
          <p:nvPr/>
        </p:nvSpPr>
        <p:spPr bwMode="auto">
          <a:xfrm>
            <a:off x="6553200" y="4584700"/>
            <a:ext cx="1152525" cy="708025"/>
          </a:xfrm>
          <a:prstGeom prst="rect">
            <a:avLst/>
          </a:prstGeom>
          <a:noFill/>
          <a:ln w="76200">
            <a:solidFill>
              <a:srgbClr val="3333FF"/>
            </a:solidFill>
            <a:miter lim="800000"/>
            <a:headEnd type="none" w="sm" len="sm"/>
            <a:tailEnd type="none" w="sm" len="sm"/>
          </a:ln>
        </p:spPr>
        <p:txBody>
          <a:bodyPr wrap="none" anchor="ctr"/>
          <a:lstStyle/>
          <a:p>
            <a:pPr algn="ctr" eaLnBrk="0" hangingPunct="0"/>
            <a:r>
              <a:rPr lang="en-US" sz="2400" b="1">
                <a:solidFill>
                  <a:srgbClr val="3333FF"/>
                </a:solidFill>
              </a:rPr>
              <a:t>101</a:t>
            </a:r>
          </a:p>
        </p:txBody>
      </p:sp>
      <p:sp>
        <p:nvSpPr>
          <p:cNvPr id="37905" name="Text Box 17"/>
          <p:cNvSpPr txBox="1">
            <a:spLocks noChangeArrowheads="1"/>
          </p:cNvSpPr>
          <p:nvPr/>
        </p:nvSpPr>
        <p:spPr bwMode="auto">
          <a:xfrm>
            <a:off x="1990725" y="5524500"/>
            <a:ext cx="4572000" cy="457200"/>
          </a:xfrm>
          <a:prstGeom prst="rect">
            <a:avLst/>
          </a:prstGeom>
          <a:noFill/>
          <a:ln w="12700">
            <a:noFill/>
            <a:miter lim="800000"/>
            <a:headEnd type="none" w="sm" len="sm"/>
            <a:tailEnd type="none" w="sm" len="sm"/>
          </a:ln>
        </p:spPr>
        <p:txBody>
          <a:bodyPr wrap="none">
            <a:spAutoFit/>
          </a:bodyPr>
          <a:lstStyle/>
          <a:p>
            <a:pPr eaLnBrk="0" hangingPunct="0"/>
            <a:r>
              <a:rPr lang="en-US" sz="2400" b="1">
                <a:solidFill>
                  <a:srgbClr val="3333FF"/>
                </a:solidFill>
              </a:rPr>
              <a:t>Largest value correctly placed</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457200" y="274638"/>
            <a:ext cx="8229600" cy="684212"/>
          </a:xfrm>
        </p:spPr>
        <p:txBody>
          <a:bodyPr>
            <a:normAutofit/>
          </a:bodyPr>
          <a:lstStyle/>
          <a:p>
            <a:pPr eaLnBrk="1" fontAlgn="auto" hangingPunct="1">
              <a:spcAft>
                <a:spcPts val="0"/>
              </a:spcAft>
              <a:defRPr/>
            </a:pPr>
            <a:r>
              <a:rPr lang="en-US" smtClean="0"/>
              <a:t>Repeat “Bubble Up” How Many Times?</a:t>
            </a:r>
          </a:p>
        </p:txBody>
      </p:sp>
      <p:sp>
        <p:nvSpPr>
          <p:cNvPr id="38915" name="Rectangle 3"/>
          <p:cNvSpPr>
            <a:spLocks noGrp="1" noChangeArrowheads="1"/>
          </p:cNvSpPr>
          <p:nvPr>
            <p:ph sz="quarter" idx="1"/>
          </p:nvPr>
        </p:nvSpPr>
        <p:spPr>
          <a:xfrm>
            <a:off x="685800" y="1504950"/>
            <a:ext cx="7248525" cy="4591050"/>
          </a:xfrm>
        </p:spPr>
        <p:txBody>
          <a:bodyPr/>
          <a:lstStyle/>
          <a:p>
            <a:pPr eaLnBrk="1" hangingPunct="1">
              <a:lnSpc>
                <a:spcPct val="90000"/>
              </a:lnSpc>
            </a:pPr>
            <a:r>
              <a:rPr lang="en-US" sz="2400" b="1" smtClean="0"/>
              <a:t>If we have N elements…</a:t>
            </a:r>
          </a:p>
          <a:p>
            <a:pPr eaLnBrk="1" hangingPunct="1">
              <a:lnSpc>
                <a:spcPct val="90000"/>
              </a:lnSpc>
            </a:pPr>
            <a:endParaRPr lang="en-US" sz="2400" b="1" smtClean="0"/>
          </a:p>
          <a:p>
            <a:pPr eaLnBrk="1" hangingPunct="1">
              <a:lnSpc>
                <a:spcPct val="90000"/>
              </a:lnSpc>
            </a:pPr>
            <a:r>
              <a:rPr lang="en-US" sz="2400" b="1" smtClean="0"/>
              <a:t>And if each time we bubble an element, we place it in its correct location…</a:t>
            </a:r>
          </a:p>
          <a:p>
            <a:pPr eaLnBrk="1" hangingPunct="1">
              <a:lnSpc>
                <a:spcPct val="90000"/>
              </a:lnSpc>
            </a:pPr>
            <a:endParaRPr lang="en-US" sz="2400" b="1" smtClean="0"/>
          </a:p>
          <a:p>
            <a:pPr eaLnBrk="1" hangingPunct="1">
              <a:lnSpc>
                <a:spcPct val="90000"/>
              </a:lnSpc>
            </a:pPr>
            <a:r>
              <a:rPr lang="en-US" sz="2400" b="1" smtClean="0"/>
              <a:t>Then we </a:t>
            </a:r>
            <a:r>
              <a:rPr lang="en-US" sz="2400" b="1" smtClean="0">
                <a:solidFill>
                  <a:srgbClr val="3333FF"/>
                </a:solidFill>
              </a:rPr>
              <a:t>repeat the “bubble up” process N – 1 times.</a:t>
            </a:r>
          </a:p>
          <a:p>
            <a:pPr eaLnBrk="1" hangingPunct="1">
              <a:lnSpc>
                <a:spcPct val="90000"/>
              </a:lnSpc>
            </a:pPr>
            <a:endParaRPr lang="en-US" sz="2400" b="1" smtClean="0">
              <a:solidFill>
                <a:srgbClr val="3333FF"/>
              </a:solidFill>
            </a:endParaRPr>
          </a:p>
          <a:p>
            <a:pPr eaLnBrk="1" hangingPunct="1">
              <a:lnSpc>
                <a:spcPct val="90000"/>
              </a:lnSpc>
            </a:pPr>
            <a:r>
              <a:rPr lang="en-US" sz="2400" b="1" smtClean="0"/>
              <a:t>This </a:t>
            </a:r>
            <a:r>
              <a:rPr lang="en-US" sz="2400" b="1" smtClean="0">
                <a:solidFill>
                  <a:srgbClr val="3333FF"/>
                </a:solidFill>
              </a:rPr>
              <a:t>guarantees we’ll correctly </a:t>
            </a:r>
            <a:br>
              <a:rPr lang="en-US" sz="2400" b="1" smtClean="0">
                <a:solidFill>
                  <a:srgbClr val="3333FF"/>
                </a:solidFill>
              </a:rPr>
            </a:br>
            <a:r>
              <a:rPr lang="en-US" sz="2400" b="1" smtClean="0">
                <a:solidFill>
                  <a:srgbClr val="3333FF"/>
                </a:solidFill>
              </a:rPr>
              <a:t>place all N elements.</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normAutofit/>
          </a:bodyPr>
          <a:lstStyle/>
          <a:p>
            <a:pPr eaLnBrk="1" fontAlgn="auto" hangingPunct="1">
              <a:spcAft>
                <a:spcPts val="0"/>
              </a:spcAft>
              <a:defRPr/>
            </a:pPr>
            <a:r>
              <a:rPr lang="en-US" dirty="0" smtClean="0"/>
              <a:t>Reducing the Number of Comparisons</a:t>
            </a:r>
          </a:p>
        </p:txBody>
      </p:sp>
      <p:grpSp>
        <p:nvGrpSpPr>
          <p:cNvPr id="2" name="Group 3"/>
          <p:cNvGrpSpPr>
            <a:grpSpLocks/>
          </p:cNvGrpSpPr>
          <p:nvPr/>
        </p:nvGrpSpPr>
        <p:grpSpPr bwMode="auto">
          <a:xfrm>
            <a:off x="1050925" y="1682750"/>
            <a:ext cx="6518275" cy="882650"/>
            <a:chOff x="641" y="3361"/>
            <a:chExt cx="4106" cy="556"/>
          </a:xfrm>
        </p:grpSpPr>
        <p:sp>
          <p:nvSpPr>
            <p:cNvPr id="41029" name="Rectangle 4"/>
            <p:cNvSpPr>
              <a:spLocks noChangeArrowheads="1"/>
            </p:cNvSpPr>
            <p:nvPr/>
          </p:nvSpPr>
          <p:spPr bwMode="auto">
            <a:xfrm>
              <a:off x="641" y="3621"/>
              <a:ext cx="4106" cy="292"/>
            </a:xfrm>
            <a:prstGeom prst="rect">
              <a:avLst/>
            </a:prstGeom>
            <a:noFill/>
            <a:ln w="38100">
              <a:solidFill>
                <a:schemeClr val="tx1"/>
              </a:solidFill>
              <a:miter lim="800000"/>
              <a:headEnd/>
              <a:tailEnd/>
            </a:ln>
          </p:spPr>
          <p:txBody>
            <a:bodyPr wrap="none" anchor="ctr"/>
            <a:lstStyle/>
            <a:p>
              <a:endParaRPr lang="en-US"/>
            </a:p>
          </p:txBody>
        </p:sp>
        <p:sp>
          <p:nvSpPr>
            <p:cNvPr id="41030" name="Line 5"/>
            <p:cNvSpPr>
              <a:spLocks noChangeShapeType="1"/>
            </p:cNvSpPr>
            <p:nvPr/>
          </p:nvSpPr>
          <p:spPr bwMode="auto">
            <a:xfrm>
              <a:off x="1277" y="3619"/>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1031" name="Line 6"/>
            <p:cNvSpPr>
              <a:spLocks noChangeShapeType="1"/>
            </p:cNvSpPr>
            <p:nvPr/>
          </p:nvSpPr>
          <p:spPr bwMode="auto">
            <a:xfrm>
              <a:off x="1918" y="3619"/>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1032" name="Line 7"/>
            <p:cNvSpPr>
              <a:spLocks noChangeShapeType="1"/>
            </p:cNvSpPr>
            <p:nvPr/>
          </p:nvSpPr>
          <p:spPr bwMode="auto">
            <a:xfrm>
              <a:off x="2572" y="3619"/>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1033" name="Line 8"/>
            <p:cNvSpPr>
              <a:spLocks noChangeShapeType="1"/>
            </p:cNvSpPr>
            <p:nvPr/>
          </p:nvSpPr>
          <p:spPr bwMode="auto">
            <a:xfrm>
              <a:off x="3271" y="3619"/>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1034" name="Line 9"/>
            <p:cNvSpPr>
              <a:spLocks noChangeShapeType="1"/>
            </p:cNvSpPr>
            <p:nvPr/>
          </p:nvSpPr>
          <p:spPr bwMode="auto">
            <a:xfrm>
              <a:off x="3998" y="3624"/>
              <a:ext cx="0" cy="28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1035" name="Rectangle 10"/>
            <p:cNvSpPr>
              <a:spLocks noChangeArrowheads="1"/>
            </p:cNvSpPr>
            <p:nvPr/>
          </p:nvSpPr>
          <p:spPr bwMode="auto">
            <a:xfrm>
              <a:off x="2723" y="3624"/>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t>12</a:t>
              </a:r>
              <a:endParaRPr lang="en-US" sz="2400"/>
            </a:p>
          </p:txBody>
        </p:sp>
        <p:sp>
          <p:nvSpPr>
            <p:cNvPr id="41036" name="Rectangle 11"/>
            <p:cNvSpPr>
              <a:spLocks noChangeArrowheads="1"/>
            </p:cNvSpPr>
            <p:nvPr/>
          </p:nvSpPr>
          <p:spPr bwMode="auto">
            <a:xfrm>
              <a:off x="2039" y="3629"/>
              <a:ext cx="383" cy="288"/>
            </a:xfrm>
            <a:prstGeom prst="rect">
              <a:avLst/>
            </a:prstGeom>
            <a:noFill/>
            <a:ln w="9525">
              <a:noFill/>
              <a:miter lim="800000"/>
              <a:headEnd/>
              <a:tailEnd/>
            </a:ln>
          </p:spPr>
          <p:txBody>
            <a:bodyPr wrap="none" lIns="92075" tIns="46038" rIns="92075" bIns="46038">
              <a:spAutoFit/>
            </a:bodyPr>
            <a:lstStyle/>
            <a:p>
              <a:pPr eaLnBrk="0" hangingPunct="0"/>
              <a:r>
                <a:rPr lang="en-US" sz="2400" b="1"/>
                <a:t> 35</a:t>
              </a:r>
              <a:endParaRPr lang="en-US" sz="2400"/>
            </a:p>
          </p:txBody>
        </p:sp>
        <p:sp>
          <p:nvSpPr>
            <p:cNvPr id="41037" name="Rectangle 12"/>
            <p:cNvSpPr>
              <a:spLocks noChangeArrowheads="1"/>
            </p:cNvSpPr>
            <p:nvPr/>
          </p:nvSpPr>
          <p:spPr bwMode="auto">
            <a:xfrm>
              <a:off x="1355" y="3629"/>
              <a:ext cx="383" cy="288"/>
            </a:xfrm>
            <a:prstGeom prst="rect">
              <a:avLst/>
            </a:prstGeom>
            <a:noFill/>
            <a:ln w="9525">
              <a:noFill/>
              <a:miter lim="800000"/>
              <a:headEnd/>
              <a:tailEnd/>
            </a:ln>
          </p:spPr>
          <p:txBody>
            <a:bodyPr wrap="none" lIns="92075" tIns="46038" rIns="92075" bIns="46038">
              <a:spAutoFit/>
            </a:bodyPr>
            <a:lstStyle/>
            <a:p>
              <a:pPr eaLnBrk="0" hangingPunct="0"/>
              <a:r>
                <a:rPr lang="en-US" sz="2400" b="1"/>
                <a:t> 42</a:t>
              </a:r>
              <a:endParaRPr lang="en-US" sz="2400"/>
            </a:p>
          </p:txBody>
        </p:sp>
        <p:sp>
          <p:nvSpPr>
            <p:cNvPr id="41038" name="Rectangle 13"/>
            <p:cNvSpPr>
              <a:spLocks noChangeArrowheads="1"/>
            </p:cNvSpPr>
            <p:nvPr/>
          </p:nvSpPr>
          <p:spPr bwMode="auto">
            <a:xfrm>
              <a:off x="745" y="3626"/>
              <a:ext cx="383" cy="288"/>
            </a:xfrm>
            <a:prstGeom prst="rect">
              <a:avLst/>
            </a:prstGeom>
            <a:noFill/>
            <a:ln w="9525">
              <a:noFill/>
              <a:miter lim="800000"/>
              <a:headEnd/>
              <a:tailEnd/>
            </a:ln>
          </p:spPr>
          <p:txBody>
            <a:bodyPr wrap="none" lIns="92075" tIns="46038" rIns="92075" bIns="46038">
              <a:spAutoFit/>
            </a:bodyPr>
            <a:lstStyle/>
            <a:p>
              <a:pPr eaLnBrk="0" hangingPunct="0"/>
              <a:r>
                <a:rPr lang="en-US" sz="2400" b="1"/>
                <a:t> 77</a:t>
              </a:r>
              <a:endParaRPr lang="en-US" sz="2400"/>
            </a:p>
          </p:txBody>
        </p:sp>
        <p:sp>
          <p:nvSpPr>
            <p:cNvPr id="41039" name="Rectangle 14"/>
            <p:cNvSpPr>
              <a:spLocks noChangeArrowheads="1"/>
            </p:cNvSpPr>
            <p:nvPr/>
          </p:nvSpPr>
          <p:spPr bwMode="auto">
            <a:xfrm>
              <a:off x="3380" y="3624"/>
              <a:ext cx="490" cy="288"/>
            </a:xfrm>
            <a:prstGeom prst="rect">
              <a:avLst/>
            </a:prstGeom>
            <a:noFill/>
            <a:ln w="9525">
              <a:noFill/>
              <a:miter lim="800000"/>
              <a:headEnd/>
              <a:tailEnd/>
            </a:ln>
          </p:spPr>
          <p:txBody>
            <a:bodyPr wrap="none" lIns="92075" tIns="46038" rIns="92075" bIns="46038">
              <a:spAutoFit/>
            </a:bodyPr>
            <a:lstStyle/>
            <a:p>
              <a:pPr eaLnBrk="0" hangingPunct="0"/>
              <a:r>
                <a:rPr lang="en-US" sz="2400" b="1"/>
                <a:t> 101</a:t>
              </a:r>
            </a:p>
          </p:txBody>
        </p:sp>
        <p:sp>
          <p:nvSpPr>
            <p:cNvPr id="41040" name="Rectangle 15"/>
            <p:cNvSpPr>
              <a:spLocks noChangeArrowheads="1"/>
            </p:cNvSpPr>
            <p:nvPr/>
          </p:nvSpPr>
          <p:spPr bwMode="auto">
            <a:xfrm>
              <a:off x="838" y="3361"/>
              <a:ext cx="3701"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2            3             4              5                6</a:t>
              </a:r>
              <a:endParaRPr lang="en-US" sz="2400" dirty="0"/>
            </a:p>
          </p:txBody>
        </p:sp>
        <p:sp>
          <p:nvSpPr>
            <p:cNvPr id="41041" name="Rectangle 16"/>
            <p:cNvSpPr>
              <a:spLocks noChangeArrowheads="1"/>
            </p:cNvSpPr>
            <p:nvPr/>
          </p:nvSpPr>
          <p:spPr bwMode="auto">
            <a:xfrm>
              <a:off x="4129" y="3624"/>
              <a:ext cx="276" cy="288"/>
            </a:xfrm>
            <a:prstGeom prst="rect">
              <a:avLst/>
            </a:prstGeom>
            <a:noFill/>
            <a:ln w="9525">
              <a:noFill/>
              <a:miter lim="800000"/>
              <a:headEnd/>
              <a:tailEnd/>
            </a:ln>
          </p:spPr>
          <p:txBody>
            <a:bodyPr wrap="none" lIns="92075" tIns="46038" rIns="92075" bIns="46038">
              <a:spAutoFit/>
            </a:bodyPr>
            <a:lstStyle/>
            <a:p>
              <a:pPr eaLnBrk="0" hangingPunct="0"/>
              <a:r>
                <a:rPr lang="en-US" sz="2400" b="1"/>
                <a:t> 5</a:t>
              </a:r>
            </a:p>
          </p:txBody>
        </p:sp>
      </p:grpSp>
      <p:grpSp>
        <p:nvGrpSpPr>
          <p:cNvPr id="3" name="Group 17"/>
          <p:cNvGrpSpPr>
            <a:grpSpLocks/>
          </p:cNvGrpSpPr>
          <p:nvPr/>
        </p:nvGrpSpPr>
        <p:grpSpPr bwMode="auto">
          <a:xfrm>
            <a:off x="1060450" y="2940050"/>
            <a:ext cx="6523038" cy="473075"/>
            <a:chOff x="668" y="1852"/>
            <a:chExt cx="4109" cy="298"/>
          </a:xfrm>
        </p:grpSpPr>
        <p:grpSp>
          <p:nvGrpSpPr>
            <p:cNvPr id="4" name="Group 18"/>
            <p:cNvGrpSpPr>
              <a:grpSpLocks/>
            </p:cNvGrpSpPr>
            <p:nvPr/>
          </p:nvGrpSpPr>
          <p:grpSpPr bwMode="auto">
            <a:xfrm>
              <a:off x="671" y="1852"/>
              <a:ext cx="4106" cy="298"/>
              <a:chOff x="644" y="1330"/>
              <a:chExt cx="4106" cy="298"/>
            </a:xfrm>
          </p:grpSpPr>
          <p:sp>
            <p:nvSpPr>
              <p:cNvPr id="41016" name="Rectangle 19"/>
              <p:cNvSpPr>
                <a:spLocks noChangeArrowheads="1"/>
              </p:cNvSpPr>
              <p:nvPr/>
            </p:nvSpPr>
            <p:spPr bwMode="auto">
              <a:xfrm>
                <a:off x="644" y="1332"/>
                <a:ext cx="4106" cy="292"/>
              </a:xfrm>
              <a:prstGeom prst="rect">
                <a:avLst/>
              </a:prstGeom>
              <a:noFill/>
              <a:ln w="38100">
                <a:solidFill>
                  <a:schemeClr val="tx1"/>
                </a:solidFill>
                <a:miter lim="800000"/>
                <a:headEnd/>
                <a:tailEnd/>
              </a:ln>
            </p:spPr>
            <p:txBody>
              <a:bodyPr wrap="none" anchor="ctr"/>
              <a:lstStyle/>
              <a:p>
                <a:endParaRPr lang="en-US"/>
              </a:p>
            </p:txBody>
          </p:sp>
          <p:sp>
            <p:nvSpPr>
              <p:cNvPr id="41017" name="Line 20"/>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1018" name="Line 21"/>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1019" name="Line 22"/>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1020" name="Line 23"/>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1021" name="Line 24"/>
              <p:cNvSpPr>
                <a:spLocks noChangeShapeType="1"/>
              </p:cNvSpPr>
              <p:nvPr/>
            </p:nvSpPr>
            <p:spPr bwMode="auto">
              <a:xfrm>
                <a:off x="4001" y="1335"/>
                <a:ext cx="0" cy="28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1022" name="Rectangle 25"/>
              <p:cNvSpPr>
                <a:spLocks noChangeArrowheads="1"/>
              </p:cNvSpPr>
              <p:nvPr/>
            </p:nvSpPr>
            <p:spPr bwMode="auto">
              <a:xfrm>
                <a:off x="2726" y="1335"/>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t>77</a:t>
                </a:r>
                <a:endParaRPr lang="en-US" sz="2400"/>
              </a:p>
            </p:txBody>
          </p:sp>
          <p:sp>
            <p:nvSpPr>
              <p:cNvPr id="41023" name="Rectangle 26"/>
              <p:cNvSpPr>
                <a:spLocks noChangeArrowheads="1"/>
              </p:cNvSpPr>
              <p:nvPr/>
            </p:nvSpPr>
            <p:spPr bwMode="auto">
              <a:xfrm>
                <a:off x="2042" y="1340"/>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t>12</a:t>
                </a:r>
                <a:endParaRPr lang="en-US" sz="2400"/>
              </a:p>
            </p:txBody>
          </p:sp>
          <p:sp>
            <p:nvSpPr>
              <p:cNvPr id="41024" name="Rectangle 27"/>
              <p:cNvSpPr>
                <a:spLocks noChangeArrowheads="1"/>
              </p:cNvSpPr>
              <p:nvPr/>
            </p:nvSpPr>
            <p:spPr bwMode="auto">
              <a:xfrm>
                <a:off x="1358" y="1340"/>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t>35</a:t>
                </a:r>
                <a:endParaRPr lang="en-US" sz="2400"/>
              </a:p>
            </p:txBody>
          </p:sp>
          <p:sp>
            <p:nvSpPr>
              <p:cNvPr id="41025" name="Rectangle 28"/>
              <p:cNvSpPr>
                <a:spLocks noChangeArrowheads="1"/>
              </p:cNvSpPr>
              <p:nvPr/>
            </p:nvSpPr>
            <p:spPr bwMode="auto">
              <a:xfrm>
                <a:off x="748" y="1337"/>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t>42</a:t>
                </a:r>
                <a:endParaRPr lang="en-US" sz="2400"/>
              </a:p>
            </p:txBody>
          </p:sp>
          <p:sp>
            <p:nvSpPr>
              <p:cNvPr id="41026" name="Rectangle 29"/>
              <p:cNvSpPr>
                <a:spLocks noChangeArrowheads="1"/>
              </p:cNvSpPr>
              <p:nvPr/>
            </p:nvSpPr>
            <p:spPr bwMode="auto">
              <a:xfrm>
                <a:off x="3383" y="1335"/>
                <a:ext cx="329" cy="288"/>
              </a:xfrm>
              <a:prstGeom prst="rect">
                <a:avLst/>
              </a:prstGeom>
              <a:noFill/>
              <a:ln w="9525">
                <a:noFill/>
                <a:miter lim="800000"/>
                <a:headEnd/>
                <a:tailEnd/>
              </a:ln>
            </p:spPr>
            <p:txBody>
              <a:bodyPr wrap="none" lIns="92075" tIns="46038" rIns="92075" bIns="46038">
                <a:spAutoFit/>
              </a:bodyPr>
              <a:lstStyle/>
              <a:p>
                <a:pPr eaLnBrk="0" hangingPunct="0"/>
                <a:r>
                  <a:rPr lang="en-US" sz="2400" b="1"/>
                  <a:t>  5</a:t>
                </a:r>
              </a:p>
            </p:txBody>
          </p:sp>
          <p:sp>
            <p:nvSpPr>
              <p:cNvPr id="41028" name="Rectangle 31"/>
              <p:cNvSpPr>
                <a:spLocks noChangeArrowheads="1"/>
              </p:cNvSpPr>
              <p:nvPr/>
            </p:nvSpPr>
            <p:spPr bwMode="auto">
              <a:xfrm>
                <a:off x="4132" y="1335"/>
                <a:ext cx="490" cy="288"/>
              </a:xfrm>
              <a:prstGeom prst="rect">
                <a:avLst/>
              </a:prstGeom>
              <a:noFill/>
              <a:ln w="9525">
                <a:noFill/>
                <a:miter lim="800000"/>
                <a:headEnd/>
                <a:tailEnd/>
              </a:ln>
            </p:spPr>
            <p:txBody>
              <a:bodyPr wrap="none" lIns="92075" tIns="46038" rIns="92075" bIns="46038">
                <a:spAutoFit/>
              </a:bodyPr>
              <a:lstStyle/>
              <a:p>
                <a:pPr eaLnBrk="0" hangingPunct="0"/>
                <a:r>
                  <a:rPr lang="en-US" sz="2400" b="1"/>
                  <a:t> </a:t>
                </a:r>
                <a:r>
                  <a:rPr lang="en-US" sz="2400" b="1">
                    <a:solidFill>
                      <a:srgbClr val="FF0033"/>
                    </a:solidFill>
                  </a:rPr>
                  <a:t>101</a:t>
                </a:r>
              </a:p>
            </p:txBody>
          </p:sp>
        </p:grpSp>
        <p:sp>
          <p:nvSpPr>
            <p:cNvPr id="41015" name="Rectangle 32"/>
            <p:cNvSpPr>
              <a:spLocks noChangeArrowheads="1"/>
            </p:cNvSpPr>
            <p:nvPr/>
          </p:nvSpPr>
          <p:spPr bwMode="auto">
            <a:xfrm>
              <a:off x="668" y="1852"/>
              <a:ext cx="3360" cy="291"/>
            </a:xfrm>
            <a:prstGeom prst="rect">
              <a:avLst/>
            </a:prstGeom>
            <a:noFill/>
            <a:ln w="76200">
              <a:solidFill>
                <a:srgbClr val="00CCFF"/>
              </a:solidFill>
              <a:miter lim="800000"/>
              <a:headEnd type="none" w="sm" len="sm"/>
              <a:tailEnd type="none" w="sm" len="sm"/>
            </a:ln>
          </p:spPr>
          <p:txBody>
            <a:bodyPr wrap="none" anchor="ctr"/>
            <a:lstStyle/>
            <a:p>
              <a:endParaRPr lang="en-US"/>
            </a:p>
          </p:txBody>
        </p:sp>
      </p:grpSp>
      <p:grpSp>
        <p:nvGrpSpPr>
          <p:cNvPr id="5" name="Group 33"/>
          <p:cNvGrpSpPr>
            <a:grpSpLocks/>
          </p:cNvGrpSpPr>
          <p:nvPr/>
        </p:nvGrpSpPr>
        <p:grpSpPr bwMode="auto">
          <a:xfrm>
            <a:off x="1055688" y="3859213"/>
            <a:ext cx="6523037" cy="473075"/>
            <a:chOff x="940" y="1919"/>
            <a:chExt cx="4109" cy="298"/>
          </a:xfrm>
        </p:grpSpPr>
        <p:grpSp>
          <p:nvGrpSpPr>
            <p:cNvPr id="6" name="Group 34"/>
            <p:cNvGrpSpPr>
              <a:grpSpLocks/>
            </p:cNvGrpSpPr>
            <p:nvPr/>
          </p:nvGrpSpPr>
          <p:grpSpPr bwMode="auto">
            <a:xfrm>
              <a:off x="943" y="1919"/>
              <a:ext cx="4106" cy="298"/>
              <a:chOff x="641" y="1909"/>
              <a:chExt cx="4106" cy="298"/>
            </a:xfrm>
          </p:grpSpPr>
          <p:sp>
            <p:nvSpPr>
              <p:cNvPr id="41001" name="Rectangle 35"/>
              <p:cNvSpPr>
                <a:spLocks noChangeArrowheads="1"/>
              </p:cNvSpPr>
              <p:nvPr/>
            </p:nvSpPr>
            <p:spPr bwMode="auto">
              <a:xfrm>
                <a:off x="641" y="1911"/>
                <a:ext cx="4106" cy="292"/>
              </a:xfrm>
              <a:prstGeom prst="rect">
                <a:avLst/>
              </a:prstGeom>
              <a:noFill/>
              <a:ln w="38100">
                <a:solidFill>
                  <a:schemeClr val="tx1"/>
                </a:solidFill>
                <a:miter lim="800000"/>
                <a:headEnd/>
                <a:tailEnd/>
              </a:ln>
            </p:spPr>
            <p:txBody>
              <a:bodyPr wrap="none" anchor="ctr"/>
              <a:lstStyle/>
              <a:p>
                <a:endParaRPr lang="en-US"/>
              </a:p>
            </p:txBody>
          </p:sp>
          <p:sp>
            <p:nvSpPr>
              <p:cNvPr id="41002" name="Line 36"/>
              <p:cNvSpPr>
                <a:spLocks noChangeShapeType="1"/>
              </p:cNvSpPr>
              <p:nvPr/>
            </p:nvSpPr>
            <p:spPr bwMode="auto">
              <a:xfrm>
                <a:off x="1277" y="1909"/>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1003" name="Line 37"/>
              <p:cNvSpPr>
                <a:spLocks noChangeShapeType="1"/>
              </p:cNvSpPr>
              <p:nvPr/>
            </p:nvSpPr>
            <p:spPr bwMode="auto">
              <a:xfrm>
                <a:off x="1918" y="1909"/>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1004" name="Line 38"/>
              <p:cNvSpPr>
                <a:spLocks noChangeShapeType="1"/>
              </p:cNvSpPr>
              <p:nvPr/>
            </p:nvSpPr>
            <p:spPr bwMode="auto">
              <a:xfrm>
                <a:off x="2572" y="1909"/>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1005" name="Line 39"/>
              <p:cNvSpPr>
                <a:spLocks noChangeShapeType="1"/>
              </p:cNvSpPr>
              <p:nvPr/>
            </p:nvSpPr>
            <p:spPr bwMode="auto">
              <a:xfrm>
                <a:off x="3271" y="1909"/>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1006" name="Line 40"/>
              <p:cNvSpPr>
                <a:spLocks noChangeShapeType="1"/>
              </p:cNvSpPr>
              <p:nvPr/>
            </p:nvSpPr>
            <p:spPr bwMode="auto">
              <a:xfrm>
                <a:off x="3998" y="1914"/>
                <a:ext cx="0" cy="28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1007" name="Rectangle 41"/>
              <p:cNvSpPr>
                <a:spLocks noChangeArrowheads="1"/>
              </p:cNvSpPr>
              <p:nvPr/>
            </p:nvSpPr>
            <p:spPr bwMode="auto">
              <a:xfrm>
                <a:off x="2723" y="1914"/>
                <a:ext cx="276" cy="288"/>
              </a:xfrm>
              <a:prstGeom prst="rect">
                <a:avLst/>
              </a:prstGeom>
              <a:noFill/>
              <a:ln w="9525">
                <a:noFill/>
                <a:miter lim="800000"/>
                <a:headEnd/>
                <a:tailEnd/>
              </a:ln>
            </p:spPr>
            <p:txBody>
              <a:bodyPr wrap="none" lIns="92075" tIns="46038" rIns="92075" bIns="46038">
                <a:spAutoFit/>
              </a:bodyPr>
              <a:lstStyle/>
              <a:p>
                <a:pPr eaLnBrk="0" hangingPunct="0"/>
                <a:r>
                  <a:rPr lang="en-US" sz="2400" b="1"/>
                  <a:t> 5</a:t>
                </a:r>
                <a:endParaRPr lang="en-US" sz="2400"/>
              </a:p>
            </p:txBody>
          </p:sp>
          <p:sp>
            <p:nvSpPr>
              <p:cNvPr id="41008" name="Rectangle 42"/>
              <p:cNvSpPr>
                <a:spLocks noChangeArrowheads="1"/>
              </p:cNvSpPr>
              <p:nvPr/>
            </p:nvSpPr>
            <p:spPr bwMode="auto">
              <a:xfrm>
                <a:off x="2039" y="1919"/>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t>42</a:t>
                </a:r>
                <a:endParaRPr lang="en-US" sz="2400"/>
              </a:p>
            </p:txBody>
          </p:sp>
          <p:sp>
            <p:nvSpPr>
              <p:cNvPr id="41009" name="Rectangle 43"/>
              <p:cNvSpPr>
                <a:spLocks noChangeArrowheads="1"/>
              </p:cNvSpPr>
              <p:nvPr/>
            </p:nvSpPr>
            <p:spPr bwMode="auto">
              <a:xfrm>
                <a:off x="1355" y="1919"/>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t>12</a:t>
                </a:r>
                <a:endParaRPr lang="en-US" sz="2400"/>
              </a:p>
            </p:txBody>
          </p:sp>
          <p:sp>
            <p:nvSpPr>
              <p:cNvPr id="41010" name="Rectangle 44"/>
              <p:cNvSpPr>
                <a:spLocks noChangeArrowheads="1"/>
              </p:cNvSpPr>
              <p:nvPr/>
            </p:nvSpPr>
            <p:spPr bwMode="auto">
              <a:xfrm>
                <a:off x="745" y="1916"/>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t>35</a:t>
                </a:r>
                <a:endParaRPr lang="en-US" sz="2400"/>
              </a:p>
            </p:txBody>
          </p:sp>
          <p:sp>
            <p:nvSpPr>
              <p:cNvPr id="41011" name="Rectangle 45"/>
              <p:cNvSpPr>
                <a:spLocks noChangeArrowheads="1"/>
              </p:cNvSpPr>
              <p:nvPr/>
            </p:nvSpPr>
            <p:spPr bwMode="auto">
              <a:xfrm>
                <a:off x="3380" y="1914"/>
                <a:ext cx="383" cy="288"/>
              </a:xfrm>
              <a:prstGeom prst="rect">
                <a:avLst/>
              </a:prstGeom>
              <a:noFill/>
              <a:ln w="9525">
                <a:noFill/>
                <a:miter lim="800000"/>
                <a:headEnd/>
                <a:tailEnd/>
              </a:ln>
            </p:spPr>
            <p:txBody>
              <a:bodyPr wrap="none" lIns="92075" tIns="46038" rIns="92075" bIns="46038">
                <a:spAutoFit/>
              </a:bodyPr>
              <a:lstStyle/>
              <a:p>
                <a:pPr eaLnBrk="0" hangingPunct="0"/>
                <a:r>
                  <a:rPr lang="en-US" sz="2400" b="1"/>
                  <a:t> </a:t>
                </a:r>
                <a:r>
                  <a:rPr lang="en-US" sz="2400" b="1">
                    <a:solidFill>
                      <a:srgbClr val="FF0033"/>
                    </a:solidFill>
                  </a:rPr>
                  <a:t>77</a:t>
                </a:r>
              </a:p>
            </p:txBody>
          </p:sp>
          <p:sp>
            <p:nvSpPr>
              <p:cNvPr id="41013" name="Rectangle 47"/>
              <p:cNvSpPr>
                <a:spLocks noChangeArrowheads="1"/>
              </p:cNvSpPr>
              <p:nvPr/>
            </p:nvSpPr>
            <p:spPr bwMode="auto">
              <a:xfrm>
                <a:off x="4129" y="1914"/>
                <a:ext cx="490" cy="288"/>
              </a:xfrm>
              <a:prstGeom prst="rect">
                <a:avLst/>
              </a:prstGeom>
              <a:noFill/>
              <a:ln w="9525">
                <a:noFill/>
                <a:miter lim="800000"/>
                <a:headEnd/>
                <a:tailEnd/>
              </a:ln>
            </p:spPr>
            <p:txBody>
              <a:bodyPr wrap="none" lIns="92075" tIns="46038" rIns="92075" bIns="46038">
                <a:spAutoFit/>
              </a:bodyPr>
              <a:lstStyle/>
              <a:p>
                <a:pPr eaLnBrk="0" hangingPunct="0"/>
                <a:r>
                  <a:rPr lang="en-US" sz="2400" b="1"/>
                  <a:t> </a:t>
                </a:r>
                <a:r>
                  <a:rPr lang="en-US" sz="2400" b="1">
                    <a:solidFill>
                      <a:srgbClr val="FF0033"/>
                    </a:solidFill>
                  </a:rPr>
                  <a:t>101</a:t>
                </a:r>
              </a:p>
            </p:txBody>
          </p:sp>
        </p:grpSp>
        <p:sp>
          <p:nvSpPr>
            <p:cNvPr id="41000" name="Rectangle 48"/>
            <p:cNvSpPr>
              <a:spLocks noChangeArrowheads="1"/>
            </p:cNvSpPr>
            <p:nvPr/>
          </p:nvSpPr>
          <p:spPr bwMode="auto">
            <a:xfrm>
              <a:off x="940" y="1919"/>
              <a:ext cx="2633" cy="291"/>
            </a:xfrm>
            <a:prstGeom prst="rect">
              <a:avLst/>
            </a:prstGeom>
            <a:noFill/>
            <a:ln w="76200">
              <a:solidFill>
                <a:srgbClr val="00CCFF"/>
              </a:solidFill>
              <a:miter lim="800000"/>
              <a:headEnd type="none" w="sm" len="sm"/>
              <a:tailEnd type="none" w="sm" len="sm"/>
            </a:ln>
          </p:spPr>
          <p:txBody>
            <a:bodyPr wrap="none" anchor="ctr"/>
            <a:lstStyle/>
            <a:p>
              <a:endParaRPr lang="en-US"/>
            </a:p>
          </p:txBody>
        </p:sp>
      </p:grpSp>
      <p:grpSp>
        <p:nvGrpSpPr>
          <p:cNvPr id="7" name="Group 49"/>
          <p:cNvGrpSpPr>
            <a:grpSpLocks/>
          </p:cNvGrpSpPr>
          <p:nvPr/>
        </p:nvGrpSpPr>
        <p:grpSpPr bwMode="auto">
          <a:xfrm>
            <a:off x="1055688" y="4770438"/>
            <a:ext cx="6527800" cy="473075"/>
            <a:chOff x="940" y="2493"/>
            <a:chExt cx="4112" cy="298"/>
          </a:xfrm>
        </p:grpSpPr>
        <p:grpSp>
          <p:nvGrpSpPr>
            <p:cNvPr id="8" name="Group 50"/>
            <p:cNvGrpSpPr>
              <a:grpSpLocks/>
            </p:cNvGrpSpPr>
            <p:nvPr/>
          </p:nvGrpSpPr>
          <p:grpSpPr bwMode="auto">
            <a:xfrm>
              <a:off x="946" y="2493"/>
              <a:ext cx="4106" cy="298"/>
              <a:chOff x="644" y="2483"/>
              <a:chExt cx="4106" cy="298"/>
            </a:xfrm>
          </p:grpSpPr>
          <p:sp>
            <p:nvSpPr>
              <p:cNvPr id="40986" name="Rectangle 51"/>
              <p:cNvSpPr>
                <a:spLocks noChangeArrowheads="1"/>
              </p:cNvSpPr>
              <p:nvPr/>
            </p:nvSpPr>
            <p:spPr bwMode="auto">
              <a:xfrm>
                <a:off x="644" y="2485"/>
                <a:ext cx="4106" cy="292"/>
              </a:xfrm>
              <a:prstGeom prst="rect">
                <a:avLst/>
              </a:prstGeom>
              <a:noFill/>
              <a:ln w="38100">
                <a:solidFill>
                  <a:schemeClr val="tx1"/>
                </a:solidFill>
                <a:miter lim="800000"/>
                <a:headEnd/>
                <a:tailEnd/>
              </a:ln>
            </p:spPr>
            <p:txBody>
              <a:bodyPr wrap="none" anchor="ctr"/>
              <a:lstStyle/>
              <a:p>
                <a:endParaRPr lang="en-US"/>
              </a:p>
            </p:txBody>
          </p:sp>
          <p:sp>
            <p:nvSpPr>
              <p:cNvPr id="40987" name="Line 52"/>
              <p:cNvSpPr>
                <a:spLocks noChangeShapeType="1"/>
              </p:cNvSpPr>
              <p:nvPr/>
            </p:nvSpPr>
            <p:spPr bwMode="auto">
              <a:xfrm>
                <a:off x="1280" y="2483"/>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988" name="Line 53"/>
              <p:cNvSpPr>
                <a:spLocks noChangeShapeType="1"/>
              </p:cNvSpPr>
              <p:nvPr/>
            </p:nvSpPr>
            <p:spPr bwMode="auto">
              <a:xfrm>
                <a:off x="1921" y="2483"/>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989" name="Line 54"/>
              <p:cNvSpPr>
                <a:spLocks noChangeShapeType="1"/>
              </p:cNvSpPr>
              <p:nvPr/>
            </p:nvSpPr>
            <p:spPr bwMode="auto">
              <a:xfrm>
                <a:off x="2575" y="2483"/>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990" name="Line 55"/>
              <p:cNvSpPr>
                <a:spLocks noChangeShapeType="1"/>
              </p:cNvSpPr>
              <p:nvPr/>
            </p:nvSpPr>
            <p:spPr bwMode="auto">
              <a:xfrm>
                <a:off x="3274" y="2483"/>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991" name="Line 56"/>
              <p:cNvSpPr>
                <a:spLocks noChangeShapeType="1"/>
              </p:cNvSpPr>
              <p:nvPr/>
            </p:nvSpPr>
            <p:spPr bwMode="auto">
              <a:xfrm>
                <a:off x="4001" y="2488"/>
                <a:ext cx="0" cy="28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992" name="Rectangle 57"/>
              <p:cNvSpPr>
                <a:spLocks noChangeArrowheads="1"/>
              </p:cNvSpPr>
              <p:nvPr/>
            </p:nvSpPr>
            <p:spPr bwMode="auto">
              <a:xfrm>
                <a:off x="2726" y="2488"/>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solidFill>
                      <a:srgbClr val="FF0033"/>
                    </a:solidFill>
                  </a:rPr>
                  <a:t>42</a:t>
                </a:r>
                <a:endParaRPr lang="en-US" sz="2400">
                  <a:solidFill>
                    <a:srgbClr val="FF0033"/>
                  </a:solidFill>
                </a:endParaRPr>
              </a:p>
            </p:txBody>
          </p:sp>
          <p:sp>
            <p:nvSpPr>
              <p:cNvPr id="40993" name="Rectangle 58"/>
              <p:cNvSpPr>
                <a:spLocks noChangeArrowheads="1"/>
              </p:cNvSpPr>
              <p:nvPr/>
            </p:nvSpPr>
            <p:spPr bwMode="auto">
              <a:xfrm>
                <a:off x="2042" y="2493"/>
                <a:ext cx="276" cy="288"/>
              </a:xfrm>
              <a:prstGeom prst="rect">
                <a:avLst/>
              </a:prstGeom>
              <a:noFill/>
              <a:ln w="9525">
                <a:noFill/>
                <a:miter lim="800000"/>
                <a:headEnd/>
                <a:tailEnd/>
              </a:ln>
            </p:spPr>
            <p:txBody>
              <a:bodyPr wrap="none" lIns="92075" tIns="46038" rIns="92075" bIns="46038">
                <a:spAutoFit/>
              </a:bodyPr>
              <a:lstStyle/>
              <a:p>
                <a:pPr eaLnBrk="0" hangingPunct="0"/>
                <a:r>
                  <a:rPr lang="en-US" sz="2400" b="1"/>
                  <a:t> 5</a:t>
                </a:r>
                <a:endParaRPr lang="en-US" sz="2400"/>
              </a:p>
            </p:txBody>
          </p:sp>
          <p:sp>
            <p:nvSpPr>
              <p:cNvPr id="40994" name="Rectangle 59"/>
              <p:cNvSpPr>
                <a:spLocks noChangeArrowheads="1"/>
              </p:cNvSpPr>
              <p:nvPr/>
            </p:nvSpPr>
            <p:spPr bwMode="auto">
              <a:xfrm>
                <a:off x="1358" y="2493"/>
                <a:ext cx="383" cy="288"/>
              </a:xfrm>
              <a:prstGeom prst="rect">
                <a:avLst/>
              </a:prstGeom>
              <a:noFill/>
              <a:ln w="9525">
                <a:noFill/>
                <a:miter lim="800000"/>
                <a:headEnd/>
                <a:tailEnd/>
              </a:ln>
            </p:spPr>
            <p:txBody>
              <a:bodyPr wrap="none" lIns="92075" tIns="46038" rIns="92075" bIns="46038">
                <a:spAutoFit/>
              </a:bodyPr>
              <a:lstStyle/>
              <a:p>
                <a:pPr eaLnBrk="0" hangingPunct="0"/>
                <a:r>
                  <a:rPr lang="en-US" sz="2400" b="1"/>
                  <a:t> 35</a:t>
                </a:r>
                <a:endParaRPr lang="en-US" sz="2400"/>
              </a:p>
            </p:txBody>
          </p:sp>
          <p:sp>
            <p:nvSpPr>
              <p:cNvPr id="40995" name="Rectangle 60"/>
              <p:cNvSpPr>
                <a:spLocks noChangeArrowheads="1"/>
              </p:cNvSpPr>
              <p:nvPr/>
            </p:nvSpPr>
            <p:spPr bwMode="auto">
              <a:xfrm>
                <a:off x="748" y="2490"/>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t>12</a:t>
                </a:r>
                <a:endParaRPr lang="en-US" sz="2400"/>
              </a:p>
            </p:txBody>
          </p:sp>
          <p:sp>
            <p:nvSpPr>
              <p:cNvPr id="40996" name="Rectangle 61"/>
              <p:cNvSpPr>
                <a:spLocks noChangeArrowheads="1"/>
              </p:cNvSpPr>
              <p:nvPr/>
            </p:nvSpPr>
            <p:spPr bwMode="auto">
              <a:xfrm>
                <a:off x="3383" y="2488"/>
                <a:ext cx="383" cy="288"/>
              </a:xfrm>
              <a:prstGeom prst="rect">
                <a:avLst/>
              </a:prstGeom>
              <a:noFill/>
              <a:ln w="9525">
                <a:noFill/>
                <a:miter lim="800000"/>
                <a:headEnd/>
                <a:tailEnd/>
              </a:ln>
            </p:spPr>
            <p:txBody>
              <a:bodyPr wrap="none" lIns="92075" tIns="46038" rIns="92075" bIns="46038">
                <a:spAutoFit/>
              </a:bodyPr>
              <a:lstStyle/>
              <a:p>
                <a:pPr eaLnBrk="0" hangingPunct="0"/>
                <a:r>
                  <a:rPr lang="en-US" sz="2400" b="1"/>
                  <a:t> </a:t>
                </a:r>
                <a:r>
                  <a:rPr lang="en-US" sz="2400" b="1">
                    <a:solidFill>
                      <a:srgbClr val="FF0033"/>
                    </a:solidFill>
                  </a:rPr>
                  <a:t>77</a:t>
                </a:r>
              </a:p>
            </p:txBody>
          </p:sp>
          <p:sp>
            <p:nvSpPr>
              <p:cNvPr id="40998" name="Rectangle 63"/>
              <p:cNvSpPr>
                <a:spLocks noChangeArrowheads="1"/>
              </p:cNvSpPr>
              <p:nvPr/>
            </p:nvSpPr>
            <p:spPr bwMode="auto">
              <a:xfrm>
                <a:off x="4132" y="2488"/>
                <a:ext cx="490" cy="288"/>
              </a:xfrm>
              <a:prstGeom prst="rect">
                <a:avLst/>
              </a:prstGeom>
              <a:noFill/>
              <a:ln w="9525">
                <a:noFill/>
                <a:miter lim="800000"/>
                <a:headEnd/>
                <a:tailEnd/>
              </a:ln>
            </p:spPr>
            <p:txBody>
              <a:bodyPr wrap="none" lIns="92075" tIns="46038" rIns="92075" bIns="46038">
                <a:spAutoFit/>
              </a:bodyPr>
              <a:lstStyle/>
              <a:p>
                <a:pPr eaLnBrk="0" hangingPunct="0"/>
                <a:r>
                  <a:rPr lang="en-US" sz="2400" b="1"/>
                  <a:t> </a:t>
                </a:r>
                <a:r>
                  <a:rPr lang="en-US" sz="2400" b="1">
                    <a:solidFill>
                      <a:srgbClr val="FF0033"/>
                    </a:solidFill>
                  </a:rPr>
                  <a:t>101</a:t>
                </a:r>
              </a:p>
            </p:txBody>
          </p:sp>
        </p:grpSp>
        <p:sp>
          <p:nvSpPr>
            <p:cNvPr id="40985" name="Rectangle 64"/>
            <p:cNvSpPr>
              <a:spLocks noChangeArrowheads="1"/>
            </p:cNvSpPr>
            <p:nvPr/>
          </p:nvSpPr>
          <p:spPr bwMode="auto">
            <a:xfrm>
              <a:off x="940" y="2500"/>
              <a:ext cx="1937" cy="291"/>
            </a:xfrm>
            <a:prstGeom prst="rect">
              <a:avLst/>
            </a:prstGeom>
            <a:noFill/>
            <a:ln w="76200">
              <a:solidFill>
                <a:srgbClr val="00CCFF"/>
              </a:solidFill>
              <a:miter lim="800000"/>
              <a:headEnd type="none" w="sm" len="sm"/>
              <a:tailEnd type="none" w="sm" len="sm"/>
            </a:ln>
          </p:spPr>
          <p:txBody>
            <a:bodyPr wrap="none" anchor="ctr"/>
            <a:lstStyle/>
            <a:p>
              <a:endParaRPr lang="en-US"/>
            </a:p>
          </p:txBody>
        </p:sp>
      </p:grpSp>
      <p:grpSp>
        <p:nvGrpSpPr>
          <p:cNvPr id="9" name="Group 65"/>
          <p:cNvGrpSpPr>
            <a:grpSpLocks/>
          </p:cNvGrpSpPr>
          <p:nvPr/>
        </p:nvGrpSpPr>
        <p:grpSpPr bwMode="auto">
          <a:xfrm>
            <a:off x="1050925" y="5653085"/>
            <a:ext cx="6527800" cy="477837"/>
            <a:chOff x="937" y="3049"/>
            <a:chExt cx="4112" cy="301"/>
          </a:xfrm>
        </p:grpSpPr>
        <p:grpSp>
          <p:nvGrpSpPr>
            <p:cNvPr id="10" name="Group 66"/>
            <p:cNvGrpSpPr>
              <a:grpSpLocks/>
            </p:cNvGrpSpPr>
            <p:nvPr/>
          </p:nvGrpSpPr>
          <p:grpSpPr bwMode="auto">
            <a:xfrm>
              <a:off x="943" y="3049"/>
              <a:ext cx="4106" cy="298"/>
              <a:chOff x="641" y="3039"/>
              <a:chExt cx="4106" cy="298"/>
            </a:xfrm>
          </p:grpSpPr>
          <p:sp>
            <p:nvSpPr>
              <p:cNvPr id="40971" name="Rectangle 67"/>
              <p:cNvSpPr>
                <a:spLocks noChangeArrowheads="1"/>
              </p:cNvSpPr>
              <p:nvPr/>
            </p:nvSpPr>
            <p:spPr bwMode="auto">
              <a:xfrm>
                <a:off x="641" y="3041"/>
                <a:ext cx="4106" cy="292"/>
              </a:xfrm>
              <a:prstGeom prst="rect">
                <a:avLst/>
              </a:prstGeom>
              <a:noFill/>
              <a:ln w="38100">
                <a:solidFill>
                  <a:schemeClr val="tx1"/>
                </a:solidFill>
                <a:miter lim="800000"/>
                <a:headEnd/>
                <a:tailEnd/>
              </a:ln>
            </p:spPr>
            <p:txBody>
              <a:bodyPr wrap="none" anchor="ctr"/>
              <a:lstStyle/>
              <a:p>
                <a:endParaRPr lang="en-US"/>
              </a:p>
            </p:txBody>
          </p:sp>
          <p:sp>
            <p:nvSpPr>
              <p:cNvPr id="40972" name="Line 68"/>
              <p:cNvSpPr>
                <a:spLocks noChangeShapeType="1"/>
              </p:cNvSpPr>
              <p:nvPr/>
            </p:nvSpPr>
            <p:spPr bwMode="auto">
              <a:xfrm>
                <a:off x="1277" y="3039"/>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973" name="Line 69"/>
              <p:cNvSpPr>
                <a:spLocks noChangeShapeType="1"/>
              </p:cNvSpPr>
              <p:nvPr/>
            </p:nvSpPr>
            <p:spPr bwMode="auto">
              <a:xfrm>
                <a:off x="1918" y="3039"/>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974" name="Line 70"/>
              <p:cNvSpPr>
                <a:spLocks noChangeShapeType="1"/>
              </p:cNvSpPr>
              <p:nvPr/>
            </p:nvSpPr>
            <p:spPr bwMode="auto">
              <a:xfrm>
                <a:off x="2572" y="3039"/>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975" name="Line 71"/>
              <p:cNvSpPr>
                <a:spLocks noChangeShapeType="1"/>
              </p:cNvSpPr>
              <p:nvPr/>
            </p:nvSpPr>
            <p:spPr bwMode="auto">
              <a:xfrm>
                <a:off x="3271" y="3039"/>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976" name="Line 72"/>
              <p:cNvSpPr>
                <a:spLocks noChangeShapeType="1"/>
              </p:cNvSpPr>
              <p:nvPr/>
            </p:nvSpPr>
            <p:spPr bwMode="auto">
              <a:xfrm>
                <a:off x="3998" y="3044"/>
                <a:ext cx="0" cy="28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977" name="Rectangle 73"/>
              <p:cNvSpPr>
                <a:spLocks noChangeArrowheads="1"/>
              </p:cNvSpPr>
              <p:nvPr/>
            </p:nvSpPr>
            <p:spPr bwMode="auto">
              <a:xfrm>
                <a:off x="2723" y="3044"/>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solidFill>
                      <a:srgbClr val="FF0033"/>
                    </a:solidFill>
                  </a:rPr>
                  <a:t>42</a:t>
                </a:r>
                <a:endParaRPr lang="en-US" sz="2400">
                  <a:solidFill>
                    <a:srgbClr val="FF0033"/>
                  </a:solidFill>
                </a:endParaRPr>
              </a:p>
            </p:txBody>
          </p:sp>
          <p:sp>
            <p:nvSpPr>
              <p:cNvPr id="40978" name="Rectangle 74"/>
              <p:cNvSpPr>
                <a:spLocks noChangeArrowheads="1"/>
              </p:cNvSpPr>
              <p:nvPr/>
            </p:nvSpPr>
            <p:spPr bwMode="auto">
              <a:xfrm>
                <a:off x="2039" y="3049"/>
                <a:ext cx="383" cy="288"/>
              </a:xfrm>
              <a:prstGeom prst="rect">
                <a:avLst/>
              </a:prstGeom>
              <a:noFill/>
              <a:ln w="9525">
                <a:noFill/>
                <a:miter lim="800000"/>
                <a:headEnd/>
                <a:tailEnd/>
              </a:ln>
            </p:spPr>
            <p:txBody>
              <a:bodyPr wrap="none" lIns="92075" tIns="46038" rIns="92075" bIns="46038">
                <a:spAutoFit/>
              </a:bodyPr>
              <a:lstStyle/>
              <a:p>
                <a:pPr eaLnBrk="0" hangingPunct="0"/>
                <a:r>
                  <a:rPr lang="en-US" sz="2400" b="1"/>
                  <a:t> </a:t>
                </a:r>
                <a:r>
                  <a:rPr lang="en-US" sz="2400" b="1">
                    <a:solidFill>
                      <a:srgbClr val="FF0033"/>
                    </a:solidFill>
                  </a:rPr>
                  <a:t>35</a:t>
                </a:r>
                <a:endParaRPr lang="en-US" sz="2400">
                  <a:solidFill>
                    <a:srgbClr val="FF0033"/>
                  </a:solidFill>
                </a:endParaRPr>
              </a:p>
            </p:txBody>
          </p:sp>
          <p:sp>
            <p:nvSpPr>
              <p:cNvPr id="40979" name="Rectangle 75"/>
              <p:cNvSpPr>
                <a:spLocks noChangeArrowheads="1"/>
              </p:cNvSpPr>
              <p:nvPr/>
            </p:nvSpPr>
            <p:spPr bwMode="auto">
              <a:xfrm>
                <a:off x="1355" y="3049"/>
                <a:ext cx="329" cy="288"/>
              </a:xfrm>
              <a:prstGeom prst="rect">
                <a:avLst/>
              </a:prstGeom>
              <a:noFill/>
              <a:ln w="9525">
                <a:noFill/>
                <a:miter lim="800000"/>
                <a:headEnd/>
                <a:tailEnd/>
              </a:ln>
            </p:spPr>
            <p:txBody>
              <a:bodyPr wrap="none" lIns="92075" tIns="46038" rIns="92075" bIns="46038">
                <a:spAutoFit/>
              </a:bodyPr>
              <a:lstStyle/>
              <a:p>
                <a:pPr eaLnBrk="0" hangingPunct="0"/>
                <a:r>
                  <a:rPr lang="en-US" sz="2400" b="1"/>
                  <a:t>  5</a:t>
                </a:r>
                <a:endParaRPr lang="en-US" sz="2400"/>
              </a:p>
            </p:txBody>
          </p:sp>
          <p:sp>
            <p:nvSpPr>
              <p:cNvPr id="40980" name="Rectangle 76"/>
              <p:cNvSpPr>
                <a:spLocks noChangeArrowheads="1"/>
              </p:cNvSpPr>
              <p:nvPr/>
            </p:nvSpPr>
            <p:spPr bwMode="auto">
              <a:xfrm>
                <a:off x="745" y="3046"/>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t>12</a:t>
                </a:r>
                <a:endParaRPr lang="en-US" sz="2400"/>
              </a:p>
            </p:txBody>
          </p:sp>
          <p:sp>
            <p:nvSpPr>
              <p:cNvPr id="40981" name="Rectangle 77"/>
              <p:cNvSpPr>
                <a:spLocks noChangeArrowheads="1"/>
              </p:cNvSpPr>
              <p:nvPr/>
            </p:nvSpPr>
            <p:spPr bwMode="auto">
              <a:xfrm>
                <a:off x="3380" y="3044"/>
                <a:ext cx="383" cy="288"/>
              </a:xfrm>
              <a:prstGeom prst="rect">
                <a:avLst/>
              </a:prstGeom>
              <a:noFill/>
              <a:ln w="9525">
                <a:noFill/>
                <a:miter lim="800000"/>
                <a:headEnd/>
                <a:tailEnd/>
              </a:ln>
            </p:spPr>
            <p:txBody>
              <a:bodyPr wrap="none" lIns="92075" tIns="46038" rIns="92075" bIns="46038">
                <a:spAutoFit/>
              </a:bodyPr>
              <a:lstStyle/>
              <a:p>
                <a:pPr eaLnBrk="0" hangingPunct="0"/>
                <a:r>
                  <a:rPr lang="en-US" sz="2400" b="1"/>
                  <a:t> </a:t>
                </a:r>
                <a:r>
                  <a:rPr lang="en-US" sz="2400" b="1">
                    <a:solidFill>
                      <a:srgbClr val="FF0033"/>
                    </a:solidFill>
                  </a:rPr>
                  <a:t>77</a:t>
                </a:r>
              </a:p>
            </p:txBody>
          </p:sp>
          <p:sp>
            <p:nvSpPr>
              <p:cNvPr id="40983" name="Rectangle 79"/>
              <p:cNvSpPr>
                <a:spLocks noChangeArrowheads="1"/>
              </p:cNvSpPr>
              <p:nvPr/>
            </p:nvSpPr>
            <p:spPr bwMode="auto">
              <a:xfrm>
                <a:off x="4129" y="3044"/>
                <a:ext cx="490" cy="288"/>
              </a:xfrm>
              <a:prstGeom prst="rect">
                <a:avLst/>
              </a:prstGeom>
              <a:noFill/>
              <a:ln w="9525">
                <a:noFill/>
                <a:miter lim="800000"/>
                <a:headEnd/>
                <a:tailEnd/>
              </a:ln>
            </p:spPr>
            <p:txBody>
              <a:bodyPr wrap="none" lIns="92075" tIns="46038" rIns="92075" bIns="46038">
                <a:spAutoFit/>
              </a:bodyPr>
              <a:lstStyle/>
              <a:p>
                <a:pPr eaLnBrk="0" hangingPunct="0"/>
                <a:r>
                  <a:rPr lang="en-US" sz="2400" b="1"/>
                  <a:t> </a:t>
                </a:r>
                <a:r>
                  <a:rPr lang="en-US" sz="2400" b="1">
                    <a:solidFill>
                      <a:srgbClr val="FF0033"/>
                    </a:solidFill>
                  </a:rPr>
                  <a:t>101</a:t>
                </a:r>
              </a:p>
            </p:txBody>
          </p:sp>
        </p:grpSp>
        <p:sp>
          <p:nvSpPr>
            <p:cNvPr id="40970" name="Rectangle 80"/>
            <p:cNvSpPr>
              <a:spLocks noChangeArrowheads="1"/>
            </p:cNvSpPr>
            <p:nvPr/>
          </p:nvSpPr>
          <p:spPr bwMode="auto">
            <a:xfrm>
              <a:off x="937" y="3059"/>
              <a:ext cx="1283" cy="291"/>
            </a:xfrm>
            <a:prstGeom prst="rect">
              <a:avLst/>
            </a:prstGeom>
            <a:noFill/>
            <a:ln w="76200">
              <a:solidFill>
                <a:srgbClr val="00CCFF"/>
              </a:solidFill>
              <a:miter lim="800000"/>
              <a:headEnd type="none" w="sm" len="sm"/>
              <a:tailEnd type="none" w="sm" len="sm"/>
            </a:ln>
          </p:spPr>
          <p:txBody>
            <a:bodyPr wrap="none" anchor="ctr"/>
            <a:lstStyle/>
            <a:p>
              <a:endParaRPr lang="en-US"/>
            </a:p>
          </p:txBody>
        </p:sp>
      </p:grpSp>
      <p:sp>
        <p:nvSpPr>
          <p:cNvPr id="40968" name="Rectangle 81"/>
          <p:cNvSpPr>
            <a:spLocks noChangeArrowheads="1"/>
          </p:cNvSpPr>
          <p:nvPr/>
        </p:nvSpPr>
        <p:spPr bwMode="auto">
          <a:xfrm>
            <a:off x="1065213" y="2108200"/>
            <a:ext cx="6518275" cy="461963"/>
          </a:xfrm>
          <a:prstGeom prst="rect">
            <a:avLst/>
          </a:prstGeom>
          <a:noFill/>
          <a:ln w="76200">
            <a:solidFill>
              <a:srgbClr val="00CCFF"/>
            </a:solidFill>
            <a:miter lim="800000"/>
            <a:headEnd type="none" w="sm" len="sm"/>
            <a:tailEnd type="none" w="sm" len="sm"/>
          </a:ln>
        </p:spPr>
        <p:txBody>
          <a:bodyPr wrap="none" anchor="ctr"/>
          <a:lstStyle/>
          <a:p>
            <a:endParaRPr lang="en-US"/>
          </a:p>
        </p:txBody>
      </p:sp>
      <p:sp>
        <p:nvSpPr>
          <p:cNvPr id="82" name="Rectangle 15"/>
          <p:cNvSpPr>
            <a:spLocks noChangeArrowheads="1"/>
          </p:cNvSpPr>
          <p:nvPr/>
        </p:nvSpPr>
        <p:spPr bwMode="auto">
          <a:xfrm>
            <a:off x="1371600" y="2585693"/>
            <a:ext cx="5875006"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2            3             4              5                6</a:t>
            </a:r>
            <a:endParaRPr lang="en-US" sz="2400" dirty="0"/>
          </a:p>
        </p:txBody>
      </p:sp>
      <p:sp>
        <p:nvSpPr>
          <p:cNvPr id="83" name="Rectangle 15"/>
          <p:cNvSpPr>
            <a:spLocks noChangeArrowheads="1"/>
          </p:cNvSpPr>
          <p:nvPr/>
        </p:nvSpPr>
        <p:spPr bwMode="auto">
          <a:xfrm>
            <a:off x="1371600" y="3423893"/>
            <a:ext cx="5875006"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2            3             4              5                6</a:t>
            </a:r>
            <a:endParaRPr lang="en-US" sz="2400" dirty="0"/>
          </a:p>
        </p:txBody>
      </p:sp>
      <p:sp>
        <p:nvSpPr>
          <p:cNvPr id="84" name="Rectangle 15"/>
          <p:cNvSpPr>
            <a:spLocks noChangeArrowheads="1"/>
          </p:cNvSpPr>
          <p:nvPr/>
        </p:nvSpPr>
        <p:spPr bwMode="auto">
          <a:xfrm>
            <a:off x="1371600" y="4338293"/>
            <a:ext cx="5875006"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2            3             4              5                6</a:t>
            </a:r>
            <a:endParaRPr lang="en-US" sz="2400" dirty="0"/>
          </a:p>
        </p:txBody>
      </p:sp>
      <p:sp>
        <p:nvSpPr>
          <p:cNvPr id="85" name="Rectangle 15"/>
          <p:cNvSpPr>
            <a:spLocks noChangeArrowheads="1"/>
          </p:cNvSpPr>
          <p:nvPr/>
        </p:nvSpPr>
        <p:spPr bwMode="auto">
          <a:xfrm>
            <a:off x="1371600" y="5252693"/>
            <a:ext cx="5875006"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2            3             4              5                6</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“Bubbling” All the Elements</a:t>
            </a:r>
          </a:p>
        </p:txBody>
      </p:sp>
      <p:grpSp>
        <p:nvGrpSpPr>
          <p:cNvPr id="2" name="Group 3"/>
          <p:cNvGrpSpPr>
            <a:grpSpLocks/>
          </p:cNvGrpSpPr>
          <p:nvPr/>
        </p:nvGrpSpPr>
        <p:grpSpPr bwMode="auto">
          <a:xfrm>
            <a:off x="1501775" y="1717675"/>
            <a:ext cx="6518275" cy="882650"/>
            <a:chOff x="644" y="1072"/>
            <a:chExt cx="4106" cy="556"/>
          </a:xfrm>
        </p:grpSpPr>
        <p:sp>
          <p:nvSpPr>
            <p:cNvPr id="39999" name="Rectangle 4"/>
            <p:cNvSpPr>
              <a:spLocks noChangeArrowheads="1"/>
            </p:cNvSpPr>
            <p:nvPr/>
          </p:nvSpPr>
          <p:spPr bwMode="auto">
            <a:xfrm>
              <a:off x="644" y="1332"/>
              <a:ext cx="4106" cy="292"/>
            </a:xfrm>
            <a:prstGeom prst="rect">
              <a:avLst/>
            </a:prstGeom>
            <a:noFill/>
            <a:ln w="38100">
              <a:solidFill>
                <a:schemeClr val="tx1"/>
              </a:solidFill>
              <a:miter lim="800000"/>
              <a:headEnd/>
              <a:tailEnd/>
            </a:ln>
          </p:spPr>
          <p:txBody>
            <a:bodyPr wrap="none" anchor="ctr"/>
            <a:lstStyle/>
            <a:p>
              <a:endParaRPr lang="en-US"/>
            </a:p>
          </p:txBody>
        </p:sp>
        <p:sp>
          <p:nvSpPr>
            <p:cNvPr id="40000"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001"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002"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003"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004" name="Line 9"/>
            <p:cNvSpPr>
              <a:spLocks noChangeShapeType="1"/>
            </p:cNvSpPr>
            <p:nvPr/>
          </p:nvSpPr>
          <p:spPr bwMode="auto">
            <a:xfrm>
              <a:off x="4001" y="1335"/>
              <a:ext cx="0" cy="28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005" name="Rectangle 10"/>
            <p:cNvSpPr>
              <a:spLocks noChangeArrowheads="1"/>
            </p:cNvSpPr>
            <p:nvPr/>
          </p:nvSpPr>
          <p:spPr bwMode="auto">
            <a:xfrm>
              <a:off x="2726" y="1335"/>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t>77</a:t>
              </a:r>
              <a:endParaRPr lang="en-US" sz="2400"/>
            </a:p>
          </p:txBody>
        </p:sp>
        <p:sp>
          <p:nvSpPr>
            <p:cNvPr id="40006" name="Rectangle 11"/>
            <p:cNvSpPr>
              <a:spLocks noChangeArrowheads="1"/>
            </p:cNvSpPr>
            <p:nvPr/>
          </p:nvSpPr>
          <p:spPr bwMode="auto">
            <a:xfrm>
              <a:off x="2042" y="1340"/>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t>12</a:t>
              </a:r>
              <a:endParaRPr lang="en-US" sz="2400"/>
            </a:p>
          </p:txBody>
        </p:sp>
        <p:sp>
          <p:nvSpPr>
            <p:cNvPr id="40007" name="Rectangle 12"/>
            <p:cNvSpPr>
              <a:spLocks noChangeArrowheads="1"/>
            </p:cNvSpPr>
            <p:nvPr/>
          </p:nvSpPr>
          <p:spPr bwMode="auto">
            <a:xfrm>
              <a:off x="1358" y="1340"/>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t>35</a:t>
              </a:r>
              <a:endParaRPr lang="en-US" sz="2400"/>
            </a:p>
          </p:txBody>
        </p:sp>
        <p:sp>
          <p:nvSpPr>
            <p:cNvPr id="40008" name="Rectangle 13"/>
            <p:cNvSpPr>
              <a:spLocks noChangeArrowheads="1"/>
            </p:cNvSpPr>
            <p:nvPr/>
          </p:nvSpPr>
          <p:spPr bwMode="auto">
            <a:xfrm>
              <a:off x="748" y="1337"/>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t>42</a:t>
              </a:r>
              <a:endParaRPr lang="en-US" sz="2400"/>
            </a:p>
          </p:txBody>
        </p:sp>
        <p:sp>
          <p:nvSpPr>
            <p:cNvPr id="40009" name="Rectangle 14"/>
            <p:cNvSpPr>
              <a:spLocks noChangeArrowheads="1"/>
            </p:cNvSpPr>
            <p:nvPr/>
          </p:nvSpPr>
          <p:spPr bwMode="auto">
            <a:xfrm>
              <a:off x="3383" y="1335"/>
              <a:ext cx="329" cy="288"/>
            </a:xfrm>
            <a:prstGeom prst="rect">
              <a:avLst/>
            </a:prstGeom>
            <a:noFill/>
            <a:ln w="9525">
              <a:noFill/>
              <a:miter lim="800000"/>
              <a:headEnd/>
              <a:tailEnd/>
            </a:ln>
          </p:spPr>
          <p:txBody>
            <a:bodyPr wrap="none" lIns="92075" tIns="46038" rIns="92075" bIns="46038">
              <a:spAutoFit/>
            </a:bodyPr>
            <a:lstStyle/>
            <a:p>
              <a:pPr eaLnBrk="0" hangingPunct="0"/>
              <a:r>
                <a:rPr lang="en-US" sz="2400" b="1"/>
                <a:t>  5</a:t>
              </a:r>
            </a:p>
          </p:txBody>
        </p:sp>
        <p:sp>
          <p:nvSpPr>
            <p:cNvPr id="40010" name="Rectangle 15"/>
            <p:cNvSpPr>
              <a:spLocks noChangeArrowheads="1"/>
            </p:cNvSpPr>
            <p:nvPr/>
          </p:nvSpPr>
          <p:spPr bwMode="auto">
            <a:xfrm>
              <a:off x="841" y="1072"/>
              <a:ext cx="3788"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a:t>
              </a:r>
              <a:r>
                <a:rPr lang="en-US" sz="2400" b="1" dirty="0"/>
                <a:t>2          </a:t>
              </a:r>
              <a:r>
                <a:rPr lang="en-US" sz="2400" b="1" dirty="0" smtClean="0"/>
                <a:t>  3                4              5                6</a:t>
              </a:r>
              <a:endParaRPr lang="en-US" sz="2400" dirty="0"/>
            </a:p>
          </p:txBody>
        </p:sp>
        <p:sp>
          <p:nvSpPr>
            <p:cNvPr id="40011" name="Rectangle 16"/>
            <p:cNvSpPr>
              <a:spLocks noChangeArrowheads="1"/>
            </p:cNvSpPr>
            <p:nvPr/>
          </p:nvSpPr>
          <p:spPr bwMode="auto">
            <a:xfrm>
              <a:off x="4132" y="1335"/>
              <a:ext cx="490" cy="288"/>
            </a:xfrm>
            <a:prstGeom prst="rect">
              <a:avLst/>
            </a:prstGeom>
            <a:noFill/>
            <a:ln w="9525">
              <a:noFill/>
              <a:miter lim="800000"/>
              <a:headEnd/>
              <a:tailEnd/>
            </a:ln>
          </p:spPr>
          <p:txBody>
            <a:bodyPr wrap="none" lIns="92075" tIns="46038" rIns="92075" bIns="46038">
              <a:spAutoFit/>
            </a:bodyPr>
            <a:lstStyle/>
            <a:p>
              <a:pPr eaLnBrk="0" hangingPunct="0"/>
              <a:r>
                <a:rPr lang="en-US" sz="2400" b="1"/>
                <a:t> </a:t>
              </a:r>
              <a:r>
                <a:rPr lang="en-US" sz="2400" b="1">
                  <a:solidFill>
                    <a:srgbClr val="FF0033"/>
                  </a:solidFill>
                </a:rPr>
                <a:t>101</a:t>
              </a:r>
            </a:p>
          </p:txBody>
        </p:sp>
      </p:grpSp>
      <p:grpSp>
        <p:nvGrpSpPr>
          <p:cNvPr id="3" name="Group 17"/>
          <p:cNvGrpSpPr>
            <a:grpSpLocks/>
          </p:cNvGrpSpPr>
          <p:nvPr/>
        </p:nvGrpSpPr>
        <p:grpSpPr bwMode="auto">
          <a:xfrm>
            <a:off x="1497013" y="3046413"/>
            <a:ext cx="6518275" cy="473075"/>
            <a:chOff x="641" y="1909"/>
            <a:chExt cx="4106" cy="298"/>
          </a:xfrm>
        </p:grpSpPr>
        <p:sp>
          <p:nvSpPr>
            <p:cNvPr id="39986" name="Rectangle 18"/>
            <p:cNvSpPr>
              <a:spLocks noChangeArrowheads="1"/>
            </p:cNvSpPr>
            <p:nvPr/>
          </p:nvSpPr>
          <p:spPr bwMode="auto">
            <a:xfrm>
              <a:off x="641" y="1911"/>
              <a:ext cx="4106" cy="292"/>
            </a:xfrm>
            <a:prstGeom prst="rect">
              <a:avLst/>
            </a:prstGeom>
            <a:noFill/>
            <a:ln w="38100">
              <a:solidFill>
                <a:schemeClr val="tx1"/>
              </a:solidFill>
              <a:miter lim="800000"/>
              <a:headEnd/>
              <a:tailEnd/>
            </a:ln>
          </p:spPr>
          <p:txBody>
            <a:bodyPr wrap="none" anchor="ctr"/>
            <a:lstStyle/>
            <a:p>
              <a:endParaRPr lang="en-US"/>
            </a:p>
          </p:txBody>
        </p:sp>
        <p:sp>
          <p:nvSpPr>
            <p:cNvPr id="39987" name="Line 19"/>
            <p:cNvSpPr>
              <a:spLocks noChangeShapeType="1"/>
            </p:cNvSpPr>
            <p:nvPr/>
          </p:nvSpPr>
          <p:spPr bwMode="auto">
            <a:xfrm>
              <a:off x="1277" y="1909"/>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9988" name="Line 20"/>
            <p:cNvSpPr>
              <a:spLocks noChangeShapeType="1"/>
            </p:cNvSpPr>
            <p:nvPr/>
          </p:nvSpPr>
          <p:spPr bwMode="auto">
            <a:xfrm>
              <a:off x="1918" y="1909"/>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9989" name="Line 21"/>
            <p:cNvSpPr>
              <a:spLocks noChangeShapeType="1"/>
            </p:cNvSpPr>
            <p:nvPr/>
          </p:nvSpPr>
          <p:spPr bwMode="auto">
            <a:xfrm>
              <a:off x="2572" y="1909"/>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9990" name="Line 22"/>
            <p:cNvSpPr>
              <a:spLocks noChangeShapeType="1"/>
            </p:cNvSpPr>
            <p:nvPr/>
          </p:nvSpPr>
          <p:spPr bwMode="auto">
            <a:xfrm>
              <a:off x="3271" y="1909"/>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9991" name="Line 23"/>
            <p:cNvSpPr>
              <a:spLocks noChangeShapeType="1"/>
            </p:cNvSpPr>
            <p:nvPr/>
          </p:nvSpPr>
          <p:spPr bwMode="auto">
            <a:xfrm>
              <a:off x="3998" y="1914"/>
              <a:ext cx="0" cy="28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9992" name="Rectangle 24"/>
            <p:cNvSpPr>
              <a:spLocks noChangeArrowheads="1"/>
            </p:cNvSpPr>
            <p:nvPr/>
          </p:nvSpPr>
          <p:spPr bwMode="auto">
            <a:xfrm>
              <a:off x="2723" y="1914"/>
              <a:ext cx="276" cy="288"/>
            </a:xfrm>
            <a:prstGeom prst="rect">
              <a:avLst/>
            </a:prstGeom>
            <a:noFill/>
            <a:ln w="9525">
              <a:noFill/>
              <a:miter lim="800000"/>
              <a:headEnd/>
              <a:tailEnd/>
            </a:ln>
          </p:spPr>
          <p:txBody>
            <a:bodyPr wrap="none" lIns="92075" tIns="46038" rIns="92075" bIns="46038">
              <a:spAutoFit/>
            </a:bodyPr>
            <a:lstStyle/>
            <a:p>
              <a:pPr eaLnBrk="0" hangingPunct="0"/>
              <a:r>
                <a:rPr lang="en-US" sz="2400" b="1"/>
                <a:t> 5</a:t>
              </a:r>
              <a:endParaRPr lang="en-US" sz="2400"/>
            </a:p>
          </p:txBody>
        </p:sp>
        <p:sp>
          <p:nvSpPr>
            <p:cNvPr id="39993" name="Rectangle 25"/>
            <p:cNvSpPr>
              <a:spLocks noChangeArrowheads="1"/>
            </p:cNvSpPr>
            <p:nvPr/>
          </p:nvSpPr>
          <p:spPr bwMode="auto">
            <a:xfrm>
              <a:off x="2039" y="1919"/>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t>42</a:t>
              </a:r>
              <a:endParaRPr lang="en-US" sz="2400"/>
            </a:p>
          </p:txBody>
        </p:sp>
        <p:sp>
          <p:nvSpPr>
            <p:cNvPr id="39994" name="Rectangle 26"/>
            <p:cNvSpPr>
              <a:spLocks noChangeArrowheads="1"/>
            </p:cNvSpPr>
            <p:nvPr/>
          </p:nvSpPr>
          <p:spPr bwMode="auto">
            <a:xfrm>
              <a:off x="1355" y="1919"/>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t>12</a:t>
              </a:r>
              <a:endParaRPr lang="en-US" sz="2400"/>
            </a:p>
          </p:txBody>
        </p:sp>
        <p:sp>
          <p:nvSpPr>
            <p:cNvPr id="39995" name="Rectangle 27"/>
            <p:cNvSpPr>
              <a:spLocks noChangeArrowheads="1"/>
            </p:cNvSpPr>
            <p:nvPr/>
          </p:nvSpPr>
          <p:spPr bwMode="auto">
            <a:xfrm>
              <a:off x="745" y="1916"/>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t>35</a:t>
              </a:r>
              <a:endParaRPr lang="en-US" sz="2400"/>
            </a:p>
          </p:txBody>
        </p:sp>
        <p:sp>
          <p:nvSpPr>
            <p:cNvPr id="39996" name="Rectangle 28"/>
            <p:cNvSpPr>
              <a:spLocks noChangeArrowheads="1"/>
            </p:cNvSpPr>
            <p:nvPr/>
          </p:nvSpPr>
          <p:spPr bwMode="auto">
            <a:xfrm>
              <a:off x="3380" y="1914"/>
              <a:ext cx="383" cy="288"/>
            </a:xfrm>
            <a:prstGeom prst="rect">
              <a:avLst/>
            </a:prstGeom>
            <a:noFill/>
            <a:ln w="9525">
              <a:noFill/>
              <a:miter lim="800000"/>
              <a:headEnd/>
              <a:tailEnd/>
            </a:ln>
          </p:spPr>
          <p:txBody>
            <a:bodyPr wrap="none" lIns="92075" tIns="46038" rIns="92075" bIns="46038">
              <a:spAutoFit/>
            </a:bodyPr>
            <a:lstStyle/>
            <a:p>
              <a:pPr eaLnBrk="0" hangingPunct="0"/>
              <a:r>
                <a:rPr lang="en-US" sz="2400" b="1"/>
                <a:t> </a:t>
              </a:r>
              <a:r>
                <a:rPr lang="en-US" sz="2400" b="1">
                  <a:solidFill>
                    <a:srgbClr val="FF0033"/>
                  </a:solidFill>
                </a:rPr>
                <a:t>77</a:t>
              </a:r>
            </a:p>
          </p:txBody>
        </p:sp>
        <p:sp>
          <p:nvSpPr>
            <p:cNvPr id="39998" name="Rectangle 30"/>
            <p:cNvSpPr>
              <a:spLocks noChangeArrowheads="1"/>
            </p:cNvSpPr>
            <p:nvPr/>
          </p:nvSpPr>
          <p:spPr bwMode="auto">
            <a:xfrm>
              <a:off x="4129" y="1914"/>
              <a:ext cx="490" cy="288"/>
            </a:xfrm>
            <a:prstGeom prst="rect">
              <a:avLst/>
            </a:prstGeom>
            <a:noFill/>
            <a:ln w="9525">
              <a:noFill/>
              <a:miter lim="800000"/>
              <a:headEnd/>
              <a:tailEnd/>
            </a:ln>
          </p:spPr>
          <p:txBody>
            <a:bodyPr wrap="none" lIns="92075" tIns="46038" rIns="92075" bIns="46038">
              <a:spAutoFit/>
            </a:bodyPr>
            <a:lstStyle/>
            <a:p>
              <a:pPr eaLnBrk="0" hangingPunct="0"/>
              <a:r>
                <a:rPr lang="en-US" sz="2400" b="1"/>
                <a:t> </a:t>
              </a:r>
              <a:r>
                <a:rPr lang="en-US" sz="2400" b="1">
                  <a:solidFill>
                    <a:srgbClr val="FF0033"/>
                  </a:solidFill>
                </a:rPr>
                <a:t>101</a:t>
              </a:r>
            </a:p>
          </p:txBody>
        </p:sp>
      </p:grpSp>
      <p:grpSp>
        <p:nvGrpSpPr>
          <p:cNvPr id="4" name="Group 31"/>
          <p:cNvGrpSpPr>
            <a:grpSpLocks/>
          </p:cNvGrpSpPr>
          <p:nvPr/>
        </p:nvGrpSpPr>
        <p:grpSpPr bwMode="auto">
          <a:xfrm>
            <a:off x="1501775" y="3957638"/>
            <a:ext cx="6518275" cy="473075"/>
            <a:chOff x="644" y="2483"/>
            <a:chExt cx="4106" cy="298"/>
          </a:xfrm>
        </p:grpSpPr>
        <p:sp>
          <p:nvSpPr>
            <p:cNvPr id="39973" name="Rectangle 32"/>
            <p:cNvSpPr>
              <a:spLocks noChangeArrowheads="1"/>
            </p:cNvSpPr>
            <p:nvPr/>
          </p:nvSpPr>
          <p:spPr bwMode="auto">
            <a:xfrm>
              <a:off x="644" y="2485"/>
              <a:ext cx="4106" cy="292"/>
            </a:xfrm>
            <a:prstGeom prst="rect">
              <a:avLst/>
            </a:prstGeom>
            <a:noFill/>
            <a:ln w="38100">
              <a:solidFill>
                <a:schemeClr val="tx1"/>
              </a:solidFill>
              <a:miter lim="800000"/>
              <a:headEnd/>
              <a:tailEnd/>
            </a:ln>
          </p:spPr>
          <p:txBody>
            <a:bodyPr wrap="none" anchor="ctr"/>
            <a:lstStyle/>
            <a:p>
              <a:endParaRPr lang="en-US"/>
            </a:p>
          </p:txBody>
        </p:sp>
        <p:sp>
          <p:nvSpPr>
            <p:cNvPr id="39974" name="Line 33"/>
            <p:cNvSpPr>
              <a:spLocks noChangeShapeType="1"/>
            </p:cNvSpPr>
            <p:nvPr/>
          </p:nvSpPr>
          <p:spPr bwMode="auto">
            <a:xfrm>
              <a:off x="1280" y="2483"/>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9975" name="Line 34"/>
            <p:cNvSpPr>
              <a:spLocks noChangeShapeType="1"/>
            </p:cNvSpPr>
            <p:nvPr/>
          </p:nvSpPr>
          <p:spPr bwMode="auto">
            <a:xfrm>
              <a:off x="1921" y="2483"/>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9976" name="Line 35"/>
            <p:cNvSpPr>
              <a:spLocks noChangeShapeType="1"/>
            </p:cNvSpPr>
            <p:nvPr/>
          </p:nvSpPr>
          <p:spPr bwMode="auto">
            <a:xfrm>
              <a:off x="2575" y="2483"/>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9977" name="Line 36"/>
            <p:cNvSpPr>
              <a:spLocks noChangeShapeType="1"/>
            </p:cNvSpPr>
            <p:nvPr/>
          </p:nvSpPr>
          <p:spPr bwMode="auto">
            <a:xfrm>
              <a:off x="3274" y="2483"/>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9978" name="Line 37"/>
            <p:cNvSpPr>
              <a:spLocks noChangeShapeType="1"/>
            </p:cNvSpPr>
            <p:nvPr/>
          </p:nvSpPr>
          <p:spPr bwMode="auto">
            <a:xfrm>
              <a:off x="4001" y="2488"/>
              <a:ext cx="0" cy="28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9979" name="Rectangle 38"/>
            <p:cNvSpPr>
              <a:spLocks noChangeArrowheads="1"/>
            </p:cNvSpPr>
            <p:nvPr/>
          </p:nvSpPr>
          <p:spPr bwMode="auto">
            <a:xfrm>
              <a:off x="2726" y="2488"/>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solidFill>
                    <a:srgbClr val="FF0033"/>
                  </a:solidFill>
                </a:rPr>
                <a:t>42</a:t>
              </a:r>
              <a:endParaRPr lang="en-US" sz="2400">
                <a:solidFill>
                  <a:srgbClr val="FF0033"/>
                </a:solidFill>
              </a:endParaRPr>
            </a:p>
          </p:txBody>
        </p:sp>
        <p:sp>
          <p:nvSpPr>
            <p:cNvPr id="39980" name="Rectangle 39"/>
            <p:cNvSpPr>
              <a:spLocks noChangeArrowheads="1"/>
            </p:cNvSpPr>
            <p:nvPr/>
          </p:nvSpPr>
          <p:spPr bwMode="auto">
            <a:xfrm>
              <a:off x="2042" y="2493"/>
              <a:ext cx="276" cy="288"/>
            </a:xfrm>
            <a:prstGeom prst="rect">
              <a:avLst/>
            </a:prstGeom>
            <a:noFill/>
            <a:ln w="9525">
              <a:noFill/>
              <a:miter lim="800000"/>
              <a:headEnd/>
              <a:tailEnd/>
            </a:ln>
          </p:spPr>
          <p:txBody>
            <a:bodyPr wrap="none" lIns="92075" tIns="46038" rIns="92075" bIns="46038">
              <a:spAutoFit/>
            </a:bodyPr>
            <a:lstStyle/>
            <a:p>
              <a:pPr eaLnBrk="0" hangingPunct="0"/>
              <a:r>
                <a:rPr lang="en-US" sz="2400" b="1"/>
                <a:t> 5</a:t>
              </a:r>
              <a:endParaRPr lang="en-US" sz="2400"/>
            </a:p>
          </p:txBody>
        </p:sp>
        <p:sp>
          <p:nvSpPr>
            <p:cNvPr id="39981" name="Rectangle 40"/>
            <p:cNvSpPr>
              <a:spLocks noChangeArrowheads="1"/>
            </p:cNvSpPr>
            <p:nvPr/>
          </p:nvSpPr>
          <p:spPr bwMode="auto">
            <a:xfrm>
              <a:off x="1358" y="2493"/>
              <a:ext cx="383" cy="288"/>
            </a:xfrm>
            <a:prstGeom prst="rect">
              <a:avLst/>
            </a:prstGeom>
            <a:noFill/>
            <a:ln w="9525">
              <a:noFill/>
              <a:miter lim="800000"/>
              <a:headEnd/>
              <a:tailEnd/>
            </a:ln>
          </p:spPr>
          <p:txBody>
            <a:bodyPr wrap="none" lIns="92075" tIns="46038" rIns="92075" bIns="46038">
              <a:spAutoFit/>
            </a:bodyPr>
            <a:lstStyle/>
            <a:p>
              <a:pPr eaLnBrk="0" hangingPunct="0"/>
              <a:r>
                <a:rPr lang="en-US" sz="2400" b="1"/>
                <a:t> 35</a:t>
              </a:r>
              <a:endParaRPr lang="en-US" sz="2400"/>
            </a:p>
          </p:txBody>
        </p:sp>
        <p:sp>
          <p:nvSpPr>
            <p:cNvPr id="39982" name="Rectangle 41"/>
            <p:cNvSpPr>
              <a:spLocks noChangeArrowheads="1"/>
            </p:cNvSpPr>
            <p:nvPr/>
          </p:nvSpPr>
          <p:spPr bwMode="auto">
            <a:xfrm>
              <a:off x="748" y="2490"/>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t>12</a:t>
              </a:r>
              <a:endParaRPr lang="en-US" sz="2400"/>
            </a:p>
          </p:txBody>
        </p:sp>
        <p:sp>
          <p:nvSpPr>
            <p:cNvPr id="39983" name="Rectangle 42"/>
            <p:cNvSpPr>
              <a:spLocks noChangeArrowheads="1"/>
            </p:cNvSpPr>
            <p:nvPr/>
          </p:nvSpPr>
          <p:spPr bwMode="auto">
            <a:xfrm>
              <a:off x="3383" y="2488"/>
              <a:ext cx="383" cy="288"/>
            </a:xfrm>
            <a:prstGeom prst="rect">
              <a:avLst/>
            </a:prstGeom>
            <a:noFill/>
            <a:ln w="9525">
              <a:noFill/>
              <a:miter lim="800000"/>
              <a:headEnd/>
              <a:tailEnd/>
            </a:ln>
          </p:spPr>
          <p:txBody>
            <a:bodyPr wrap="none" lIns="92075" tIns="46038" rIns="92075" bIns="46038">
              <a:spAutoFit/>
            </a:bodyPr>
            <a:lstStyle/>
            <a:p>
              <a:pPr eaLnBrk="0" hangingPunct="0"/>
              <a:r>
                <a:rPr lang="en-US" sz="2400" b="1"/>
                <a:t> </a:t>
              </a:r>
              <a:r>
                <a:rPr lang="en-US" sz="2400" b="1">
                  <a:solidFill>
                    <a:srgbClr val="FF0033"/>
                  </a:solidFill>
                </a:rPr>
                <a:t>77</a:t>
              </a:r>
            </a:p>
          </p:txBody>
        </p:sp>
        <p:sp>
          <p:nvSpPr>
            <p:cNvPr id="39985" name="Rectangle 44"/>
            <p:cNvSpPr>
              <a:spLocks noChangeArrowheads="1"/>
            </p:cNvSpPr>
            <p:nvPr/>
          </p:nvSpPr>
          <p:spPr bwMode="auto">
            <a:xfrm>
              <a:off x="4132" y="2488"/>
              <a:ext cx="490" cy="288"/>
            </a:xfrm>
            <a:prstGeom prst="rect">
              <a:avLst/>
            </a:prstGeom>
            <a:noFill/>
            <a:ln w="9525">
              <a:noFill/>
              <a:miter lim="800000"/>
              <a:headEnd/>
              <a:tailEnd/>
            </a:ln>
          </p:spPr>
          <p:txBody>
            <a:bodyPr wrap="none" lIns="92075" tIns="46038" rIns="92075" bIns="46038">
              <a:spAutoFit/>
            </a:bodyPr>
            <a:lstStyle/>
            <a:p>
              <a:pPr eaLnBrk="0" hangingPunct="0"/>
              <a:r>
                <a:rPr lang="en-US" sz="2400" b="1"/>
                <a:t> </a:t>
              </a:r>
              <a:r>
                <a:rPr lang="en-US" sz="2400" b="1">
                  <a:solidFill>
                    <a:srgbClr val="FF0033"/>
                  </a:solidFill>
                </a:rPr>
                <a:t>101</a:t>
              </a:r>
            </a:p>
          </p:txBody>
        </p:sp>
      </p:grpSp>
      <p:grpSp>
        <p:nvGrpSpPr>
          <p:cNvPr id="5" name="Group 45"/>
          <p:cNvGrpSpPr>
            <a:grpSpLocks/>
          </p:cNvGrpSpPr>
          <p:nvPr/>
        </p:nvGrpSpPr>
        <p:grpSpPr bwMode="auto">
          <a:xfrm>
            <a:off x="1497013" y="4840288"/>
            <a:ext cx="6518275" cy="473075"/>
            <a:chOff x="641" y="3039"/>
            <a:chExt cx="4106" cy="298"/>
          </a:xfrm>
        </p:grpSpPr>
        <p:sp>
          <p:nvSpPr>
            <p:cNvPr id="39960" name="Rectangle 46"/>
            <p:cNvSpPr>
              <a:spLocks noChangeArrowheads="1"/>
            </p:cNvSpPr>
            <p:nvPr/>
          </p:nvSpPr>
          <p:spPr bwMode="auto">
            <a:xfrm>
              <a:off x="641" y="3041"/>
              <a:ext cx="4106" cy="292"/>
            </a:xfrm>
            <a:prstGeom prst="rect">
              <a:avLst/>
            </a:prstGeom>
            <a:noFill/>
            <a:ln w="38100">
              <a:solidFill>
                <a:schemeClr val="tx1"/>
              </a:solidFill>
              <a:miter lim="800000"/>
              <a:headEnd/>
              <a:tailEnd/>
            </a:ln>
          </p:spPr>
          <p:txBody>
            <a:bodyPr wrap="none" anchor="ctr"/>
            <a:lstStyle/>
            <a:p>
              <a:endParaRPr lang="en-US"/>
            </a:p>
          </p:txBody>
        </p:sp>
        <p:sp>
          <p:nvSpPr>
            <p:cNvPr id="39961" name="Line 47"/>
            <p:cNvSpPr>
              <a:spLocks noChangeShapeType="1"/>
            </p:cNvSpPr>
            <p:nvPr/>
          </p:nvSpPr>
          <p:spPr bwMode="auto">
            <a:xfrm>
              <a:off x="1277" y="3039"/>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9962" name="Line 48"/>
            <p:cNvSpPr>
              <a:spLocks noChangeShapeType="1"/>
            </p:cNvSpPr>
            <p:nvPr/>
          </p:nvSpPr>
          <p:spPr bwMode="auto">
            <a:xfrm>
              <a:off x="1918" y="3039"/>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9963" name="Line 49"/>
            <p:cNvSpPr>
              <a:spLocks noChangeShapeType="1"/>
            </p:cNvSpPr>
            <p:nvPr/>
          </p:nvSpPr>
          <p:spPr bwMode="auto">
            <a:xfrm>
              <a:off x="2572" y="3039"/>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9964" name="Line 50"/>
            <p:cNvSpPr>
              <a:spLocks noChangeShapeType="1"/>
            </p:cNvSpPr>
            <p:nvPr/>
          </p:nvSpPr>
          <p:spPr bwMode="auto">
            <a:xfrm>
              <a:off x="3271" y="3039"/>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9965" name="Line 51"/>
            <p:cNvSpPr>
              <a:spLocks noChangeShapeType="1"/>
            </p:cNvSpPr>
            <p:nvPr/>
          </p:nvSpPr>
          <p:spPr bwMode="auto">
            <a:xfrm>
              <a:off x="3998" y="3044"/>
              <a:ext cx="0" cy="28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9966" name="Rectangle 52"/>
            <p:cNvSpPr>
              <a:spLocks noChangeArrowheads="1"/>
            </p:cNvSpPr>
            <p:nvPr/>
          </p:nvSpPr>
          <p:spPr bwMode="auto">
            <a:xfrm>
              <a:off x="2723" y="3044"/>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solidFill>
                    <a:srgbClr val="FF0033"/>
                  </a:solidFill>
                </a:rPr>
                <a:t>42</a:t>
              </a:r>
              <a:endParaRPr lang="en-US" sz="2400">
                <a:solidFill>
                  <a:srgbClr val="FF0033"/>
                </a:solidFill>
              </a:endParaRPr>
            </a:p>
          </p:txBody>
        </p:sp>
        <p:sp>
          <p:nvSpPr>
            <p:cNvPr id="39967" name="Rectangle 53"/>
            <p:cNvSpPr>
              <a:spLocks noChangeArrowheads="1"/>
            </p:cNvSpPr>
            <p:nvPr/>
          </p:nvSpPr>
          <p:spPr bwMode="auto">
            <a:xfrm>
              <a:off x="2039" y="3049"/>
              <a:ext cx="383" cy="288"/>
            </a:xfrm>
            <a:prstGeom prst="rect">
              <a:avLst/>
            </a:prstGeom>
            <a:noFill/>
            <a:ln w="9525">
              <a:noFill/>
              <a:miter lim="800000"/>
              <a:headEnd/>
              <a:tailEnd/>
            </a:ln>
          </p:spPr>
          <p:txBody>
            <a:bodyPr wrap="none" lIns="92075" tIns="46038" rIns="92075" bIns="46038">
              <a:spAutoFit/>
            </a:bodyPr>
            <a:lstStyle/>
            <a:p>
              <a:pPr eaLnBrk="0" hangingPunct="0"/>
              <a:r>
                <a:rPr lang="en-US" sz="2400" b="1"/>
                <a:t> </a:t>
              </a:r>
              <a:r>
                <a:rPr lang="en-US" sz="2400" b="1">
                  <a:solidFill>
                    <a:srgbClr val="FF0033"/>
                  </a:solidFill>
                </a:rPr>
                <a:t>35</a:t>
              </a:r>
              <a:endParaRPr lang="en-US" sz="2400">
                <a:solidFill>
                  <a:srgbClr val="FF0033"/>
                </a:solidFill>
              </a:endParaRPr>
            </a:p>
          </p:txBody>
        </p:sp>
        <p:sp>
          <p:nvSpPr>
            <p:cNvPr id="39968" name="Rectangle 54"/>
            <p:cNvSpPr>
              <a:spLocks noChangeArrowheads="1"/>
            </p:cNvSpPr>
            <p:nvPr/>
          </p:nvSpPr>
          <p:spPr bwMode="auto">
            <a:xfrm>
              <a:off x="1355" y="3049"/>
              <a:ext cx="329" cy="288"/>
            </a:xfrm>
            <a:prstGeom prst="rect">
              <a:avLst/>
            </a:prstGeom>
            <a:noFill/>
            <a:ln w="9525">
              <a:noFill/>
              <a:miter lim="800000"/>
              <a:headEnd/>
              <a:tailEnd/>
            </a:ln>
          </p:spPr>
          <p:txBody>
            <a:bodyPr wrap="none" lIns="92075" tIns="46038" rIns="92075" bIns="46038">
              <a:spAutoFit/>
            </a:bodyPr>
            <a:lstStyle/>
            <a:p>
              <a:pPr eaLnBrk="0" hangingPunct="0"/>
              <a:r>
                <a:rPr lang="en-US" sz="2400" b="1"/>
                <a:t>  5</a:t>
              </a:r>
              <a:endParaRPr lang="en-US" sz="2400"/>
            </a:p>
          </p:txBody>
        </p:sp>
        <p:sp>
          <p:nvSpPr>
            <p:cNvPr id="39969" name="Rectangle 55"/>
            <p:cNvSpPr>
              <a:spLocks noChangeArrowheads="1"/>
            </p:cNvSpPr>
            <p:nvPr/>
          </p:nvSpPr>
          <p:spPr bwMode="auto">
            <a:xfrm>
              <a:off x="745" y="3046"/>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t>12</a:t>
              </a:r>
              <a:endParaRPr lang="en-US" sz="2400"/>
            </a:p>
          </p:txBody>
        </p:sp>
        <p:sp>
          <p:nvSpPr>
            <p:cNvPr id="39970" name="Rectangle 56"/>
            <p:cNvSpPr>
              <a:spLocks noChangeArrowheads="1"/>
            </p:cNvSpPr>
            <p:nvPr/>
          </p:nvSpPr>
          <p:spPr bwMode="auto">
            <a:xfrm>
              <a:off x="3380" y="3044"/>
              <a:ext cx="383" cy="288"/>
            </a:xfrm>
            <a:prstGeom prst="rect">
              <a:avLst/>
            </a:prstGeom>
            <a:noFill/>
            <a:ln w="9525">
              <a:noFill/>
              <a:miter lim="800000"/>
              <a:headEnd/>
              <a:tailEnd/>
            </a:ln>
          </p:spPr>
          <p:txBody>
            <a:bodyPr wrap="none" lIns="92075" tIns="46038" rIns="92075" bIns="46038">
              <a:spAutoFit/>
            </a:bodyPr>
            <a:lstStyle/>
            <a:p>
              <a:pPr eaLnBrk="0" hangingPunct="0"/>
              <a:r>
                <a:rPr lang="en-US" sz="2400" b="1"/>
                <a:t> </a:t>
              </a:r>
              <a:r>
                <a:rPr lang="en-US" sz="2400" b="1">
                  <a:solidFill>
                    <a:srgbClr val="FF0033"/>
                  </a:solidFill>
                </a:rPr>
                <a:t>77</a:t>
              </a:r>
            </a:p>
          </p:txBody>
        </p:sp>
        <p:sp>
          <p:nvSpPr>
            <p:cNvPr id="39972" name="Rectangle 58"/>
            <p:cNvSpPr>
              <a:spLocks noChangeArrowheads="1"/>
            </p:cNvSpPr>
            <p:nvPr/>
          </p:nvSpPr>
          <p:spPr bwMode="auto">
            <a:xfrm>
              <a:off x="4129" y="3044"/>
              <a:ext cx="490" cy="288"/>
            </a:xfrm>
            <a:prstGeom prst="rect">
              <a:avLst/>
            </a:prstGeom>
            <a:noFill/>
            <a:ln w="9525">
              <a:noFill/>
              <a:miter lim="800000"/>
              <a:headEnd/>
              <a:tailEnd/>
            </a:ln>
          </p:spPr>
          <p:txBody>
            <a:bodyPr wrap="none" lIns="92075" tIns="46038" rIns="92075" bIns="46038">
              <a:spAutoFit/>
            </a:bodyPr>
            <a:lstStyle/>
            <a:p>
              <a:pPr eaLnBrk="0" hangingPunct="0"/>
              <a:r>
                <a:rPr lang="en-US" sz="2400" b="1"/>
                <a:t> </a:t>
              </a:r>
              <a:r>
                <a:rPr lang="en-US" sz="2400" b="1">
                  <a:solidFill>
                    <a:srgbClr val="FF0033"/>
                  </a:solidFill>
                </a:rPr>
                <a:t>101</a:t>
              </a:r>
            </a:p>
          </p:txBody>
        </p:sp>
      </p:grpSp>
      <p:grpSp>
        <p:nvGrpSpPr>
          <p:cNvPr id="6" name="Group 59"/>
          <p:cNvGrpSpPr>
            <a:grpSpLocks/>
          </p:cNvGrpSpPr>
          <p:nvPr/>
        </p:nvGrpSpPr>
        <p:grpSpPr bwMode="auto">
          <a:xfrm>
            <a:off x="1497013" y="5761038"/>
            <a:ext cx="6518275" cy="473075"/>
            <a:chOff x="641" y="3619"/>
            <a:chExt cx="4106" cy="298"/>
          </a:xfrm>
        </p:grpSpPr>
        <p:sp>
          <p:nvSpPr>
            <p:cNvPr id="39947" name="Rectangle 60"/>
            <p:cNvSpPr>
              <a:spLocks noChangeArrowheads="1"/>
            </p:cNvSpPr>
            <p:nvPr/>
          </p:nvSpPr>
          <p:spPr bwMode="auto">
            <a:xfrm>
              <a:off x="641" y="3621"/>
              <a:ext cx="4106" cy="292"/>
            </a:xfrm>
            <a:prstGeom prst="rect">
              <a:avLst/>
            </a:prstGeom>
            <a:noFill/>
            <a:ln w="38100">
              <a:solidFill>
                <a:schemeClr val="tx1"/>
              </a:solidFill>
              <a:miter lim="800000"/>
              <a:headEnd/>
              <a:tailEnd/>
            </a:ln>
          </p:spPr>
          <p:txBody>
            <a:bodyPr wrap="none" anchor="ctr"/>
            <a:lstStyle/>
            <a:p>
              <a:endParaRPr lang="en-US"/>
            </a:p>
          </p:txBody>
        </p:sp>
        <p:sp>
          <p:nvSpPr>
            <p:cNvPr id="39948" name="Line 61"/>
            <p:cNvSpPr>
              <a:spLocks noChangeShapeType="1"/>
            </p:cNvSpPr>
            <p:nvPr/>
          </p:nvSpPr>
          <p:spPr bwMode="auto">
            <a:xfrm>
              <a:off x="1277" y="3619"/>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9949" name="Line 62"/>
            <p:cNvSpPr>
              <a:spLocks noChangeShapeType="1"/>
            </p:cNvSpPr>
            <p:nvPr/>
          </p:nvSpPr>
          <p:spPr bwMode="auto">
            <a:xfrm>
              <a:off x="1918" y="3619"/>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9950" name="Line 63"/>
            <p:cNvSpPr>
              <a:spLocks noChangeShapeType="1"/>
            </p:cNvSpPr>
            <p:nvPr/>
          </p:nvSpPr>
          <p:spPr bwMode="auto">
            <a:xfrm>
              <a:off x="2572" y="3619"/>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9951" name="Line 64"/>
            <p:cNvSpPr>
              <a:spLocks noChangeShapeType="1"/>
            </p:cNvSpPr>
            <p:nvPr/>
          </p:nvSpPr>
          <p:spPr bwMode="auto">
            <a:xfrm>
              <a:off x="3271" y="3619"/>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9952" name="Line 65"/>
            <p:cNvSpPr>
              <a:spLocks noChangeShapeType="1"/>
            </p:cNvSpPr>
            <p:nvPr/>
          </p:nvSpPr>
          <p:spPr bwMode="auto">
            <a:xfrm>
              <a:off x="3998" y="3624"/>
              <a:ext cx="0" cy="28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39953" name="Rectangle 66"/>
            <p:cNvSpPr>
              <a:spLocks noChangeArrowheads="1"/>
            </p:cNvSpPr>
            <p:nvPr/>
          </p:nvSpPr>
          <p:spPr bwMode="auto">
            <a:xfrm>
              <a:off x="2723" y="3624"/>
              <a:ext cx="330" cy="288"/>
            </a:xfrm>
            <a:prstGeom prst="rect">
              <a:avLst/>
            </a:prstGeom>
            <a:noFill/>
            <a:ln w="9525">
              <a:noFill/>
              <a:miter lim="800000"/>
              <a:headEnd/>
              <a:tailEnd/>
            </a:ln>
          </p:spPr>
          <p:txBody>
            <a:bodyPr wrap="none" lIns="92075" tIns="46038" rIns="92075" bIns="46038">
              <a:spAutoFit/>
            </a:bodyPr>
            <a:lstStyle/>
            <a:p>
              <a:pPr eaLnBrk="0" hangingPunct="0"/>
              <a:r>
                <a:rPr lang="en-US" sz="2400" b="1">
                  <a:solidFill>
                    <a:srgbClr val="FF0033"/>
                  </a:solidFill>
                </a:rPr>
                <a:t>42</a:t>
              </a:r>
              <a:endParaRPr lang="en-US" sz="2400">
                <a:solidFill>
                  <a:srgbClr val="FF0033"/>
                </a:solidFill>
              </a:endParaRPr>
            </a:p>
          </p:txBody>
        </p:sp>
        <p:sp>
          <p:nvSpPr>
            <p:cNvPr id="39954" name="Rectangle 67"/>
            <p:cNvSpPr>
              <a:spLocks noChangeArrowheads="1"/>
            </p:cNvSpPr>
            <p:nvPr/>
          </p:nvSpPr>
          <p:spPr bwMode="auto">
            <a:xfrm>
              <a:off x="2039" y="3629"/>
              <a:ext cx="383" cy="288"/>
            </a:xfrm>
            <a:prstGeom prst="rect">
              <a:avLst/>
            </a:prstGeom>
            <a:noFill/>
            <a:ln w="9525">
              <a:noFill/>
              <a:miter lim="800000"/>
              <a:headEnd/>
              <a:tailEnd/>
            </a:ln>
          </p:spPr>
          <p:txBody>
            <a:bodyPr wrap="none" lIns="92075" tIns="46038" rIns="92075" bIns="46038">
              <a:spAutoFit/>
            </a:bodyPr>
            <a:lstStyle/>
            <a:p>
              <a:pPr eaLnBrk="0" hangingPunct="0"/>
              <a:r>
                <a:rPr lang="en-US" sz="2400" b="1"/>
                <a:t> </a:t>
              </a:r>
              <a:r>
                <a:rPr lang="en-US" sz="2400" b="1">
                  <a:solidFill>
                    <a:srgbClr val="FF0033"/>
                  </a:solidFill>
                </a:rPr>
                <a:t>35</a:t>
              </a:r>
              <a:endParaRPr lang="en-US" sz="2400">
                <a:solidFill>
                  <a:srgbClr val="FF0033"/>
                </a:solidFill>
              </a:endParaRPr>
            </a:p>
          </p:txBody>
        </p:sp>
        <p:sp>
          <p:nvSpPr>
            <p:cNvPr id="39955" name="Rectangle 68"/>
            <p:cNvSpPr>
              <a:spLocks noChangeArrowheads="1"/>
            </p:cNvSpPr>
            <p:nvPr/>
          </p:nvSpPr>
          <p:spPr bwMode="auto">
            <a:xfrm>
              <a:off x="1355" y="3629"/>
              <a:ext cx="383" cy="288"/>
            </a:xfrm>
            <a:prstGeom prst="rect">
              <a:avLst/>
            </a:prstGeom>
            <a:noFill/>
            <a:ln w="9525">
              <a:noFill/>
              <a:miter lim="800000"/>
              <a:headEnd/>
              <a:tailEnd/>
            </a:ln>
          </p:spPr>
          <p:txBody>
            <a:bodyPr wrap="none" lIns="92075" tIns="46038" rIns="92075" bIns="46038">
              <a:spAutoFit/>
            </a:bodyPr>
            <a:lstStyle/>
            <a:p>
              <a:pPr eaLnBrk="0" hangingPunct="0"/>
              <a:r>
                <a:rPr lang="en-US" sz="2400" b="1"/>
                <a:t> </a:t>
              </a:r>
              <a:r>
                <a:rPr lang="en-US" sz="2400" b="1">
                  <a:solidFill>
                    <a:srgbClr val="FF0033"/>
                  </a:solidFill>
                </a:rPr>
                <a:t>12</a:t>
              </a:r>
              <a:endParaRPr lang="en-US" sz="2400">
                <a:solidFill>
                  <a:srgbClr val="FF0033"/>
                </a:solidFill>
              </a:endParaRPr>
            </a:p>
          </p:txBody>
        </p:sp>
        <p:sp>
          <p:nvSpPr>
            <p:cNvPr id="39956" name="Rectangle 69"/>
            <p:cNvSpPr>
              <a:spLocks noChangeArrowheads="1"/>
            </p:cNvSpPr>
            <p:nvPr/>
          </p:nvSpPr>
          <p:spPr bwMode="auto">
            <a:xfrm>
              <a:off x="745" y="3626"/>
              <a:ext cx="276" cy="288"/>
            </a:xfrm>
            <a:prstGeom prst="rect">
              <a:avLst/>
            </a:prstGeom>
            <a:noFill/>
            <a:ln w="9525">
              <a:noFill/>
              <a:miter lim="800000"/>
              <a:headEnd/>
              <a:tailEnd/>
            </a:ln>
          </p:spPr>
          <p:txBody>
            <a:bodyPr wrap="none" lIns="92075" tIns="46038" rIns="92075" bIns="46038">
              <a:spAutoFit/>
            </a:bodyPr>
            <a:lstStyle/>
            <a:p>
              <a:pPr eaLnBrk="0" hangingPunct="0"/>
              <a:r>
                <a:rPr lang="en-US" sz="2400" b="1"/>
                <a:t> </a:t>
              </a:r>
              <a:r>
                <a:rPr lang="en-US" sz="2400" b="1">
                  <a:solidFill>
                    <a:srgbClr val="3333FF"/>
                  </a:solidFill>
                </a:rPr>
                <a:t>5</a:t>
              </a:r>
              <a:endParaRPr lang="en-US" sz="2400">
                <a:solidFill>
                  <a:srgbClr val="3333FF"/>
                </a:solidFill>
              </a:endParaRPr>
            </a:p>
          </p:txBody>
        </p:sp>
        <p:sp>
          <p:nvSpPr>
            <p:cNvPr id="39957" name="Rectangle 70"/>
            <p:cNvSpPr>
              <a:spLocks noChangeArrowheads="1"/>
            </p:cNvSpPr>
            <p:nvPr/>
          </p:nvSpPr>
          <p:spPr bwMode="auto">
            <a:xfrm>
              <a:off x="3380" y="3624"/>
              <a:ext cx="383" cy="288"/>
            </a:xfrm>
            <a:prstGeom prst="rect">
              <a:avLst/>
            </a:prstGeom>
            <a:noFill/>
            <a:ln w="9525">
              <a:noFill/>
              <a:miter lim="800000"/>
              <a:headEnd/>
              <a:tailEnd/>
            </a:ln>
          </p:spPr>
          <p:txBody>
            <a:bodyPr wrap="none" lIns="92075" tIns="46038" rIns="92075" bIns="46038">
              <a:spAutoFit/>
            </a:bodyPr>
            <a:lstStyle/>
            <a:p>
              <a:pPr eaLnBrk="0" hangingPunct="0"/>
              <a:r>
                <a:rPr lang="en-US" sz="2400" b="1"/>
                <a:t> </a:t>
              </a:r>
              <a:r>
                <a:rPr lang="en-US" sz="2400" b="1">
                  <a:solidFill>
                    <a:srgbClr val="FF0033"/>
                  </a:solidFill>
                </a:rPr>
                <a:t>77</a:t>
              </a:r>
            </a:p>
          </p:txBody>
        </p:sp>
        <p:sp>
          <p:nvSpPr>
            <p:cNvPr id="39959" name="Rectangle 72"/>
            <p:cNvSpPr>
              <a:spLocks noChangeArrowheads="1"/>
            </p:cNvSpPr>
            <p:nvPr/>
          </p:nvSpPr>
          <p:spPr bwMode="auto">
            <a:xfrm>
              <a:off x="4129" y="3624"/>
              <a:ext cx="490" cy="288"/>
            </a:xfrm>
            <a:prstGeom prst="rect">
              <a:avLst/>
            </a:prstGeom>
            <a:noFill/>
            <a:ln w="9525">
              <a:noFill/>
              <a:miter lim="800000"/>
              <a:headEnd/>
              <a:tailEnd/>
            </a:ln>
          </p:spPr>
          <p:txBody>
            <a:bodyPr wrap="none" lIns="92075" tIns="46038" rIns="92075" bIns="46038">
              <a:spAutoFit/>
            </a:bodyPr>
            <a:lstStyle/>
            <a:p>
              <a:pPr eaLnBrk="0" hangingPunct="0"/>
              <a:r>
                <a:rPr lang="en-US" sz="2400" b="1"/>
                <a:t> </a:t>
              </a:r>
              <a:r>
                <a:rPr lang="en-US" sz="2400" b="1">
                  <a:solidFill>
                    <a:srgbClr val="FF0033"/>
                  </a:solidFill>
                </a:rPr>
                <a:t>101</a:t>
              </a:r>
            </a:p>
          </p:txBody>
        </p:sp>
      </p:grpSp>
      <p:grpSp>
        <p:nvGrpSpPr>
          <p:cNvPr id="7" name="Group 73"/>
          <p:cNvGrpSpPr>
            <a:grpSpLocks/>
          </p:cNvGrpSpPr>
          <p:nvPr/>
        </p:nvGrpSpPr>
        <p:grpSpPr bwMode="auto">
          <a:xfrm>
            <a:off x="357188" y="2143125"/>
            <a:ext cx="1011237" cy="4106863"/>
            <a:chOff x="225" y="1350"/>
            <a:chExt cx="637" cy="2587"/>
          </a:xfrm>
        </p:grpSpPr>
        <p:sp>
          <p:nvSpPr>
            <p:cNvPr id="39945" name="AutoShape 74"/>
            <p:cNvSpPr>
              <a:spLocks/>
            </p:cNvSpPr>
            <p:nvPr/>
          </p:nvSpPr>
          <p:spPr bwMode="auto">
            <a:xfrm>
              <a:off x="477" y="1350"/>
              <a:ext cx="385" cy="2587"/>
            </a:xfrm>
            <a:prstGeom prst="leftBrace">
              <a:avLst>
                <a:gd name="adj1" fmla="val 55996"/>
                <a:gd name="adj2" fmla="val 50000"/>
              </a:avLst>
            </a:prstGeom>
            <a:noFill/>
            <a:ln w="38100">
              <a:solidFill>
                <a:srgbClr val="3333FF"/>
              </a:solidFill>
              <a:round/>
              <a:headEnd type="none" w="sm" len="sm"/>
              <a:tailEnd type="none" w="sm" len="sm"/>
            </a:ln>
          </p:spPr>
          <p:txBody>
            <a:bodyPr wrap="none" anchor="ctr"/>
            <a:lstStyle/>
            <a:p>
              <a:endParaRPr lang="en-US"/>
            </a:p>
          </p:txBody>
        </p:sp>
        <p:sp>
          <p:nvSpPr>
            <p:cNvPr id="39946" name="Text Box 75"/>
            <p:cNvSpPr txBox="1">
              <a:spLocks noChangeArrowheads="1"/>
            </p:cNvSpPr>
            <p:nvPr/>
          </p:nvSpPr>
          <p:spPr bwMode="auto">
            <a:xfrm rot="-5400000">
              <a:off x="103" y="2498"/>
              <a:ext cx="532" cy="288"/>
            </a:xfrm>
            <a:prstGeom prst="rect">
              <a:avLst/>
            </a:prstGeom>
            <a:noFill/>
            <a:ln w="12700">
              <a:noFill/>
              <a:miter lim="800000"/>
              <a:headEnd type="none" w="sm" len="sm"/>
              <a:tailEnd type="none" w="sm" len="sm"/>
            </a:ln>
          </p:spPr>
          <p:txBody>
            <a:bodyPr wrap="none">
              <a:spAutoFit/>
            </a:bodyPr>
            <a:lstStyle/>
            <a:p>
              <a:pPr eaLnBrk="0" hangingPunct="0"/>
              <a:r>
                <a:rPr lang="en-US" sz="2400" b="1">
                  <a:solidFill>
                    <a:srgbClr val="3333FF"/>
                  </a:solidFill>
                </a:rPr>
                <a:t>N - 1</a:t>
              </a:r>
            </a:p>
          </p:txBody>
        </p:sp>
      </p:grpSp>
      <p:sp>
        <p:nvSpPr>
          <p:cNvPr id="76" name="Rectangle 15"/>
          <p:cNvSpPr>
            <a:spLocks noChangeArrowheads="1"/>
          </p:cNvSpPr>
          <p:nvPr/>
        </p:nvSpPr>
        <p:spPr bwMode="auto">
          <a:xfrm>
            <a:off x="1828800" y="2585693"/>
            <a:ext cx="6012864"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a:t>
            </a:r>
            <a:r>
              <a:rPr lang="en-US" sz="2400" b="1" dirty="0"/>
              <a:t>2          </a:t>
            </a:r>
            <a:r>
              <a:rPr lang="en-US" sz="2400" b="1" dirty="0" smtClean="0"/>
              <a:t>  3                4              5                6</a:t>
            </a:r>
            <a:endParaRPr lang="en-US" sz="2400" dirty="0"/>
          </a:p>
        </p:txBody>
      </p:sp>
      <p:sp>
        <p:nvSpPr>
          <p:cNvPr id="77" name="Rectangle 15"/>
          <p:cNvSpPr>
            <a:spLocks noChangeArrowheads="1"/>
          </p:cNvSpPr>
          <p:nvPr/>
        </p:nvSpPr>
        <p:spPr bwMode="auto">
          <a:xfrm>
            <a:off x="1828800" y="3500093"/>
            <a:ext cx="6012864"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a:t>
            </a:r>
            <a:r>
              <a:rPr lang="en-US" sz="2400" b="1" dirty="0"/>
              <a:t>2          </a:t>
            </a:r>
            <a:r>
              <a:rPr lang="en-US" sz="2400" b="1" dirty="0" smtClean="0"/>
              <a:t>  3                4              5                6</a:t>
            </a:r>
            <a:endParaRPr lang="en-US" sz="2400" dirty="0"/>
          </a:p>
        </p:txBody>
      </p:sp>
      <p:sp>
        <p:nvSpPr>
          <p:cNvPr id="78" name="Rectangle 15"/>
          <p:cNvSpPr>
            <a:spLocks noChangeArrowheads="1"/>
          </p:cNvSpPr>
          <p:nvPr/>
        </p:nvSpPr>
        <p:spPr bwMode="auto">
          <a:xfrm>
            <a:off x="1828800" y="4414493"/>
            <a:ext cx="6012864"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a:t>
            </a:r>
            <a:r>
              <a:rPr lang="en-US" sz="2400" b="1" dirty="0"/>
              <a:t>2          </a:t>
            </a:r>
            <a:r>
              <a:rPr lang="en-US" sz="2400" b="1" dirty="0" smtClean="0"/>
              <a:t>  3                4              5                6</a:t>
            </a:r>
            <a:endParaRPr lang="en-US" sz="2400" dirty="0"/>
          </a:p>
        </p:txBody>
      </p:sp>
      <p:sp>
        <p:nvSpPr>
          <p:cNvPr id="79" name="Rectangle 15"/>
          <p:cNvSpPr>
            <a:spLocks noChangeArrowheads="1"/>
          </p:cNvSpPr>
          <p:nvPr/>
        </p:nvSpPr>
        <p:spPr bwMode="auto">
          <a:xfrm>
            <a:off x="1828800" y="5334000"/>
            <a:ext cx="6012864"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a:t>
            </a:r>
            <a:r>
              <a:rPr lang="en-US" sz="2400" b="1" dirty="0"/>
              <a:t>2          </a:t>
            </a:r>
            <a:r>
              <a:rPr lang="en-US" sz="2400" b="1" dirty="0" smtClean="0"/>
              <a:t>  3                4              5                6</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990600" y="838200"/>
            <a:ext cx="7924800" cy="609600"/>
          </a:xfrm>
        </p:spPr>
        <p:txBody>
          <a:bodyPr/>
          <a:lstStyle/>
          <a:p>
            <a:pPr eaLnBrk="1" hangingPunct="1"/>
            <a:r>
              <a:rPr lang="en-US" dirty="0" smtClean="0"/>
              <a:t>Bubble sort(contd..)</a:t>
            </a:r>
          </a:p>
        </p:txBody>
      </p:sp>
      <p:sp>
        <p:nvSpPr>
          <p:cNvPr id="27652" name="Text Box 4"/>
          <p:cNvSpPr txBox="1">
            <a:spLocks noChangeArrowheads="1"/>
          </p:cNvSpPr>
          <p:nvPr/>
        </p:nvSpPr>
        <p:spPr bwMode="auto">
          <a:xfrm>
            <a:off x="685800" y="1600200"/>
            <a:ext cx="7696200" cy="4075113"/>
          </a:xfrm>
          <a:prstGeom prst="rect">
            <a:avLst/>
          </a:prstGeom>
          <a:noFill/>
          <a:ln w="9525">
            <a:noFill/>
            <a:miter lim="800000"/>
            <a:headEnd/>
            <a:tailEnd/>
          </a:ln>
        </p:spPr>
        <p:txBody>
          <a:bodyPr>
            <a:spAutoFit/>
          </a:bodyPr>
          <a:lstStyle/>
          <a:p>
            <a:pPr marL="342900" indent="-342900"/>
            <a:r>
              <a:rPr lang="en-US" b="1" dirty="0"/>
              <a:t>Algorithm </a:t>
            </a:r>
            <a:r>
              <a:rPr lang="en-US" b="1" dirty="0" err="1"/>
              <a:t>Bubble_Sort</a:t>
            </a:r>
            <a:r>
              <a:rPr lang="en-US" b="1" dirty="0"/>
              <a:t> (DATA, N):</a:t>
            </a:r>
          </a:p>
          <a:p>
            <a:pPr marL="342900" indent="-342900"/>
            <a:endParaRPr lang="en-US" dirty="0"/>
          </a:p>
          <a:p>
            <a:pPr marL="342900" indent="-342900">
              <a:buFontTx/>
              <a:buAutoNum type="arabicPeriod"/>
            </a:pPr>
            <a:r>
              <a:rPr lang="en-US" dirty="0"/>
              <a:t>Repeat steps 2 and 3 for K = 1 to N-1.</a:t>
            </a:r>
          </a:p>
          <a:p>
            <a:pPr marL="342900" indent="-342900">
              <a:buFontTx/>
              <a:buAutoNum type="arabicPeriod"/>
            </a:pPr>
            <a:r>
              <a:rPr lang="en-US" dirty="0"/>
              <a:t>Set PTR: =1.[Initializes pass pointer PTR]</a:t>
            </a:r>
          </a:p>
          <a:p>
            <a:pPr marL="342900" indent="-342900">
              <a:buFontTx/>
              <a:buAutoNum type="arabicPeriod"/>
            </a:pPr>
            <a:r>
              <a:rPr lang="en-US" dirty="0"/>
              <a:t>Repeat while PTR&lt;=N-K: [Executes pass]</a:t>
            </a:r>
          </a:p>
          <a:p>
            <a:pPr marL="342900" indent="-342900">
              <a:buFontTx/>
              <a:buAutoNum type="alphaLcParenR"/>
            </a:pPr>
            <a:r>
              <a:rPr lang="en-US" dirty="0"/>
              <a:t>If DATA[PTR]&gt;DATA[PTR+1],then:                                                              </a:t>
            </a:r>
            <a:endParaRPr lang="en-US" dirty="0" smtClean="0"/>
          </a:p>
          <a:p>
            <a:pPr marL="342900" indent="-342900"/>
            <a:r>
              <a:rPr lang="en-US" dirty="0" smtClean="0"/>
              <a:t>	 </a:t>
            </a:r>
            <a:r>
              <a:rPr lang="en-US" dirty="0"/>
              <a:t>TEMP := </a:t>
            </a:r>
            <a:r>
              <a:rPr lang="en-US" dirty="0" smtClean="0"/>
              <a:t>DATA[PTR</a:t>
            </a:r>
            <a:r>
              <a:rPr lang="en-US" dirty="0"/>
              <a:t>],  </a:t>
            </a:r>
            <a:r>
              <a:rPr lang="en-US" dirty="0" smtClean="0"/>
              <a:t>DATA[PTR</a:t>
            </a:r>
            <a:r>
              <a:rPr lang="en-US" dirty="0"/>
              <a:t>] := </a:t>
            </a:r>
            <a:r>
              <a:rPr lang="en-US" dirty="0" smtClean="0"/>
              <a:t>DATA[PTR+1</a:t>
            </a:r>
            <a:r>
              <a:rPr lang="en-US" dirty="0"/>
              <a:t>],  </a:t>
            </a:r>
            <a:r>
              <a:rPr lang="en-US" dirty="0" smtClean="0"/>
              <a:t>DATA[PTR+1</a:t>
            </a:r>
            <a:r>
              <a:rPr lang="en-US" dirty="0"/>
              <a:t>] := </a:t>
            </a:r>
            <a:r>
              <a:rPr lang="en-US" dirty="0" smtClean="0"/>
              <a:t>temp</a:t>
            </a:r>
            <a:endParaRPr lang="en-US" dirty="0"/>
          </a:p>
          <a:p>
            <a:pPr marL="342900" indent="-342900"/>
            <a:r>
              <a:rPr lang="en-US" dirty="0" smtClean="0"/>
              <a:t>       [End </a:t>
            </a:r>
            <a:r>
              <a:rPr lang="en-US" dirty="0"/>
              <a:t>of if structure]</a:t>
            </a:r>
          </a:p>
          <a:p>
            <a:pPr marL="342900" indent="-342900">
              <a:buFontTx/>
              <a:buAutoNum type="alphaLcParenR"/>
            </a:pPr>
            <a:r>
              <a:rPr lang="en-US" dirty="0"/>
              <a:t>Set PTR: =PTR+1						</a:t>
            </a:r>
            <a:r>
              <a:rPr lang="en-US" dirty="0" smtClean="0"/>
              <a:t>[</a:t>
            </a:r>
            <a:r>
              <a:rPr lang="en-US" dirty="0"/>
              <a:t>End of inner loop]					</a:t>
            </a:r>
            <a:endParaRPr lang="en-US" dirty="0" smtClean="0"/>
          </a:p>
          <a:p>
            <a:pPr marL="342900" indent="-342900"/>
            <a:r>
              <a:rPr lang="en-US" dirty="0" smtClean="0"/>
              <a:t>       [End </a:t>
            </a:r>
            <a:r>
              <a:rPr lang="en-US" dirty="0"/>
              <a:t>of step 1 Outer loop]</a:t>
            </a:r>
          </a:p>
          <a:p>
            <a:pPr marL="342900" indent="-342900"/>
            <a:r>
              <a:rPr lang="en-US" dirty="0"/>
              <a:t>4. Exit</a:t>
            </a:r>
          </a:p>
          <a:p>
            <a:pPr marL="342900" indent="-342900"/>
            <a:endParaRPr lang="en-US" b="1" dirty="0"/>
          </a:p>
          <a:p>
            <a:pPr marL="342900" indent="-342900">
              <a:spcBef>
                <a:spcPct val="50000"/>
              </a:spcBef>
            </a:pPr>
            <a:endParaRPr lang="en-US" dirty="0"/>
          </a:p>
        </p:txBody>
      </p:sp>
      <p:sp>
        <p:nvSpPr>
          <p:cNvPr id="4" name="Rectangle 4"/>
          <p:cNvSpPr>
            <a:spLocks noChangeArrowheads="1"/>
          </p:cNvSpPr>
          <p:nvPr/>
        </p:nvSpPr>
        <p:spPr bwMode="auto">
          <a:xfrm>
            <a:off x="1211263" y="5867400"/>
            <a:ext cx="6518275" cy="457200"/>
          </a:xfrm>
          <a:prstGeom prst="rect">
            <a:avLst/>
          </a:prstGeom>
          <a:noFill/>
          <a:ln w="38100">
            <a:solidFill>
              <a:schemeClr val="tx1"/>
            </a:solidFill>
            <a:miter lim="800000"/>
            <a:headEnd/>
            <a:tailEnd/>
          </a:ln>
        </p:spPr>
        <p:txBody>
          <a:bodyPr wrap="none" anchor="ctr"/>
          <a:lstStyle/>
          <a:p>
            <a:endParaRPr lang="en-US"/>
          </a:p>
        </p:txBody>
      </p:sp>
      <p:sp>
        <p:nvSpPr>
          <p:cNvPr id="5" name="Rectangle 10"/>
          <p:cNvSpPr>
            <a:spLocks noChangeArrowheads="1"/>
          </p:cNvSpPr>
          <p:nvPr/>
        </p:nvSpPr>
        <p:spPr bwMode="auto">
          <a:xfrm>
            <a:off x="6958013" y="5935662"/>
            <a:ext cx="354012" cy="457200"/>
          </a:xfrm>
          <a:prstGeom prst="rect">
            <a:avLst/>
          </a:prstGeom>
          <a:noFill/>
          <a:ln w="9525">
            <a:noFill/>
            <a:miter lim="800000"/>
            <a:headEnd/>
            <a:tailEnd/>
          </a:ln>
        </p:spPr>
        <p:txBody>
          <a:bodyPr wrap="none" lIns="92075" tIns="46038" rIns="92075" bIns="46038">
            <a:spAutoFit/>
          </a:bodyPr>
          <a:lstStyle/>
          <a:p>
            <a:pPr eaLnBrk="0" hangingPunct="0"/>
            <a:r>
              <a:rPr lang="en-US" sz="2400" b="1"/>
              <a:t>5</a:t>
            </a:r>
          </a:p>
        </p:txBody>
      </p:sp>
      <p:sp>
        <p:nvSpPr>
          <p:cNvPr id="6" name="Rectangle 11"/>
          <p:cNvSpPr>
            <a:spLocks noChangeArrowheads="1"/>
          </p:cNvSpPr>
          <p:nvPr/>
        </p:nvSpPr>
        <p:spPr bwMode="auto">
          <a:xfrm>
            <a:off x="4516438" y="5922962"/>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12</a:t>
            </a:r>
            <a:endParaRPr lang="en-US" sz="2400"/>
          </a:p>
        </p:txBody>
      </p:sp>
      <p:sp>
        <p:nvSpPr>
          <p:cNvPr id="7" name="Rectangle 12"/>
          <p:cNvSpPr>
            <a:spLocks noChangeArrowheads="1"/>
          </p:cNvSpPr>
          <p:nvPr/>
        </p:nvSpPr>
        <p:spPr bwMode="auto">
          <a:xfrm>
            <a:off x="3430588" y="5935662"/>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35</a:t>
            </a:r>
            <a:endParaRPr lang="en-US" sz="2400"/>
          </a:p>
        </p:txBody>
      </p:sp>
      <p:sp>
        <p:nvSpPr>
          <p:cNvPr id="8" name="Rectangle 13"/>
          <p:cNvSpPr>
            <a:spLocks noChangeArrowheads="1"/>
          </p:cNvSpPr>
          <p:nvPr/>
        </p:nvSpPr>
        <p:spPr bwMode="auto">
          <a:xfrm>
            <a:off x="2344738" y="5935662"/>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42</a:t>
            </a:r>
            <a:endParaRPr lang="en-US" sz="2400"/>
          </a:p>
        </p:txBody>
      </p:sp>
      <p:sp>
        <p:nvSpPr>
          <p:cNvPr id="9" name="Rectangle 14"/>
          <p:cNvSpPr>
            <a:spLocks noChangeArrowheads="1"/>
          </p:cNvSpPr>
          <p:nvPr/>
        </p:nvSpPr>
        <p:spPr bwMode="auto">
          <a:xfrm>
            <a:off x="1376363" y="5949950"/>
            <a:ext cx="523875" cy="457200"/>
          </a:xfrm>
          <a:prstGeom prst="rect">
            <a:avLst/>
          </a:prstGeom>
          <a:noFill/>
          <a:ln w="9525">
            <a:noFill/>
            <a:miter lim="800000"/>
            <a:headEnd/>
            <a:tailEnd/>
          </a:ln>
        </p:spPr>
        <p:txBody>
          <a:bodyPr wrap="none" lIns="92075" tIns="46038" rIns="92075" bIns="46038">
            <a:spAutoFit/>
          </a:bodyPr>
          <a:lstStyle/>
          <a:p>
            <a:pPr eaLnBrk="0" hangingPunct="0"/>
            <a:r>
              <a:rPr lang="en-US" sz="2400" b="1"/>
              <a:t>77</a:t>
            </a:r>
            <a:endParaRPr lang="en-US" sz="2400"/>
          </a:p>
        </p:txBody>
      </p:sp>
      <p:sp>
        <p:nvSpPr>
          <p:cNvPr id="10" name="Rectangle 15"/>
          <p:cNvSpPr>
            <a:spLocks noChangeArrowheads="1"/>
          </p:cNvSpPr>
          <p:nvPr/>
        </p:nvSpPr>
        <p:spPr bwMode="auto">
          <a:xfrm>
            <a:off x="5559425" y="5921375"/>
            <a:ext cx="693738" cy="457200"/>
          </a:xfrm>
          <a:prstGeom prst="rect">
            <a:avLst/>
          </a:prstGeom>
          <a:noFill/>
          <a:ln w="9525">
            <a:noFill/>
            <a:miter lim="800000"/>
            <a:headEnd/>
            <a:tailEnd/>
          </a:ln>
        </p:spPr>
        <p:txBody>
          <a:bodyPr wrap="none" lIns="92075" tIns="46038" rIns="92075" bIns="46038">
            <a:spAutoFit/>
          </a:bodyPr>
          <a:lstStyle/>
          <a:p>
            <a:pPr eaLnBrk="0" hangingPunct="0"/>
            <a:r>
              <a:rPr lang="en-US" sz="2400" b="1"/>
              <a:t>101</a:t>
            </a:r>
          </a:p>
        </p:txBody>
      </p:sp>
      <p:sp>
        <p:nvSpPr>
          <p:cNvPr id="11" name="Rectangle 30"/>
          <p:cNvSpPr>
            <a:spLocks noChangeArrowheads="1"/>
          </p:cNvSpPr>
          <p:nvPr/>
        </p:nvSpPr>
        <p:spPr bwMode="auto">
          <a:xfrm>
            <a:off x="1524000" y="5300662"/>
            <a:ext cx="5668218"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a:t>
            </a:r>
            <a:r>
              <a:rPr lang="en-US" sz="2400" b="1" dirty="0"/>
              <a:t>2         </a:t>
            </a:r>
            <a:r>
              <a:rPr lang="en-US" sz="2400" b="1" dirty="0" smtClean="0"/>
              <a:t>   </a:t>
            </a:r>
            <a:r>
              <a:rPr lang="en-US" sz="2400" b="1" dirty="0"/>
              <a:t>3          </a:t>
            </a:r>
            <a:r>
              <a:rPr lang="en-US" sz="2400" b="1" dirty="0" smtClean="0"/>
              <a:t>   4               5              6</a:t>
            </a:r>
            <a:endParaRPr lang="en-US" sz="2400" dirty="0"/>
          </a:p>
        </p:txBody>
      </p:sp>
      <p:sp>
        <p:nvSpPr>
          <p:cNvPr id="12" name="Line 61"/>
          <p:cNvSpPr>
            <a:spLocks noChangeShapeType="1"/>
          </p:cNvSpPr>
          <p:nvPr/>
        </p:nvSpPr>
        <p:spPr bwMode="auto">
          <a:xfrm>
            <a:off x="2133600" y="5854700"/>
            <a:ext cx="0" cy="461963"/>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3" name="Line 62"/>
          <p:cNvSpPr>
            <a:spLocks noChangeShapeType="1"/>
          </p:cNvSpPr>
          <p:nvPr/>
        </p:nvSpPr>
        <p:spPr bwMode="auto">
          <a:xfrm>
            <a:off x="3151188" y="5854700"/>
            <a:ext cx="0" cy="469900"/>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4" name="Line 63"/>
          <p:cNvSpPr>
            <a:spLocks noChangeShapeType="1"/>
          </p:cNvSpPr>
          <p:nvPr/>
        </p:nvSpPr>
        <p:spPr bwMode="auto">
          <a:xfrm>
            <a:off x="4189413" y="5854700"/>
            <a:ext cx="0" cy="469900"/>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5" name="Line 64"/>
          <p:cNvSpPr>
            <a:spLocks noChangeShapeType="1"/>
          </p:cNvSpPr>
          <p:nvPr/>
        </p:nvSpPr>
        <p:spPr bwMode="auto">
          <a:xfrm>
            <a:off x="5299075" y="5854700"/>
            <a:ext cx="0" cy="469900"/>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6" name="Line 65"/>
          <p:cNvSpPr>
            <a:spLocks noChangeShapeType="1"/>
          </p:cNvSpPr>
          <p:nvPr/>
        </p:nvSpPr>
        <p:spPr bwMode="auto">
          <a:xfrm>
            <a:off x="6453188" y="5862638"/>
            <a:ext cx="0" cy="454025"/>
          </a:xfrm>
          <a:prstGeom prst="line">
            <a:avLst/>
          </a:prstGeom>
          <a:noFill/>
          <a:ln w="38100">
            <a:solidFill>
              <a:schemeClr val="tx1"/>
            </a:solidFill>
            <a:round/>
            <a:headEnd type="none" w="sm" len="sm"/>
            <a:tailEnd type="none" w="sm" len="sm"/>
          </a:ln>
        </p:spPr>
        <p:txBody>
          <a:bodyPr wrap="none" anchor="ctr"/>
          <a:lstStyle/>
          <a:p>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81000"/>
            <a:ext cx="7924800" cy="609600"/>
          </a:xfrm>
        </p:spPr>
        <p:txBody>
          <a:bodyPr/>
          <a:lstStyle/>
          <a:p>
            <a:r>
              <a:rPr lang="en-US" dirty="0" smtClean="0"/>
              <a:t>Program for Bubble sort</a:t>
            </a:r>
            <a:endParaRPr lang="en-US" dirty="0"/>
          </a:p>
        </p:txBody>
      </p:sp>
      <p:sp>
        <p:nvSpPr>
          <p:cNvPr id="3" name="Content Placeholder 2"/>
          <p:cNvSpPr>
            <a:spLocks noGrp="1"/>
          </p:cNvSpPr>
          <p:nvPr>
            <p:ph idx="1"/>
          </p:nvPr>
        </p:nvSpPr>
        <p:spPr>
          <a:xfrm>
            <a:off x="914400" y="990600"/>
            <a:ext cx="8001000" cy="5257800"/>
          </a:xfrm>
        </p:spPr>
        <p:txBody>
          <a:bodyPr>
            <a:normAutofit fontScale="25000" lnSpcReduction="20000"/>
          </a:bodyPr>
          <a:lstStyle/>
          <a:p>
            <a:pPr>
              <a:buNone/>
            </a:pPr>
            <a:r>
              <a:rPr lang="en-US" sz="6400" b="1" dirty="0" smtClean="0"/>
              <a:t>Program to sort an array of integers in ascending order using bubble sort.</a:t>
            </a:r>
            <a:endParaRPr lang="en-US" sz="6400" dirty="0" smtClean="0"/>
          </a:p>
          <a:p>
            <a:pPr>
              <a:buNone/>
            </a:pPr>
            <a:r>
              <a:rPr lang="en-US" sz="5600" dirty="0" smtClean="0"/>
              <a:t>#include&lt;</a:t>
            </a:r>
            <a:r>
              <a:rPr lang="en-US" sz="5600" dirty="0" err="1" smtClean="0"/>
              <a:t>iostream.h</a:t>
            </a:r>
            <a:r>
              <a:rPr lang="en-US" sz="5600" dirty="0" smtClean="0"/>
              <a:t>&gt;</a:t>
            </a:r>
          </a:p>
          <a:p>
            <a:pPr>
              <a:buNone/>
            </a:pPr>
            <a:r>
              <a:rPr lang="en-US" sz="5600" dirty="0" smtClean="0"/>
              <a:t>#include&lt;</a:t>
            </a:r>
            <a:r>
              <a:rPr lang="en-US" sz="5600" dirty="0" err="1" smtClean="0"/>
              <a:t>conio.h</a:t>
            </a:r>
            <a:r>
              <a:rPr lang="en-US" sz="5600" dirty="0" smtClean="0"/>
              <a:t>&gt;</a:t>
            </a:r>
          </a:p>
          <a:p>
            <a:pPr>
              <a:buNone/>
            </a:pPr>
            <a:r>
              <a:rPr lang="en-US" sz="5600" dirty="0" smtClean="0"/>
              <a:t>void main()</a:t>
            </a:r>
          </a:p>
          <a:p>
            <a:pPr>
              <a:buNone/>
            </a:pPr>
            <a:r>
              <a:rPr lang="en-US" sz="5600" dirty="0" smtClean="0"/>
              <a:t>{</a:t>
            </a:r>
          </a:p>
          <a:p>
            <a:pPr>
              <a:buNone/>
            </a:pPr>
            <a:r>
              <a:rPr lang="en-US" sz="5600" dirty="0" smtClean="0"/>
              <a:t>	</a:t>
            </a:r>
            <a:r>
              <a:rPr lang="en-US" sz="5600" dirty="0" err="1" smtClean="0"/>
              <a:t>clrscr</a:t>
            </a:r>
            <a:r>
              <a:rPr lang="en-US" sz="5600" dirty="0" smtClean="0"/>
              <a:t>();</a:t>
            </a:r>
          </a:p>
          <a:p>
            <a:pPr>
              <a:buNone/>
            </a:pPr>
            <a:r>
              <a:rPr lang="en-US" sz="5600" dirty="0" smtClean="0"/>
              <a:t>	</a:t>
            </a:r>
            <a:r>
              <a:rPr lang="en-US" sz="5600" dirty="0" err="1" smtClean="0"/>
              <a:t>int</a:t>
            </a:r>
            <a:r>
              <a:rPr lang="en-US" sz="5600" dirty="0" smtClean="0"/>
              <a:t> a[5],</a:t>
            </a:r>
            <a:r>
              <a:rPr lang="en-US" sz="5600" dirty="0" err="1" smtClean="0"/>
              <a:t>i,j,temp</a:t>
            </a:r>
            <a:r>
              <a:rPr lang="en-US" sz="5600" dirty="0" smtClean="0"/>
              <a:t>;</a:t>
            </a:r>
          </a:p>
          <a:p>
            <a:pPr>
              <a:buNone/>
            </a:pPr>
            <a:r>
              <a:rPr lang="en-US" sz="5600" dirty="0" smtClean="0"/>
              <a:t>	</a:t>
            </a:r>
            <a:r>
              <a:rPr lang="en-US" sz="5600" dirty="0" err="1" smtClean="0"/>
              <a:t>cout</a:t>
            </a:r>
            <a:r>
              <a:rPr lang="en-US" sz="5600" dirty="0" smtClean="0"/>
              <a:t>&lt;&lt;"Enter the 5 elements: ";</a:t>
            </a:r>
          </a:p>
          <a:p>
            <a:pPr>
              <a:buNone/>
            </a:pPr>
            <a:r>
              <a:rPr lang="en-US" sz="5600" dirty="0" smtClean="0"/>
              <a:t>	for(</a:t>
            </a:r>
            <a:r>
              <a:rPr lang="en-US" sz="5600" dirty="0" err="1" smtClean="0"/>
              <a:t>i</a:t>
            </a:r>
            <a:r>
              <a:rPr lang="en-US" sz="5600" dirty="0" smtClean="0"/>
              <a:t>=0;i&lt;5;i++)</a:t>
            </a:r>
          </a:p>
          <a:p>
            <a:pPr>
              <a:buNone/>
            </a:pPr>
            <a:r>
              <a:rPr lang="en-US" sz="5600" dirty="0" smtClean="0"/>
              <a:t>	{</a:t>
            </a:r>
          </a:p>
          <a:p>
            <a:pPr>
              <a:buNone/>
            </a:pPr>
            <a:r>
              <a:rPr lang="en-US" sz="5600" dirty="0" smtClean="0"/>
              <a:t>		</a:t>
            </a:r>
            <a:r>
              <a:rPr lang="en-US" sz="5600" dirty="0" err="1" smtClean="0"/>
              <a:t>cin</a:t>
            </a:r>
            <a:r>
              <a:rPr lang="en-US" sz="5600" dirty="0" smtClean="0"/>
              <a:t>&gt;&gt;a[</a:t>
            </a:r>
            <a:r>
              <a:rPr lang="en-US" sz="5600" dirty="0" err="1" smtClean="0"/>
              <a:t>i</a:t>
            </a:r>
            <a:r>
              <a:rPr lang="en-US" sz="5600" dirty="0" smtClean="0"/>
              <a:t>];</a:t>
            </a:r>
          </a:p>
          <a:p>
            <a:pPr>
              <a:buNone/>
            </a:pPr>
            <a:r>
              <a:rPr lang="en-US" sz="5600" dirty="0" smtClean="0"/>
              <a:t>	}</a:t>
            </a:r>
          </a:p>
          <a:p>
            <a:pPr>
              <a:buNone/>
            </a:pPr>
            <a:r>
              <a:rPr lang="en-US" sz="5600" dirty="0" smtClean="0"/>
              <a:t>	for(</a:t>
            </a:r>
            <a:r>
              <a:rPr lang="en-US" sz="5600" dirty="0" err="1" smtClean="0"/>
              <a:t>i</a:t>
            </a:r>
            <a:r>
              <a:rPr lang="en-US" sz="5600" dirty="0" smtClean="0"/>
              <a:t>=0;i&lt;5;i++)</a:t>
            </a:r>
          </a:p>
          <a:p>
            <a:pPr>
              <a:buNone/>
            </a:pPr>
            <a:r>
              <a:rPr lang="en-US" sz="5600" dirty="0" smtClean="0"/>
              <a:t>	{</a:t>
            </a:r>
          </a:p>
          <a:p>
            <a:pPr>
              <a:buNone/>
            </a:pPr>
            <a:r>
              <a:rPr lang="en-US" sz="5600" dirty="0" smtClean="0"/>
              <a:t>		for(j=0;j&lt;5-i-1;j++)</a:t>
            </a:r>
          </a:p>
          <a:p>
            <a:pPr>
              <a:buNone/>
            </a:pPr>
            <a:r>
              <a:rPr lang="en-US" sz="5600" dirty="0" smtClean="0"/>
              <a:t>		{</a:t>
            </a:r>
          </a:p>
          <a:p>
            <a:pPr>
              <a:buNone/>
            </a:pPr>
            <a:r>
              <a:rPr lang="en-US" sz="5600" dirty="0" smtClean="0"/>
              <a:t>			if(a[j]&gt;a[j+1])</a:t>
            </a:r>
          </a:p>
          <a:p>
            <a:pPr>
              <a:buNone/>
            </a:pPr>
            <a:r>
              <a:rPr lang="en-US" sz="5600" dirty="0" smtClean="0"/>
              <a:t>			{</a:t>
            </a:r>
          </a:p>
          <a:p>
            <a:pPr>
              <a:buNone/>
            </a:pPr>
            <a:r>
              <a:rPr lang="en-US" sz="5600" dirty="0" smtClean="0"/>
              <a:t>				temp=a[j+1];</a:t>
            </a:r>
          </a:p>
          <a:p>
            <a:pPr>
              <a:buNone/>
            </a:pPr>
            <a:r>
              <a:rPr lang="en-US" sz="5600" dirty="0" smtClean="0"/>
              <a:t>				a[j+1]=a[j];</a:t>
            </a:r>
          </a:p>
          <a:p>
            <a:pPr>
              <a:buNone/>
            </a:pPr>
            <a:r>
              <a:rPr lang="en-US" sz="5600" dirty="0" smtClean="0"/>
              <a:t>				a[j]=temp;</a:t>
            </a:r>
          </a:p>
          <a:p>
            <a:pPr>
              <a:buNone/>
            </a:pPr>
            <a:r>
              <a:rPr lang="en-US" sz="5600" dirty="0" smtClean="0"/>
              <a:t>			}</a:t>
            </a:r>
          </a:p>
          <a:p>
            <a:pPr>
              <a:buNone/>
            </a:pPr>
            <a:r>
              <a:rPr lang="en-US" sz="5600" dirty="0" smtClean="0"/>
              <a:t>		}</a:t>
            </a:r>
          </a:p>
          <a:p>
            <a:pPr>
              <a:buNone/>
            </a:pPr>
            <a:r>
              <a:rPr lang="en-US" sz="5600" dirty="0" smtClean="0"/>
              <a:t>	}</a:t>
            </a:r>
          </a:p>
          <a:p>
            <a:pPr>
              <a:buNone/>
            </a:pPr>
            <a:r>
              <a:rPr lang="en-US" sz="4400" dirty="0" smtClean="0"/>
              <a:t>	</a:t>
            </a:r>
            <a:endParaRPr lang="en-US" dirty="0"/>
          </a:p>
        </p:txBody>
      </p:sp>
      <p:sp>
        <p:nvSpPr>
          <p:cNvPr id="4" name="Rectangle 3"/>
          <p:cNvSpPr/>
          <p:nvPr/>
        </p:nvSpPr>
        <p:spPr>
          <a:xfrm>
            <a:off x="5715000" y="2514600"/>
            <a:ext cx="3429000" cy="1600438"/>
          </a:xfrm>
          <a:prstGeom prst="rect">
            <a:avLst/>
          </a:prstGeom>
        </p:spPr>
        <p:txBody>
          <a:bodyPr wrap="square">
            <a:spAutoFit/>
          </a:bodyPr>
          <a:lstStyle/>
          <a:p>
            <a:pPr>
              <a:buNone/>
            </a:pPr>
            <a:r>
              <a:rPr lang="en-US" sz="1400" dirty="0" err="1" smtClean="0">
                <a:latin typeface="Cambria" pitchFamily="18" charset="0"/>
              </a:rPr>
              <a:t>cout</a:t>
            </a:r>
            <a:r>
              <a:rPr lang="en-US" sz="1400" dirty="0" smtClean="0">
                <a:latin typeface="Cambria" pitchFamily="18" charset="0"/>
              </a:rPr>
              <a:t>&lt;&lt;"\</a:t>
            </a:r>
            <a:r>
              <a:rPr lang="en-US" sz="1400" dirty="0" err="1" smtClean="0">
                <a:latin typeface="Cambria" pitchFamily="18" charset="0"/>
              </a:rPr>
              <a:t>nSorted</a:t>
            </a:r>
            <a:r>
              <a:rPr lang="en-US" sz="1400" dirty="0" smtClean="0">
                <a:latin typeface="Cambria" pitchFamily="18" charset="0"/>
              </a:rPr>
              <a:t> list: ";</a:t>
            </a:r>
          </a:p>
          <a:p>
            <a:pPr>
              <a:buNone/>
            </a:pPr>
            <a:r>
              <a:rPr lang="en-US" sz="1400" dirty="0" smtClean="0">
                <a:latin typeface="Cambria" pitchFamily="18" charset="0"/>
              </a:rPr>
              <a:t>	for(</a:t>
            </a:r>
            <a:r>
              <a:rPr lang="en-US" sz="1400" dirty="0" err="1" smtClean="0">
                <a:latin typeface="Cambria" pitchFamily="18" charset="0"/>
              </a:rPr>
              <a:t>i</a:t>
            </a:r>
            <a:r>
              <a:rPr lang="en-US" sz="1400" dirty="0" smtClean="0">
                <a:latin typeface="Cambria" pitchFamily="18" charset="0"/>
              </a:rPr>
              <a:t>=0;i&lt;5;i++)</a:t>
            </a:r>
          </a:p>
          <a:p>
            <a:pPr>
              <a:buNone/>
            </a:pPr>
            <a:r>
              <a:rPr lang="en-US" sz="1400" dirty="0" smtClean="0">
                <a:latin typeface="Cambria" pitchFamily="18" charset="0"/>
              </a:rPr>
              <a:t>	{</a:t>
            </a:r>
          </a:p>
          <a:p>
            <a:pPr>
              <a:buNone/>
            </a:pPr>
            <a:r>
              <a:rPr lang="en-US" sz="1400" dirty="0" smtClean="0">
                <a:latin typeface="Cambria" pitchFamily="18" charset="0"/>
              </a:rPr>
              <a:t>		</a:t>
            </a:r>
            <a:r>
              <a:rPr lang="en-US" sz="1400" dirty="0" err="1" smtClean="0">
                <a:latin typeface="Cambria" pitchFamily="18" charset="0"/>
              </a:rPr>
              <a:t>cout</a:t>
            </a:r>
            <a:r>
              <a:rPr lang="en-US" sz="1400" dirty="0" smtClean="0">
                <a:latin typeface="Cambria" pitchFamily="18" charset="0"/>
              </a:rPr>
              <a:t>&lt;&lt;a[</a:t>
            </a:r>
            <a:r>
              <a:rPr lang="en-US" sz="1400" dirty="0" err="1" smtClean="0">
                <a:latin typeface="Cambria" pitchFamily="18" charset="0"/>
              </a:rPr>
              <a:t>i</a:t>
            </a:r>
            <a:r>
              <a:rPr lang="en-US" sz="1400" dirty="0" smtClean="0">
                <a:latin typeface="Cambria" pitchFamily="18" charset="0"/>
              </a:rPr>
              <a:t>]&lt;&lt;“   ";</a:t>
            </a:r>
          </a:p>
          <a:p>
            <a:pPr>
              <a:buNone/>
            </a:pPr>
            <a:r>
              <a:rPr lang="en-US" sz="1400" dirty="0" smtClean="0">
                <a:latin typeface="Cambria" pitchFamily="18" charset="0"/>
              </a:rPr>
              <a:t>	}</a:t>
            </a:r>
          </a:p>
          <a:p>
            <a:pPr>
              <a:buNone/>
            </a:pPr>
            <a:r>
              <a:rPr lang="en-US" sz="1400" dirty="0" smtClean="0">
                <a:latin typeface="Cambria" pitchFamily="18" charset="0"/>
              </a:rPr>
              <a:t>	</a:t>
            </a:r>
            <a:r>
              <a:rPr lang="en-US" sz="1400" dirty="0" err="1" smtClean="0">
                <a:latin typeface="Cambria" pitchFamily="18" charset="0"/>
              </a:rPr>
              <a:t>getch</a:t>
            </a:r>
            <a:r>
              <a:rPr lang="en-US" sz="1400" dirty="0" smtClean="0">
                <a:latin typeface="Cambria" pitchFamily="18" charset="0"/>
              </a:rPr>
              <a:t>();</a:t>
            </a:r>
          </a:p>
          <a:p>
            <a:r>
              <a:rPr lang="en-US" sz="1400" dirty="0" smtClean="0">
                <a:latin typeface="Cambria" pitchFamily="18" charset="0"/>
              </a:rPr>
              <a:t>}</a:t>
            </a:r>
          </a:p>
        </p:txBody>
      </p:sp>
      <p:cxnSp>
        <p:nvCxnSpPr>
          <p:cNvPr id="6" name="Curved Connector 5"/>
          <p:cNvCxnSpPr/>
          <p:nvPr/>
        </p:nvCxnSpPr>
        <p:spPr>
          <a:xfrm flipV="1">
            <a:off x="2133600" y="2743200"/>
            <a:ext cx="3505200" cy="3352800"/>
          </a:xfrm>
          <a:prstGeom prst="curvedConnector3">
            <a:avLst>
              <a:gd name="adj1" fmla="val 90480"/>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4"/>
          <p:cNvSpPr>
            <a:spLocks noGrp="1" noChangeArrowheads="1"/>
          </p:cNvSpPr>
          <p:nvPr>
            <p:ph type="title" idx="4294967295"/>
          </p:nvPr>
        </p:nvSpPr>
        <p:spPr>
          <a:xfrm>
            <a:off x="304800" y="1143000"/>
            <a:ext cx="8229600" cy="609600"/>
          </a:xfrm>
          <a:prstGeom prst="rect">
            <a:avLst/>
          </a:prstGeom>
        </p:spPr>
        <p:txBody>
          <a:bodyPr>
            <a:normAutofit/>
          </a:bodyPr>
          <a:lstStyle/>
          <a:p>
            <a:pPr eaLnBrk="1" fontAlgn="auto" hangingPunct="1">
              <a:spcAft>
                <a:spcPts val="0"/>
              </a:spcAft>
              <a:defRPr/>
            </a:pPr>
            <a:r>
              <a:rPr lang="en-US" sz="2400" dirty="0" smtClean="0"/>
              <a:t>Complexity of the bubble sort algorithm</a:t>
            </a:r>
          </a:p>
        </p:txBody>
      </p:sp>
      <p:sp>
        <p:nvSpPr>
          <p:cNvPr id="43011" name="Text Box 5"/>
          <p:cNvSpPr txBox="1">
            <a:spLocks noChangeArrowheads="1"/>
          </p:cNvSpPr>
          <p:nvPr/>
        </p:nvSpPr>
        <p:spPr bwMode="auto">
          <a:xfrm>
            <a:off x="381000" y="1371600"/>
            <a:ext cx="8153400" cy="366713"/>
          </a:xfrm>
          <a:prstGeom prst="rect">
            <a:avLst/>
          </a:prstGeom>
          <a:noFill/>
          <a:ln w="9525">
            <a:noFill/>
            <a:miter lim="800000"/>
            <a:headEnd/>
            <a:tailEnd/>
          </a:ln>
        </p:spPr>
        <p:txBody>
          <a:bodyPr>
            <a:spAutoFit/>
          </a:bodyPr>
          <a:lstStyle/>
          <a:p>
            <a:pPr>
              <a:spcBef>
                <a:spcPct val="50000"/>
              </a:spcBef>
            </a:pPr>
            <a:endParaRPr lang="en-US"/>
          </a:p>
        </p:txBody>
      </p:sp>
      <p:sp>
        <p:nvSpPr>
          <p:cNvPr id="43012" name="Text Box 6"/>
          <p:cNvSpPr txBox="1">
            <a:spLocks noChangeArrowheads="1"/>
          </p:cNvSpPr>
          <p:nvPr/>
        </p:nvSpPr>
        <p:spPr bwMode="auto">
          <a:xfrm>
            <a:off x="304800" y="1752600"/>
            <a:ext cx="8610600" cy="3831818"/>
          </a:xfrm>
          <a:prstGeom prst="rect">
            <a:avLst/>
          </a:prstGeom>
          <a:noFill/>
          <a:ln w="9525">
            <a:noFill/>
            <a:miter lim="800000"/>
            <a:headEnd/>
            <a:tailEnd/>
          </a:ln>
        </p:spPr>
        <p:txBody>
          <a:bodyPr>
            <a:spAutoFit/>
          </a:bodyPr>
          <a:lstStyle/>
          <a:p>
            <a:pPr>
              <a:spcBef>
                <a:spcPct val="50000"/>
              </a:spcBef>
              <a:buFont typeface="Arial" pitchFamily="34" charset="0"/>
              <a:buChar char="•"/>
            </a:pPr>
            <a:r>
              <a:rPr lang="en-US" dirty="0"/>
              <a:t>The time for a sorting algorithm is measured in terms of the number of comparisons. The number f(n) of comparisons in the bubble sort is easily computed. Specifically there are </a:t>
            </a:r>
            <a:r>
              <a:rPr lang="en-US" dirty="0" smtClean="0"/>
              <a:t>   n </a:t>
            </a:r>
            <a:r>
              <a:rPr lang="en-US" dirty="0"/>
              <a:t>-1 comparisons during first pass, which places the largest element in the last position, there are n -2 comparisons in the second step, which places the second largest element in the </a:t>
            </a:r>
            <a:r>
              <a:rPr lang="en-US" dirty="0" smtClean="0"/>
              <a:t>last </a:t>
            </a:r>
            <a:r>
              <a:rPr lang="en-US" dirty="0"/>
              <a:t>position, and so on. </a:t>
            </a:r>
            <a:r>
              <a:rPr lang="en-US" dirty="0" smtClean="0"/>
              <a:t>Thus,</a:t>
            </a:r>
            <a:endParaRPr lang="en-US" dirty="0"/>
          </a:p>
          <a:p>
            <a:pPr>
              <a:spcBef>
                <a:spcPct val="50000"/>
              </a:spcBef>
              <a:buFont typeface="Arial" pitchFamily="34" charset="0"/>
              <a:buChar char="•"/>
            </a:pPr>
            <a:r>
              <a:rPr lang="en-US" dirty="0"/>
              <a:t>f(n) = (n-1)+(n-2)+. . . +2+1 =n(n-1)/</a:t>
            </a:r>
            <a:r>
              <a:rPr lang="en-US" dirty="0" smtClean="0"/>
              <a:t>2= </a:t>
            </a:r>
            <a:r>
              <a:rPr lang="en-US" b="1" dirty="0" smtClean="0"/>
              <a:t>O(n</a:t>
            </a:r>
            <a:r>
              <a:rPr lang="en-US" b="1" baseline="30000" dirty="0" smtClean="0"/>
              <a:t>2 </a:t>
            </a:r>
            <a:r>
              <a:rPr lang="en-US" b="1" dirty="0" smtClean="0"/>
              <a:t>)</a:t>
            </a:r>
            <a:endParaRPr lang="en-US" b="1" dirty="0"/>
          </a:p>
          <a:p>
            <a:pPr>
              <a:spcBef>
                <a:spcPct val="50000"/>
              </a:spcBef>
              <a:buFont typeface="Arial" pitchFamily="34" charset="0"/>
              <a:buChar char="•"/>
            </a:pPr>
            <a:r>
              <a:rPr lang="en-US" dirty="0"/>
              <a:t>In other words, </a:t>
            </a:r>
            <a:r>
              <a:rPr lang="en-US" dirty="0" smtClean="0"/>
              <a:t>the </a:t>
            </a:r>
            <a:r>
              <a:rPr lang="en-US" dirty="0"/>
              <a:t>time required to execute bubble sort algorithm is proportional to n</a:t>
            </a:r>
            <a:r>
              <a:rPr lang="en-US" baseline="30000" dirty="0"/>
              <a:t>2</a:t>
            </a:r>
            <a:r>
              <a:rPr lang="en-US" dirty="0"/>
              <a:t>, where n is the number of input items</a:t>
            </a:r>
            <a:r>
              <a:rPr lang="en-US" dirty="0" smtClean="0"/>
              <a:t>.</a:t>
            </a:r>
          </a:p>
          <a:p>
            <a:pPr>
              <a:spcBef>
                <a:spcPct val="50000"/>
              </a:spcBef>
              <a:buFont typeface="Arial" pitchFamily="34" charset="0"/>
              <a:buChar char="•"/>
            </a:pPr>
            <a:r>
              <a:rPr lang="en-US" dirty="0" smtClean="0"/>
              <a:t>It works best for small size files &amp; worst for large size files.</a:t>
            </a:r>
          </a:p>
          <a:p>
            <a:pPr>
              <a:spcBef>
                <a:spcPct val="50000"/>
              </a:spcBef>
              <a:buFont typeface="Arial" pitchFamily="34" charset="0"/>
              <a:buChar char="•"/>
            </a:pPr>
            <a:r>
              <a:rPr lang="en-US" dirty="0" smtClean="0"/>
              <a:t>Least efficient.</a:t>
            </a:r>
            <a:endParaRPr lang="en-US" dirty="0"/>
          </a:p>
          <a:p>
            <a:pPr>
              <a:spcBef>
                <a:spcPct val="50000"/>
              </a:spcBef>
            </a:pP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4"/>
          <p:cNvSpPr>
            <a:spLocks noGrp="1" noChangeArrowheads="1"/>
          </p:cNvSpPr>
          <p:nvPr>
            <p:ph type="title" idx="4294967295"/>
          </p:nvPr>
        </p:nvSpPr>
        <p:spPr>
          <a:xfrm>
            <a:off x="304800" y="1143000"/>
            <a:ext cx="8229600" cy="609600"/>
          </a:xfrm>
          <a:prstGeom prst="rect">
            <a:avLst/>
          </a:prstGeom>
        </p:spPr>
        <p:txBody>
          <a:bodyPr>
            <a:normAutofit/>
          </a:bodyPr>
          <a:lstStyle/>
          <a:p>
            <a:pPr eaLnBrk="1" fontAlgn="auto" hangingPunct="1">
              <a:spcAft>
                <a:spcPts val="0"/>
              </a:spcAft>
              <a:defRPr/>
            </a:pPr>
            <a:r>
              <a:rPr lang="en-US" sz="2400" dirty="0" smtClean="0"/>
              <a:t>Algorithm for Insertion sort</a:t>
            </a:r>
          </a:p>
        </p:txBody>
      </p:sp>
      <p:sp>
        <p:nvSpPr>
          <p:cNvPr id="43011" name="Text Box 5"/>
          <p:cNvSpPr txBox="1">
            <a:spLocks noChangeArrowheads="1"/>
          </p:cNvSpPr>
          <p:nvPr/>
        </p:nvSpPr>
        <p:spPr bwMode="auto">
          <a:xfrm>
            <a:off x="381000" y="1371600"/>
            <a:ext cx="8153400" cy="366713"/>
          </a:xfrm>
          <a:prstGeom prst="rect">
            <a:avLst/>
          </a:prstGeom>
          <a:noFill/>
          <a:ln w="9525">
            <a:noFill/>
            <a:miter lim="800000"/>
            <a:headEnd/>
            <a:tailEnd/>
          </a:ln>
        </p:spPr>
        <p:txBody>
          <a:bodyPr>
            <a:spAutoFit/>
          </a:bodyPr>
          <a:lstStyle/>
          <a:p>
            <a:pPr>
              <a:spcBef>
                <a:spcPct val="50000"/>
              </a:spcBef>
            </a:pPr>
            <a:endParaRPr lang="en-US"/>
          </a:p>
        </p:txBody>
      </p:sp>
      <p:sp>
        <p:nvSpPr>
          <p:cNvPr id="43012" name="Text Box 6"/>
          <p:cNvSpPr txBox="1">
            <a:spLocks noChangeArrowheads="1"/>
          </p:cNvSpPr>
          <p:nvPr/>
        </p:nvSpPr>
        <p:spPr bwMode="auto">
          <a:xfrm>
            <a:off x="304800" y="1752600"/>
            <a:ext cx="8610600" cy="3554819"/>
          </a:xfrm>
          <a:prstGeom prst="rect">
            <a:avLst/>
          </a:prstGeom>
          <a:noFill/>
          <a:ln w="9525">
            <a:noFill/>
            <a:miter lim="800000"/>
            <a:headEnd/>
            <a:tailEnd/>
          </a:ln>
        </p:spPr>
        <p:txBody>
          <a:bodyPr>
            <a:spAutoFit/>
          </a:bodyPr>
          <a:lstStyle/>
          <a:p>
            <a:pPr marL="342900" indent="-342900"/>
            <a:r>
              <a:rPr lang="en-US" b="1" dirty="0" smtClean="0"/>
              <a:t>Algorithm </a:t>
            </a:r>
            <a:r>
              <a:rPr lang="en-US" b="1" dirty="0" err="1" smtClean="0"/>
              <a:t>Insertion_Sort</a:t>
            </a:r>
            <a:r>
              <a:rPr lang="en-US" b="1" dirty="0" smtClean="0"/>
              <a:t> (DATA, N):</a:t>
            </a:r>
          </a:p>
          <a:p>
            <a:pPr marL="342900" indent="-342900"/>
            <a:endParaRPr lang="en-US" dirty="0" smtClean="0"/>
          </a:p>
          <a:p>
            <a:pPr marL="342900" indent="-342900">
              <a:buFontTx/>
              <a:buAutoNum type="arabicPeriod"/>
            </a:pPr>
            <a:r>
              <a:rPr lang="en-US" dirty="0" smtClean="0"/>
              <a:t>Repeat steps 2 to 4 for K = 2,3…N-1:</a:t>
            </a:r>
          </a:p>
          <a:p>
            <a:pPr marL="342900" indent="-342900">
              <a:buFontTx/>
              <a:buAutoNum type="arabicPeriod"/>
            </a:pPr>
            <a:r>
              <a:rPr lang="en-US" dirty="0" smtClean="0"/>
              <a:t>Set TEMP:= a[K] and J=k-1</a:t>
            </a:r>
          </a:p>
          <a:p>
            <a:pPr marL="342900" indent="-342900">
              <a:buFontTx/>
              <a:buAutoNum type="arabicPeriod"/>
            </a:pPr>
            <a:r>
              <a:rPr lang="en-US" dirty="0" smtClean="0"/>
              <a:t>Repeat while TEMP&lt;a[J] and J&gt;=1</a:t>
            </a:r>
          </a:p>
          <a:p>
            <a:pPr marL="800100" lvl="1" indent="-342900">
              <a:buFontTx/>
              <a:buAutoNum type="alphaLcParenR"/>
            </a:pPr>
            <a:r>
              <a:rPr lang="en-US" dirty="0" smtClean="0"/>
              <a:t>Set a[J+1]:= a[J]. [Moves element forward]</a:t>
            </a:r>
          </a:p>
          <a:p>
            <a:pPr marL="800100" lvl="1" indent="-342900">
              <a:buFontTx/>
              <a:buAutoNum type="alphaLcParenR"/>
            </a:pPr>
            <a:r>
              <a:rPr lang="en-US" dirty="0" smtClean="0"/>
              <a:t>Set J:=J-1</a:t>
            </a:r>
          </a:p>
          <a:p>
            <a:pPr marL="800100" lvl="1" indent="-342900"/>
            <a:r>
              <a:rPr lang="en-US" dirty="0" smtClean="0"/>
              <a:t>[End of  loop]			</a:t>
            </a:r>
          </a:p>
          <a:p>
            <a:pPr marL="342900" indent="-342900"/>
            <a:r>
              <a:rPr lang="en-US" dirty="0" smtClean="0"/>
              <a:t>4. Set a[J+1]:=TEMP. [Inserts element in proper place]</a:t>
            </a:r>
          </a:p>
          <a:p>
            <a:pPr marL="342900" indent="-342900"/>
            <a:r>
              <a:rPr lang="en-US" dirty="0" smtClean="0"/>
              <a:t>	 [End of step 1 Outer loop]</a:t>
            </a:r>
          </a:p>
          <a:p>
            <a:pPr marL="342900" indent="-342900"/>
            <a:r>
              <a:rPr lang="en-US" dirty="0" smtClean="0"/>
              <a:t>5. Exit</a:t>
            </a:r>
          </a:p>
          <a:p>
            <a:pPr marL="342900" indent="-342900">
              <a:spcBef>
                <a:spcPct val="50000"/>
              </a:spcBef>
            </a:pP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990600" y="381001"/>
            <a:ext cx="7924800" cy="504910"/>
          </a:xfrm>
        </p:spPr>
        <p:txBody>
          <a:bodyPr/>
          <a:lstStyle/>
          <a:p>
            <a:pPr eaLnBrk="1" hangingPunct="1"/>
            <a:r>
              <a:rPr lang="en-US" dirty="0" smtClean="0"/>
              <a:t>Example: Insertion Sort</a:t>
            </a:r>
          </a:p>
        </p:txBody>
      </p:sp>
      <p:grpSp>
        <p:nvGrpSpPr>
          <p:cNvPr id="2" name="Group 3"/>
          <p:cNvGrpSpPr>
            <a:grpSpLocks/>
          </p:cNvGrpSpPr>
          <p:nvPr/>
        </p:nvGrpSpPr>
        <p:grpSpPr bwMode="auto">
          <a:xfrm>
            <a:off x="1447800" y="1066800"/>
            <a:ext cx="7032625" cy="735013"/>
            <a:chOff x="644" y="1072"/>
            <a:chExt cx="4430" cy="559"/>
          </a:xfrm>
        </p:grpSpPr>
        <p:sp>
          <p:nvSpPr>
            <p:cNvPr id="39999"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40000"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001"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002"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003"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005" name="Rectangle 10"/>
            <p:cNvSpPr>
              <a:spLocks noChangeArrowheads="1"/>
            </p:cNvSpPr>
            <p:nvPr/>
          </p:nvSpPr>
          <p:spPr bwMode="auto">
            <a:xfrm>
              <a:off x="2726" y="1335"/>
              <a:ext cx="411"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100</a:t>
              </a:r>
              <a:endParaRPr lang="en-US" sz="2400" dirty="0"/>
            </a:p>
          </p:txBody>
        </p:sp>
        <p:sp>
          <p:nvSpPr>
            <p:cNvPr id="40006" name="Rectangle 11"/>
            <p:cNvSpPr>
              <a:spLocks noChangeArrowheads="1"/>
            </p:cNvSpPr>
            <p:nvPr/>
          </p:nvSpPr>
          <p:spPr bwMode="auto">
            <a:xfrm>
              <a:off x="2042"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40</a:t>
              </a:r>
              <a:endParaRPr lang="en-US" sz="2400" dirty="0"/>
            </a:p>
          </p:txBody>
        </p:sp>
        <p:sp>
          <p:nvSpPr>
            <p:cNvPr id="40007" name="Rectangle 12"/>
            <p:cNvSpPr>
              <a:spLocks noChangeArrowheads="1"/>
            </p:cNvSpPr>
            <p:nvPr/>
          </p:nvSpPr>
          <p:spPr bwMode="auto">
            <a:xfrm>
              <a:off x="1358"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solidFill>
                    <a:srgbClr val="00B050"/>
                  </a:solidFill>
                </a:rPr>
                <a:t>20</a:t>
              </a:r>
              <a:endParaRPr lang="en-US" sz="2400" dirty="0">
                <a:solidFill>
                  <a:srgbClr val="00B050"/>
                </a:solidFill>
              </a:endParaRPr>
            </a:p>
          </p:txBody>
        </p:sp>
        <p:sp>
          <p:nvSpPr>
            <p:cNvPr id="40008" name="Rectangle 13"/>
            <p:cNvSpPr>
              <a:spLocks noChangeArrowheads="1"/>
            </p:cNvSpPr>
            <p:nvPr/>
          </p:nvSpPr>
          <p:spPr bwMode="auto">
            <a:xfrm>
              <a:off x="748" y="1337"/>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solidFill>
                    <a:srgbClr val="00B050"/>
                  </a:solidFill>
                </a:rPr>
                <a:t>35</a:t>
              </a:r>
              <a:endParaRPr lang="en-US" sz="2400" dirty="0">
                <a:solidFill>
                  <a:srgbClr val="00B050"/>
                </a:solidFill>
              </a:endParaRPr>
            </a:p>
          </p:txBody>
        </p:sp>
        <p:sp>
          <p:nvSpPr>
            <p:cNvPr id="40009" name="Rectangle 14"/>
            <p:cNvSpPr>
              <a:spLocks noChangeArrowheads="1"/>
            </p:cNvSpPr>
            <p:nvPr/>
          </p:nvSpPr>
          <p:spPr bwMode="auto">
            <a:xfrm>
              <a:off x="3383" y="1335"/>
              <a:ext cx="302"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3</a:t>
              </a:r>
              <a:endParaRPr lang="en-US" sz="2400" b="1" dirty="0"/>
            </a:p>
          </p:txBody>
        </p:sp>
        <p:sp>
          <p:nvSpPr>
            <p:cNvPr id="40010" name="Rectangle 15"/>
            <p:cNvSpPr>
              <a:spLocks noChangeArrowheads="1"/>
            </p:cNvSpPr>
            <p:nvPr/>
          </p:nvSpPr>
          <p:spPr bwMode="auto">
            <a:xfrm>
              <a:off x="841" y="1072"/>
              <a:ext cx="4178"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a:t>
              </a:r>
              <a:r>
                <a:rPr lang="en-US" sz="2400" b="1" dirty="0"/>
                <a:t>2          </a:t>
              </a:r>
              <a:r>
                <a:rPr lang="en-US" sz="2400" b="1" dirty="0" smtClean="0"/>
                <a:t>  3                4              5              6         7</a:t>
              </a:r>
              <a:endParaRPr lang="en-US" sz="2400" dirty="0"/>
            </a:p>
          </p:txBody>
        </p:sp>
        <p:sp>
          <p:nvSpPr>
            <p:cNvPr id="40011" name="Rectangle 16"/>
            <p:cNvSpPr>
              <a:spLocks noChangeArrowheads="1"/>
            </p:cNvSpPr>
            <p:nvPr/>
          </p:nvSpPr>
          <p:spPr bwMode="auto">
            <a:xfrm>
              <a:off x="4132" y="1335"/>
              <a:ext cx="356"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a:t>
              </a:r>
              <a:endParaRPr lang="en-US" sz="2400" b="1" dirty="0"/>
            </a:p>
          </p:txBody>
        </p:sp>
      </p:grpSp>
      <p:sp>
        <p:nvSpPr>
          <p:cNvPr id="80" name="Line 9"/>
          <p:cNvSpPr>
            <a:spLocks noChangeShapeType="1"/>
          </p:cNvSpPr>
          <p:nvPr/>
        </p:nvSpPr>
        <p:spPr bwMode="auto">
          <a:xfrm>
            <a:off x="7696200" y="1447800"/>
            <a:ext cx="0" cy="376053"/>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81" name="Rectangle 16"/>
          <p:cNvSpPr>
            <a:spLocks noChangeArrowheads="1"/>
          </p:cNvSpPr>
          <p:nvPr/>
        </p:nvSpPr>
        <p:spPr bwMode="auto">
          <a:xfrm>
            <a:off x="7772400" y="1371600"/>
            <a:ext cx="565861" cy="462307"/>
          </a:xfrm>
          <a:prstGeom prst="rect">
            <a:avLst/>
          </a:prstGeom>
          <a:noFill/>
          <a:ln w="9525">
            <a:noFill/>
            <a:miter lim="800000"/>
            <a:headEnd/>
            <a:tailEnd/>
          </a:ln>
        </p:spPr>
        <p:txBody>
          <a:bodyPr wrap="square" lIns="92075" tIns="46038" rIns="92075" bIns="46038">
            <a:spAutoFit/>
          </a:bodyPr>
          <a:lstStyle/>
          <a:p>
            <a:pPr eaLnBrk="0" hangingPunct="0"/>
            <a:r>
              <a:rPr lang="en-US" sz="2400" b="1" dirty="0"/>
              <a:t> </a:t>
            </a:r>
            <a:r>
              <a:rPr lang="en-US" sz="2400" b="1" dirty="0" smtClean="0"/>
              <a:t>15</a:t>
            </a:r>
            <a:endParaRPr lang="en-US" sz="2400" b="1" dirty="0"/>
          </a:p>
        </p:txBody>
      </p:sp>
      <p:sp>
        <p:nvSpPr>
          <p:cNvPr id="82" name="Line 8"/>
          <p:cNvSpPr>
            <a:spLocks noChangeShapeType="1"/>
          </p:cNvSpPr>
          <p:nvPr/>
        </p:nvSpPr>
        <p:spPr bwMode="auto">
          <a:xfrm>
            <a:off x="6705600" y="1447801"/>
            <a:ext cx="0" cy="389202"/>
          </a:xfrm>
          <a:prstGeom prst="line">
            <a:avLst/>
          </a:prstGeom>
          <a:noFill/>
          <a:ln w="38100">
            <a:solidFill>
              <a:schemeClr val="tx1"/>
            </a:solidFill>
            <a:round/>
            <a:headEnd type="none" w="sm" len="sm"/>
            <a:tailEnd type="none" w="sm" len="sm"/>
          </a:ln>
        </p:spPr>
        <p:txBody>
          <a:bodyPr wrap="none" anchor="ctr"/>
          <a:lstStyle/>
          <a:p>
            <a:endParaRPr lang="en-US"/>
          </a:p>
        </p:txBody>
      </p:sp>
      <p:grpSp>
        <p:nvGrpSpPr>
          <p:cNvPr id="83" name="Group 3"/>
          <p:cNvGrpSpPr>
            <a:grpSpLocks/>
          </p:cNvGrpSpPr>
          <p:nvPr/>
        </p:nvGrpSpPr>
        <p:grpSpPr bwMode="auto">
          <a:xfrm>
            <a:off x="1447800" y="1828800"/>
            <a:ext cx="7032625" cy="735013"/>
            <a:chOff x="644" y="1072"/>
            <a:chExt cx="4430" cy="559"/>
          </a:xfrm>
        </p:grpSpPr>
        <p:sp>
          <p:nvSpPr>
            <p:cNvPr id="84"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85"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86"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87"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88"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89" name="Rectangle 10"/>
            <p:cNvSpPr>
              <a:spLocks noChangeArrowheads="1"/>
            </p:cNvSpPr>
            <p:nvPr/>
          </p:nvSpPr>
          <p:spPr bwMode="auto">
            <a:xfrm>
              <a:off x="2726" y="1335"/>
              <a:ext cx="411"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100</a:t>
              </a:r>
              <a:endParaRPr lang="en-US" sz="2400" dirty="0"/>
            </a:p>
          </p:txBody>
        </p:sp>
        <p:sp>
          <p:nvSpPr>
            <p:cNvPr id="90" name="Rectangle 11"/>
            <p:cNvSpPr>
              <a:spLocks noChangeArrowheads="1"/>
            </p:cNvSpPr>
            <p:nvPr/>
          </p:nvSpPr>
          <p:spPr bwMode="auto">
            <a:xfrm>
              <a:off x="2042"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40</a:t>
              </a:r>
              <a:endParaRPr lang="en-US" sz="2400" dirty="0"/>
            </a:p>
          </p:txBody>
        </p:sp>
        <p:sp>
          <p:nvSpPr>
            <p:cNvPr id="91" name="Rectangle 12"/>
            <p:cNvSpPr>
              <a:spLocks noChangeArrowheads="1"/>
            </p:cNvSpPr>
            <p:nvPr/>
          </p:nvSpPr>
          <p:spPr bwMode="auto">
            <a:xfrm>
              <a:off x="1358"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35</a:t>
              </a:r>
              <a:endParaRPr lang="en-US" sz="2400" b="1" dirty="0"/>
            </a:p>
          </p:txBody>
        </p:sp>
        <p:sp>
          <p:nvSpPr>
            <p:cNvPr id="92" name="Rectangle 13"/>
            <p:cNvSpPr>
              <a:spLocks noChangeArrowheads="1"/>
            </p:cNvSpPr>
            <p:nvPr/>
          </p:nvSpPr>
          <p:spPr bwMode="auto">
            <a:xfrm>
              <a:off x="748" y="1337"/>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35</a:t>
              </a:r>
              <a:endParaRPr lang="en-US" sz="2400" dirty="0"/>
            </a:p>
          </p:txBody>
        </p:sp>
        <p:sp>
          <p:nvSpPr>
            <p:cNvPr id="93" name="Rectangle 14"/>
            <p:cNvSpPr>
              <a:spLocks noChangeArrowheads="1"/>
            </p:cNvSpPr>
            <p:nvPr/>
          </p:nvSpPr>
          <p:spPr bwMode="auto">
            <a:xfrm>
              <a:off x="3383" y="1335"/>
              <a:ext cx="302"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3</a:t>
              </a:r>
              <a:endParaRPr lang="en-US" sz="2400" b="1" dirty="0"/>
            </a:p>
          </p:txBody>
        </p:sp>
        <p:sp>
          <p:nvSpPr>
            <p:cNvPr id="94" name="Rectangle 15"/>
            <p:cNvSpPr>
              <a:spLocks noChangeArrowheads="1"/>
            </p:cNvSpPr>
            <p:nvPr/>
          </p:nvSpPr>
          <p:spPr bwMode="auto">
            <a:xfrm>
              <a:off x="841" y="1072"/>
              <a:ext cx="4178"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a:t>
              </a:r>
              <a:r>
                <a:rPr lang="en-US" sz="2400" b="1" dirty="0"/>
                <a:t>2          </a:t>
              </a:r>
              <a:r>
                <a:rPr lang="en-US" sz="2400" b="1" dirty="0" smtClean="0"/>
                <a:t>  3                4              5              6         7</a:t>
              </a:r>
              <a:endParaRPr lang="en-US" sz="2400" dirty="0"/>
            </a:p>
          </p:txBody>
        </p:sp>
        <p:sp>
          <p:nvSpPr>
            <p:cNvPr id="95" name="Rectangle 16"/>
            <p:cNvSpPr>
              <a:spLocks noChangeArrowheads="1"/>
            </p:cNvSpPr>
            <p:nvPr/>
          </p:nvSpPr>
          <p:spPr bwMode="auto">
            <a:xfrm>
              <a:off x="4132" y="1335"/>
              <a:ext cx="356"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a:t>
              </a:r>
              <a:endParaRPr lang="en-US" sz="2400" b="1" dirty="0"/>
            </a:p>
          </p:txBody>
        </p:sp>
      </p:grpSp>
      <p:sp>
        <p:nvSpPr>
          <p:cNvPr id="96" name="Line 9"/>
          <p:cNvSpPr>
            <a:spLocks noChangeShapeType="1"/>
          </p:cNvSpPr>
          <p:nvPr/>
        </p:nvSpPr>
        <p:spPr bwMode="auto">
          <a:xfrm>
            <a:off x="7696200" y="2133600"/>
            <a:ext cx="0" cy="376053"/>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97" name="Rectangle 16"/>
          <p:cNvSpPr>
            <a:spLocks noChangeArrowheads="1"/>
          </p:cNvSpPr>
          <p:nvPr/>
        </p:nvSpPr>
        <p:spPr bwMode="auto">
          <a:xfrm>
            <a:off x="7772400" y="2133600"/>
            <a:ext cx="565861" cy="462307"/>
          </a:xfrm>
          <a:prstGeom prst="rect">
            <a:avLst/>
          </a:prstGeom>
          <a:noFill/>
          <a:ln w="9525">
            <a:noFill/>
            <a:miter lim="800000"/>
            <a:headEnd/>
            <a:tailEnd/>
          </a:ln>
        </p:spPr>
        <p:txBody>
          <a:bodyPr wrap="square" lIns="92075" tIns="46038" rIns="92075" bIns="46038">
            <a:spAutoFit/>
          </a:bodyPr>
          <a:lstStyle/>
          <a:p>
            <a:pPr eaLnBrk="0" hangingPunct="0"/>
            <a:r>
              <a:rPr lang="en-US" sz="2400" b="1" dirty="0"/>
              <a:t> </a:t>
            </a:r>
            <a:r>
              <a:rPr lang="en-US" sz="2400" b="1" dirty="0" smtClean="0"/>
              <a:t>15</a:t>
            </a:r>
            <a:endParaRPr lang="en-US" sz="2400" b="1" dirty="0"/>
          </a:p>
        </p:txBody>
      </p:sp>
      <p:sp>
        <p:nvSpPr>
          <p:cNvPr id="98" name="Line 8"/>
          <p:cNvSpPr>
            <a:spLocks noChangeShapeType="1"/>
          </p:cNvSpPr>
          <p:nvPr/>
        </p:nvSpPr>
        <p:spPr bwMode="auto">
          <a:xfrm>
            <a:off x="6705600" y="2133600"/>
            <a:ext cx="0" cy="389202"/>
          </a:xfrm>
          <a:prstGeom prst="line">
            <a:avLst/>
          </a:prstGeom>
          <a:noFill/>
          <a:ln w="38100">
            <a:solidFill>
              <a:schemeClr val="tx1"/>
            </a:solidFill>
            <a:round/>
            <a:headEnd type="none" w="sm" len="sm"/>
            <a:tailEnd type="none" w="sm" len="sm"/>
          </a:ln>
        </p:spPr>
        <p:txBody>
          <a:bodyPr wrap="none" anchor="ctr"/>
          <a:lstStyle/>
          <a:p>
            <a:endParaRPr lang="en-US"/>
          </a:p>
        </p:txBody>
      </p:sp>
      <p:grpSp>
        <p:nvGrpSpPr>
          <p:cNvPr id="99" name="Group 3"/>
          <p:cNvGrpSpPr>
            <a:grpSpLocks/>
          </p:cNvGrpSpPr>
          <p:nvPr/>
        </p:nvGrpSpPr>
        <p:grpSpPr bwMode="auto">
          <a:xfrm>
            <a:off x="1447800" y="3684587"/>
            <a:ext cx="7032625" cy="735013"/>
            <a:chOff x="644" y="1072"/>
            <a:chExt cx="4430" cy="559"/>
          </a:xfrm>
        </p:grpSpPr>
        <p:sp>
          <p:nvSpPr>
            <p:cNvPr id="100"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101"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02"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03"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04"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05" name="Rectangle 10"/>
            <p:cNvSpPr>
              <a:spLocks noChangeArrowheads="1"/>
            </p:cNvSpPr>
            <p:nvPr/>
          </p:nvSpPr>
          <p:spPr bwMode="auto">
            <a:xfrm>
              <a:off x="2726" y="1335"/>
              <a:ext cx="411"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100</a:t>
              </a:r>
              <a:endParaRPr lang="en-US" sz="2400" dirty="0"/>
            </a:p>
          </p:txBody>
        </p:sp>
        <p:sp>
          <p:nvSpPr>
            <p:cNvPr id="106" name="Rectangle 11"/>
            <p:cNvSpPr>
              <a:spLocks noChangeArrowheads="1"/>
            </p:cNvSpPr>
            <p:nvPr/>
          </p:nvSpPr>
          <p:spPr bwMode="auto">
            <a:xfrm>
              <a:off x="2042"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solidFill>
                    <a:srgbClr val="FF0000"/>
                  </a:solidFill>
                </a:rPr>
                <a:t>40</a:t>
              </a:r>
              <a:endParaRPr lang="en-US" sz="2400" dirty="0">
                <a:solidFill>
                  <a:srgbClr val="FF0000"/>
                </a:solidFill>
              </a:endParaRPr>
            </a:p>
          </p:txBody>
        </p:sp>
        <p:sp>
          <p:nvSpPr>
            <p:cNvPr id="107" name="Rectangle 12"/>
            <p:cNvSpPr>
              <a:spLocks noChangeArrowheads="1"/>
            </p:cNvSpPr>
            <p:nvPr/>
          </p:nvSpPr>
          <p:spPr bwMode="auto">
            <a:xfrm>
              <a:off x="1358"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solidFill>
                    <a:srgbClr val="FF0000"/>
                  </a:solidFill>
                </a:rPr>
                <a:t>35</a:t>
              </a:r>
              <a:endParaRPr lang="en-US" sz="2400" dirty="0">
                <a:solidFill>
                  <a:srgbClr val="FF0000"/>
                </a:solidFill>
              </a:endParaRPr>
            </a:p>
          </p:txBody>
        </p:sp>
        <p:sp>
          <p:nvSpPr>
            <p:cNvPr id="108" name="Rectangle 13"/>
            <p:cNvSpPr>
              <a:spLocks noChangeArrowheads="1"/>
            </p:cNvSpPr>
            <p:nvPr/>
          </p:nvSpPr>
          <p:spPr bwMode="auto">
            <a:xfrm>
              <a:off x="748" y="1337"/>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109" name="Rectangle 14"/>
            <p:cNvSpPr>
              <a:spLocks noChangeArrowheads="1"/>
            </p:cNvSpPr>
            <p:nvPr/>
          </p:nvSpPr>
          <p:spPr bwMode="auto">
            <a:xfrm>
              <a:off x="3383" y="1335"/>
              <a:ext cx="302"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3</a:t>
              </a:r>
              <a:endParaRPr lang="en-US" sz="2400" b="1" dirty="0"/>
            </a:p>
          </p:txBody>
        </p:sp>
        <p:sp>
          <p:nvSpPr>
            <p:cNvPr id="110" name="Rectangle 15"/>
            <p:cNvSpPr>
              <a:spLocks noChangeArrowheads="1"/>
            </p:cNvSpPr>
            <p:nvPr/>
          </p:nvSpPr>
          <p:spPr bwMode="auto">
            <a:xfrm>
              <a:off x="841" y="1072"/>
              <a:ext cx="4178"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a:t>
              </a:r>
              <a:r>
                <a:rPr lang="en-US" sz="2400" b="1" dirty="0"/>
                <a:t>2          </a:t>
              </a:r>
              <a:r>
                <a:rPr lang="en-US" sz="2400" b="1" dirty="0" smtClean="0"/>
                <a:t>  3                4              5              6         7</a:t>
              </a:r>
              <a:endParaRPr lang="en-US" sz="2400" dirty="0"/>
            </a:p>
          </p:txBody>
        </p:sp>
        <p:sp>
          <p:nvSpPr>
            <p:cNvPr id="111" name="Rectangle 16"/>
            <p:cNvSpPr>
              <a:spLocks noChangeArrowheads="1"/>
            </p:cNvSpPr>
            <p:nvPr/>
          </p:nvSpPr>
          <p:spPr bwMode="auto">
            <a:xfrm>
              <a:off x="4132" y="1335"/>
              <a:ext cx="356"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a:t>
              </a:r>
              <a:endParaRPr lang="en-US" sz="2400" b="1" dirty="0"/>
            </a:p>
          </p:txBody>
        </p:sp>
      </p:grpSp>
      <p:sp>
        <p:nvSpPr>
          <p:cNvPr id="112" name="Line 9"/>
          <p:cNvSpPr>
            <a:spLocks noChangeShapeType="1"/>
          </p:cNvSpPr>
          <p:nvPr/>
        </p:nvSpPr>
        <p:spPr bwMode="auto">
          <a:xfrm>
            <a:off x="7696200" y="4038600"/>
            <a:ext cx="0" cy="376053"/>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13" name="Rectangle 16"/>
          <p:cNvSpPr>
            <a:spLocks noChangeArrowheads="1"/>
          </p:cNvSpPr>
          <p:nvPr/>
        </p:nvSpPr>
        <p:spPr bwMode="auto">
          <a:xfrm>
            <a:off x="7772400" y="4038600"/>
            <a:ext cx="565861" cy="462307"/>
          </a:xfrm>
          <a:prstGeom prst="rect">
            <a:avLst/>
          </a:prstGeom>
          <a:noFill/>
          <a:ln w="9525">
            <a:noFill/>
            <a:miter lim="800000"/>
            <a:headEnd/>
            <a:tailEnd/>
          </a:ln>
        </p:spPr>
        <p:txBody>
          <a:bodyPr wrap="square" lIns="92075" tIns="46038" rIns="92075" bIns="46038">
            <a:spAutoFit/>
          </a:bodyPr>
          <a:lstStyle/>
          <a:p>
            <a:pPr eaLnBrk="0" hangingPunct="0"/>
            <a:r>
              <a:rPr lang="en-US" sz="2400" b="1" dirty="0"/>
              <a:t> </a:t>
            </a:r>
            <a:r>
              <a:rPr lang="en-US" sz="2400" b="1" dirty="0" smtClean="0"/>
              <a:t>15</a:t>
            </a:r>
            <a:endParaRPr lang="en-US" sz="2400" b="1" dirty="0"/>
          </a:p>
        </p:txBody>
      </p:sp>
      <p:sp>
        <p:nvSpPr>
          <p:cNvPr id="114" name="Line 8"/>
          <p:cNvSpPr>
            <a:spLocks noChangeShapeType="1"/>
          </p:cNvSpPr>
          <p:nvPr/>
        </p:nvSpPr>
        <p:spPr bwMode="auto">
          <a:xfrm>
            <a:off x="6705600" y="4038600"/>
            <a:ext cx="0" cy="389202"/>
          </a:xfrm>
          <a:prstGeom prst="line">
            <a:avLst/>
          </a:prstGeom>
          <a:noFill/>
          <a:ln w="38100">
            <a:solidFill>
              <a:schemeClr val="tx1"/>
            </a:solidFill>
            <a:round/>
            <a:headEnd type="none" w="sm" len="sm"/>
            <a:tailEnd type="none" w="sm" len="sm"/>
          </a:ln>
        </p:spPr>
        <p:txBody>
          <a:bodyPr wrap="none" anchor="ctr"/>
          <a:lstStyle/>
          <a:p>
            <a:endParaRPr lang="en-US"/>
          </a:p>
        </p:txBody>
      </p:sp>
      <p:grpSp>
        <p:nvGrpSpPr>
          <p:cNvPr id="115" name="Group 3"/>
          <p:cNvGrpSpPr>
            <a:grpSpLocks/>
          </p:cNvGrpSpPr>
          <p:nvPr/>
        </p:nvGrpSpPr>
        <p:grpSpPr bwMode="auto">
          <a:xfrm>
            <a:off x="1447800" y="4522787"/>
            <a:ext cx="7032625" cy="735013"/>
            <a:chOff x="644" y="1072"/>
            <a:chExt cx="4430" cy="559"/>
          </a:xfrm>
        </p:grpSpPr>
        <p:sp>
          <p:nvSpPr>
            <p:cNvPr id="116"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117"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18"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19"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20"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21" name="Rectangle 10"/>
            <p:cNvSpPr>
              <a:spLocks noChangeArrowheads="1"/>
            </p:cNvSpPr>
            <p:nvPr/>
          </p:nvSpPr>
          <p:spPr bwMode="auto">
            <a:xfrm>
              <a:off x="2726" y="1335"/>
              <a:ext cx="411"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100</a:t>
              </a:r>
              <a:endParaRPr lang="en-US" sz="2400" dirty="0"/>
            </a:p>
          </p:txBody>
        </p:sp>
        <p:sp>
          <p:nvSpPr>
            <p:cNvPr id="122" name="Rectangle 11"/>
            <p:cNvSpPr>
              <a:spLocks noChangeArrowheads="1"/>
            </p:cNvSpPr>
            <p:nvPr/>
          </p:nvSpPr>
          <p:spPr bwMode="auto">
            <a:xfrm>
              <a:off x="2042"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40</a:t>
              </a:r>
              <a:endParaRPr lang="en-US" sz="2400" dirty="0"/>
            </a:p>
          </p:txBody>
        </p:sp>
        <p:sp>
          <p:nvSpPr>
            <p:cNvPr id="123" name="Rectangle 12"/>
            <p:cNvSpPr>
              <a:spLocks noChangeArrowheads="1"/>
            </p:cNvSpPr>
            <p:nvPr/>
          </p:nvSpPr>
          <p:spPr bwMode="auto">
            <a:xfrm>
              <a:off x="1358"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35</a:t>
              </a:r>
              <a:endParaRPr lang="en-US" sz="2400" dirty="0"/>
            </a:p>
          </p:txBody>
        </p:sp>
        <p:sp>
          <p:nvSpPr>
            <p:cNvPr id="124" name="Rectangle 13"/>
            <p:cNvSpPr>
              <a:spLocks noChangeArrowheads="1"/>
            </p:cNvSpPr>
            <p:nvPr/>
          </p:nvSpPr>
          <p:spPr bwMode="auto">
            <a:xfrm>
              <a:off x="748" y="1337"/>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125" name="Rectangle 14"/>
            <p:cNvSpPr>
              <a:spLocks noChangeArrowheads="1"/>
            </p:cNvSpPr>
            <p:nvPr/>
          </p:nvSpPr>
          <p:spPr bwMode="auto">
            <a:xfrm>
              <a:off x="3383" y="1335"/>
              <a:ext cx="302"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3</a:t>
              </a:r>
              <a:endParaRPr lang="en-US" sz="2400" b="1" dirty="0"/>
            </a:p>
          </p:txBody>
        </p:sp>
        <p:sp>
          <p:nvSpPr>
            <p:cNvPr id="126" name="Rectangle 15"/>
            <p:cNvSpPr>
              <a:spLocks noChangeArrowheads="1"/>
            </p:cNvSpPr>
            <p:nvPr/>
          </p:nvSpPr>
          <p:spPr bwMode="auto">
            <a:xfrm>
              <a:off x="841" y="1072"/>
              <a:ext cx="4178"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a:t>
              </a:r>
              <a:r>
                <a:rPr lang="en-US" sz="2400" b="1" dirty="0"/>
                <a:t>2          </a:t>
              </a:r>
              <a:r>
                <a:rPr lang="en-US" sz="2400" b="1" dirty="0" smtClean="0"/>
                <a:t>  3                4              5              6         7</a:t>
              </a:r>
              <a:endParaRPr lang="en-US" sz="2400" dirty="0"/>
            </a:p>
          </p:txBody>
        </p:sp>
        <p:sp>
          <p:nvSpPr>
            <p:cNvPr id="127" name="Rectangle 16"/>
            <p:cNvSpPr>
              <a:spLocks noChangeArrowheads="1"/>
            </p:cNvSpPr>
            <p:nvPr/>
          </p:nvSpPr>
          <p:spPr bwMode="auto">
            <a:xfrm>
              <a:off x="4132" y="1335"/>
              <a:ext cx="356"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a:t>
              </a:r>
              <a:endParaRPr lang="en-US" sz="2400" b="1" dirty="0"/>
            </a:p>
          </p:txBody>
        </p:sp>
      </p:grpSp>
      <p:sp>
        <p:nvSpPr>
          <p:cNvPr id="128" name="Line 9"/>
          <p:cNvSpPr>
            <a:spLocks noChangeShapeType="1"/>
          </p:cNvSpPr>
          <p:nvPr/>
        </p:nvSpPr>
        <p:spPr bwMode="auto">
          <a:xfrm>
            <a:off x="7696200" y="4881747"/>
            <a:ext cx="0" cy="376053"/>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29" name="Rectangle 16"/>
          <p:cNvSpPr>
            <a:spLocks noChangeArrowheads="1"/>
          </p:cNvSpPr>
          <p:nvPr/>
        </p:nvSpPr>
        <p:spPr bwMode="auto">
          <a:xfrm>
            <a:off x="7772400" y="4871693"/>
            <a:ext cx="565861" cy="462307"/>
          </a:xfrm>
          <a:prstGeom prst="rect">
            <a:avLst/>
          </a:prstGeom>
          <a:noFill/>
          <a:ln w="9525">
            <a:noFill/>
            <a:miter lim="800000"/>
            <a:headEnd/>
            <a:tailEnd/>
          </a:ln>
        </p:spPr>
        <p:txBody>
          <a:bodyPr wrap="square" lIns="92075" tIns="46038" rIns="92075" bIns="46038">
            <a:spAutoFit/>
          </a:bodyPr>
          <a:lstStyle/>
          <a:p>
            <a:pPr eaLnBrk="0" hangingPunct="0"/>
            <a:r>
              <a:rPr lang="en-US" sz="2400" b="1" dirty="0"/>
              <a:t> </a:t>
            </a:r>
            <a:r>
              <a:rPr lang="en-US" sz="2400" b="1" dirty="0" smtClean="0"/>
              <a:t>15</a:t>
            </a:r>
            <a:endParaRPr lang="en-US" sz="2400" b="1" dirty="0"/>
          </a:p>
        </p:txBody>
      </p:sp>
      <p:sp>
        <p:nvSpPr>
          <p:cNvPr id="130" name="Line 8"/>
          <p:cNvSpPr>
            <a:spLocks noChangeShapeType="1"/>
          </p:cNvSpPr>
          <p:nvPr/>
        </p:nvSpPr>
        <p:spPr bwMode="auto">
          <a:xfrm>
            <a:off x="6705600" y="4876800"/>
            <a:ext cx="0" cy="389202"/>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47" name="TextBox 146"/>
          <p:cNvSpPr txBox="1"/>
          <p:nvPr/>
        </p:nvSpPr>
        <p:spPr>
          <a:xfrm>
            <a:off x="1676400" y="914400"/>
            <a:ext cx="2234458" cy="369332"/>
          </a:xfrm>
          <a:prstGeom prst="rect">
            <a:avLst/>
          </a:prstGeom>
          <a:noFill/>
        </p:spPr>
        <p:txBody>
          <a:bodyPr wrap="square" rtlCol="0">
            <a:spAutoFit/>
          </a:bodyPr>
          <a:lstStyle/>
          <a:p>
            <a:r>
              <a:rPr lang="en-US" dirty="0" smtClean="0"/>
              <a:t>Pass 1: 1 comparisons</a:t>
            </a:r>
            <a:endParaRPr lang="en-US" dirty="0"/>
          </a:p>
        </p:txBody>
      </p:sp>
      <p:sp>
        <p:nvSpPr>
          <p:cNvPr id="148" name="TextBox 147"/>
          <p:cNvSpPr txBox="1"/>
          <p:nvPr/>
        </p:nvSpPr>
        <p:spPr>
          <a:xfrm>
            <a:off x="1676400" y="3429000"/>
            <a:ext cx="2234458" cy="369332"/>
          </a:xfrm>
          <a:prstGeom prst="rect">
            <a:avLst/>
          </a:prstGeom>
          <a:noFill/>
        </p:spPr>
        <p:txBody>
          <a:bodyPr wrap="square" rtlCol="0">
            <a:spAutoFit/>
          </a:bodyPr>
          <a:lstStyle/>
          <a:p>
            <a:r>
              <a:rPr lang="en-US" dirty="0" smtClean="0"/>
              <a:t>Pass 2: 2 comparisons</a:t>
            </a:r>
            <a:endParaRPr lang="en-US" dirty="0"/>
          </a:p>
        </p:txBody>
      </p:sp>
      <p:grpSp>
        <p:nvGrpSpPr>
          <p:cNvPr id="69" name="Group 3"/>
          <p:cNvGrpSpPr>
            <a:grpSpLocks/>
          </p:cNvGrpSpPr>
          <p:nvPr/>
        </p:nvGrpSpPr>
        <p:grpSpPr bwMode="auto">
          <a:xfrm>
            <a:off x="1447800" y="2617787"/>
            <a:ext cx="7032625" cy="735013"/>
            <a:chOff x="644" y="1072"/>
            <a:chExt cx="4430" cy="559"/>
          </a:xfrm>
        </p:grpSpPr>
        <p:sp>
          <p:nvSpPr>
            <p:cNvPr id="70"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71"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72"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73"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74"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75" name="Rectangle 10"/>
            <p:cNvSpPr>
              <a:spLocks noChangeArrowheads="1"/>
            </p:cNvSpPr>
            <p:nvPr/>
          </p:nvSpPr>
          <p:spPr bwMode="auto">
            <a:xfrm>
              <a:off x="2726" y="1335"/>
              <a:ext cx="411"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100</a:t>
              </a:r>
              <a:endParaRPr lang="en-US" sz="2400" dirty="0"/>
            </a:p>
          </p:txBody>
        </p:sp>
        <p:sp>
          <p:nvSpPr>
            <p:cNvPr id="76" name="Rectangle 11"/>
            <p:cNvSpPr>
              <a:spLocks noChangeArrowheads="1"/>
            </p:cNvSpPr>
            <p:nvPr/>
          </p:nvSpPr>
          <p:spPr bwMode="auto">
            <a:xfrm>
              <a:off x="2042"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40</a:t>
              </a:r>
              <a:endParaRPr lang="en-US" sz="2400" dirty="0"/>
            </a:p>
          </p:txBody>
        </p:sp>
        <p:sp>
          <p:nvSpPr>
            <p:cNvPr id="77" name="Rectangle 12"/>
            <p:cNvSpPr>
              <a:spLocks noChangeArrowheads="1"/>
            </p:cNvSpPr>
            <p:nvPr/>
          </p:nvSpPr>
          <p:spPr bwMode="auto">
            <a:xfrm>
              <a:off x="1358"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35</a:t>
              </a:r>
              <a:endParaRPr lang="en-US" sz="2400" b="1" dirty="0"/>
            </a:p>
          </p:txBody>
        </p:sp>
        <p:sp>
          <p:nvSpPr>
            <p:cNvPr id="78" name="Rectangle 13"/>
            <p:cNvSpPr>
              <a:spLocks noChangeArrowheads="1"/>
            </p:cNvSpPr>
            <p:nvPr/>
          </p:nvSpPr>
          <p:spPr bwMode="auto">
            <a:xfrm>
              <a:off x="748" y="1337"/>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79" name="Rectangle 14"/>
            <p:cNvSpPr>
              <a:spLocks noChangeArrowheads="1"/>
            </p:cNvSpPr>
            <p:nvPr/>
          </p:nvSpPr>
          <p:spPr bwMode="auto">
            <a:xfrm>
              <a:off x="3383" y="1335"/>
              <a:ext cx="302"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3</a:t>
              </a:r>
              <a:endParaRPr lang="en-US" sz="2400" b="1" dirty="0"/>
            </a:p>
          </p:txBody>
        </p:sp>
        <p:sp>
          <p:nvSpPr>
            <p:cNvPr id="131" name="Rectangle 15"/>
            <p:cNvSpPr>
              <a:spLocks noChangeArrowheads="1"/>
            </p:cNvSpPr>
            <p:nvPr/>
          </p:nvSpPr>
          <p:spPr bwMode="auto">
            <a:xfrm>
              <a:off x="841" y="1072"/>
              <a:ext cx="4178"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a:t>
              </a:r>
              <a:r>
                <a:rPr lang="en-US" sz="2400" b="1" dirty="0"/>
                <a:t>2          </a:t>
              </a:r>
              <a:r>
                <a:rPr lang="en-US" sz="2400" b="1" dirty="0" smtClean="0"/>
                <a:t>  3                4              5              6         7</a:t>
              </a:r>
              <a:endParaRPr lang="en-US" sz="2400" dirty="0"/>
            </a:p>
          </p:txBody>
        </p:sp>
        <p:sp>
          <p:nvSpPr>
            <p:cNvPr id="132" name="Rectangle 16"/>
            <p:cNvSpPr>
              <a:spLocks noChangeArrowheads="1"/>
            </p:cNvSpPr>
            <p:nvPr/>
          </p:nvSpPr>
          <p:spPr bwMode="auto">
            <a:xfrm>
              <a:off x="4132" y="1335"/>
              <a:ext cx="356"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a:t>
              </a:r>
              <a:endParaRPr lang="en-US" sz="2400" b="1" dirty="0"/>
            </a:p>
          </p:txBody>
        </p:sp>
      </p:grpSp>
      <p:sp>
        <p:nvSpPr>
          <p:cNvPr id="150" name="Line 8"/>
          <p:cNvSpPr>
            <a:spLocks noChangeShapeType="1"/>
          </p:cNvSpPr>
          <p:nvPr/>
        </p:nvSpPr>
        <p:spPr bwMode="auto">
          <a:xfrm>
            <a:off x="6705600" y="2971800"/>
            <a:ext cx="0" cy="389202"/>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51" name="Line 9"/>
          <p:cNvSpPr>
            <a:spLocks noChangeShapeType="1"/>
          </p:cNvSpPr>
          <p:nvPr/>
        </p:nvSpPr>
        <p:spPr bwMode="auto">
          <a:xfrm>
            <a:off x="7696200" y="2971800"/>
            <a:ext cx="0" cy="376053"/>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52" name="Rectangle 16"/>
          <p:cNvSpPr>
            <a:spLocks noChangeArrowheads="1"/>
          </p:cNvSpPr>
          <p:nvPr/>
        </p:nvSpPr>
        <p:spPr bwMode="auto">
          <a:xfrm>
            <a:off x="7772400" y="2971800"/>
            <a:ext cx="565861" cy="462307"/>
          </a:xfrm>
          <a:prstGeom prst="rect">
            <a:avLst/>
          </a:prstGeom>
          <a:noFill/>
          <a:ln w="9525">
            <a:noFill/>
            <a:miter lim="800000"/>
            <a:headEnd/>
            <a:tailEnd/>
          </a:ln>
        </p:spPr>
        <p:txBody>
          <a:bodyPr wrap="square" lIns="92075" tIns="46038" rIns="92075" bIns="46038">
            <a:spAutoFit/>
          </a:bodyPr>
          <a:lstStyle/>
          <a:p>
            <a:pPr eaLnBrk="0" hangingPunct="0"/>
            <a:r>
              <a:rPr lang="en-US" sz="2400" b="1" dirty="0"/>
              <a:t> </a:t>
            </a:r>
            <a:r>
              <a:rPr lang="en-US" sz="2400" b="1" dirty="0" smtClean="0"/>
              <a:t>15</a:t>
            </a:r>
            <a:endParaRPr lang="en-US" sz="2400"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1"/>
          <p:cNvGraphicFramePr>
            <a:graphicFrameLocks noGrp="1" noChangeAspect="1"/>
          </p:cNvGraphicFramePr>
          <p:nvPr>
            <p:ph idx="1"/>
          </p:nvPr>
        </p:nvGraphicFramePr>
        <p:xfrm>
          <a:off x="838200" y="3590925"/>
          <a:ext cx="5362575" cy="2581275"/>
        </p:xfrm>
        <a:graphic>
          <a:graphicData uri="http://schemas.openxmlformats.org/presentationml/2006/ole">
            <mc:AlternateContent xmlns:mc="http://schemas.openxmlformats.org/markup-compatibility/2006">
              <mc:Choice xmlns:v="urn:schemas-microsoft-com:vml" Requires="v">
                <p:oleObj spid="_x0000_s31747" name="Bitmap Image" r:id="rId3" imgW="3258005" imgH="1286055" progId="PBrush">
                  <p:embed/>
                </p:oleObj>
              </mc:Choice>
              <mc:Fallback>
                <p:oleObj name="Bitmap Image" r:id="rId3" imgW="3258005" imgH="1286055" progId="PBrush">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590925"/>
                        <a:ext cx="5362575"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3" name="Rectangle 7"/>
          <p:cNvSpPr>
            <a:spLocks noGrp="1" noChangeArrowheads="1"/>
          </p:cNvSpPr>
          <p:nvPr>
            <p:ph type="title"/>
          </p:nvPr>
        </p:nvSpPr>
        <p:spPr>
          <a:xfrm>
            <a:off x="457200" y="457200"/>
            <a:ext cx="8229600" cy="811212"/>
          </a:xfrm>
        </p:spPr>
        <p:txBody>
          <a:bodyPr/>
          <a:lstStyle/>
          <a:p>
            <a:pPr eaLnBrk="1" fontAlgn="auto" hangingPunct="1">
              <a:spcAft>
                <a:spcPts val="0"/>
              </a:spcAft>
              <a:defRPr/>
            </a:pPr>
            <a:r>
              <a:rPr lang="en-US" sz="3200" dirty="0"/>
              <a:t>Array</a:t>
            </a:r>
          </a:p>
        </p:txBody>
      </p:sp>
      <p:sp>
        <p:nvSpPr>
          <p:cNvPr id="2054" name="Text Box 9"/>
          <p:cNvSpPr txBox="1">
            <a:spLocks noChangeArrowheads="1"/>
          </p:cNvSpPr>
          <p:nvPr/>
        </p:nvSpPr>
        <p:spPr bwMode="auto">
          <a:xfrm>
            <a:off x="387350" y="1365250"/>
            <a:ext cx="8382000" cy="2446824"/>
          </a:xfrm>
          <a:prstGeom prst="rect">
            <a:avLst/>
          </a:prstGeom>
          <a:noFill/>
          <a:ln w="9525">
            <a:noFill/>
            <a:miter lim="800000"/>
            <a:headEnd/>
            <a:tailEnd/>
          </a:ln>
        </p:spPr>
        <p:txBody>
          <a:bodyPr>
            <a:spAutoFit/>
          </a:bodyPr>
          <a:lstStyle/>
          <a:p>
            <a:pPr>
              <a:spcBef>
                <a:spcPct val="50000"/>
              </a:spcBef>
            </a:pPr>
            <a:r>
              <a:rPr lang="en-US" b="1" dirty="0"/>
              <a:t>Linear array (One dimensional array) :</a:t>
            </a:r>
            <a:r>
              <a:rPr lang="en-US" dirty="0"/>
              <a:t> A list of finite number n of similar data elements referenced respectively by a set of n consecutive numbers, usually 1, 2, 3,…..n. That is a specific element is accessed by an index.</a:t>
            </a:r>
          </a:p>
          <a:p>
            <a:pPr>
              <a:spcBef>
                <a:spcPct val="50000"/>
              </a:spcBef>
            </a:pPr>
            <a:r>
              <a:rPr lang="en-US" dirty="0"/>
              <a:t>Let, Array name is A then the elements of A is : a</a:t>
            </a:r>
            <a:r>
              <a:rPr lang="en-US" baseline="-25000" dirty="0"/>
              <a:t>1</a:t>
            </a:r>
            <a:r>
              <a:rPr lang="en-US" dirty="0"/>
              <a:t>,a</a:t>
            </a:r>
            <a:r>
              <a:rPr lang="en-US" baseline="-25000" dirty="0"/>
              <a:t>2</a:t>
            </a:r>
            <a:r>
              <a:rPr lang="en-US" dirty="0"/>
              <a:t>….. </a:t>
            </a:r>
            <a:r>
              <a:rPr lang="en-US" dirty="0" smtClean="0"/>
              <a:t>A</a:t>
            </a:r>
            <a:r>
              <a:rPr lang="en-US" baseline="-25000" dirty="0" smtClean="0"/>
              <a:t>n</a:t>
            </a:r>
            <a:r>
              <a:rPr lang="en-US" dirty="0" smtClean="0"/>
              <a:t> or </a:t>
            </a:r>
            <a:r>
              <a:rPr lang="en-US" dirty="0"/>
              <a:t>by the bracket notation A[1], A[2], A[3],…………., A[n</a:t>
            </a:r>
            <a:r>
              <a:rPr lang="en-US" dirty="0" smtClean="0"/>
              <a:t>].The </a:t>
            </a:r>
            <a:r>
              <a:rPr lang="en-US" dirty="0"/>
              <a:t>number k in A[k] is called a subscript and A[k] is called a subscripted variable.</a:t>
            </a:r>
          </a:p>
          <a:p>
            <a:r>
              <a:rPr lang="en-US" dirty="0"/>
              <a:t/>
            </a:r>
            <a:br>
              <a:rPr lang="en-US" dirty="0"/>
            </a:br>
            <a:endParaRPr lang="en-US" dirty="0"/>
          </a:p>
        </p:txBody>
      </p:sp>
      <p:grpSp>
        <p:nvGrpSpPr>
          <p:cNvPr id="2" name="Group 17"/>
          <p:cNvGrpSpPr>
            <a:grpSpLocks/>
          </p:cNvGrpSpPr>
          <p:nvPr/>
        </p:nvGrpSpPr>
        <p:grpSpPr bwMode="auto">
          <a:xfrm>
            <a:off x="5929313" y="5748338"/>
            <a:ext cx="1474787" cy="458787"/>
            <a:chOff x="3735" y="3621"/>
            <a:chExt cx="929" cy="289"/>
          </a:xfrm>
        </p:grpSpPr>
        <p:sp>
          <p:nvSpPr>
            <p:cNvPr id="2057" name="Rectangle 12"/>
            <p:cNvSpPr>
              <a:spLocks noChangeArrowheads="1"/>
            </p:cNvSpPr>
            <p:nvPr/>
          </p:nvSpPr>
          <p:spPr bwMode="auto">
            <a:xfrm>
              <a:off x="3792" y="3622"/>
              <a:ext cx="872" cy="288"/>
            </a:xfrm>
            <a:prstGeom prst="rect">
              <a:avLst/>
            </a:prstGeom>
            <a:solidFill>
              <a:srgbClr val="FCFEFE"/>
            </a:solidFill>
            <a:ln w="9525">
              <a:noFill/>
              <a:miter lim="800000"/>
              <a:headEnd/>
              <a:tailEnd/>
            </a:ln>
          </p:spPr>
          <p:txBody>
            <a:bodyPr wrap="none" anchor="ctr"/>
            <a:lstStyle/>
            <a:p>
              <a:endParaRPr lang="en-US"/>
            </a:p>
          </p:txBody>
        </p:sp>
        <p:sp>
          <p:nvSpPr>
            <p:cNvPr id="2058" name="Text Box 13"/>
            <p:cNvSpPr txBox="1">
              <a:spLocks noChangeArrowheads="1"/>
            </p:cNvSpPr>
            <p:nvPr/>
          </p:nvSpPr>
          <p:spPr bwMode="auto">
            <a:xfrm>
              <a:off x="3735" y="3621"/>
              <a:ext cx="812" cy="231"/>
            </a:xfrm>
            <a:prstGeom prst="rect">
              <a:avLst/>
            </a:prstGeom>
            <a:noFill/>
            <a:ln w="9525">
              <a:noFill/>
              <a:miter lim="800000"/>
              <a:headEnd/>
              <a:tailEnd/>
            </a:ln>
          </p:spPr>
          <p:txBody>
            <a:bodyPr>
              <a:spAutoFit/>
            </a:bodyPr>
            <a:lstStyle/>
            <a:p>
              <a:pPr>
                <a:spcBef>
                  <a:spcPct val="50000"/>
                </a:spcBef>
              </a:pPr>
              <a:endParaRPr lang="en-US"/>
            </a:p>
          </p:txBody>
        </p:sp>
      </p:grpSp>
      <p:sp>
        <p:nvSpPr>
          <p:cNvPr id="2056" name="Text Box 23"/>
          <p:cNvSpPr txBox="1">
            <a:spLocks noChangeArrowheads="1"/>
          </p:cNvSpPr>
          <p:nvPr/>
        </p:nvSpPr>
        <p:spPr bwMode="auto">
          <a:xfrm>
            <a:off x="4703763" y="5715000"/>
            <a:ext cx="1468437" cy="396875"/>
          </a:xfrm>
          <a:prstGeom prst="rect">
            <a:avLst/>
          </a:prstGeom>
          <a:noFill/>
          <a:ln w="9525">
            <a:noFill/>
            <a:miter lim="800000"/>
            <a:headEnd/>
            <a:tailEnd/>
          </a:ln>
        </p:spPr>
        <p:txBody>
          <a:bodyPr>
            <a:spAutoFit/>
          </a:bodyPr>
          <a:lstStyle/>
          <a:p>
            <a:pPr>
              <a:spcBef>
                <a:spcPct val="50000"/>
              </a:spcBef>
            </a:pPr>
            <a:r>
              <a:rPr lang="en-US" sz="2000" b="1" dirty="0" smtClean="0"/>
              <a:t>element.</a:t>
            </a:r>
            <a:endParaRPr lang="en-US" sz="2000" b="1"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990600" y="381000"/>
            <a:ext cx="7924800" cy="609600"/>
          </a:xfrm>
        </p:spPr>
        <p:txBody>
          <a:bodyPr/>
          <a:lstStyle/>
          <a:p>
            <a:pPr eaLnBrk="1" hangingPunct="1"/>
            <a:r>
              <a:rPr lang="en-US" dirty="0" smtClean="0"/>
              <a:t>Insertion Sort(contd..)</a:t>
            </a:r>
          </a:p>
        </p:txBody>
      </p:sp>
      <p:grpSp>
        <p:nvGrpSpPr>
          <p:cNvPr id="2" name="Group 3"/>
          <p:cNvGrpSpPr>
            <a:grpSpLocks/>
          </p:cNvGrpSpPr>
          <p:nvPr/>
        </p:nvGrpSpPr>
        <p:grpSpPr bwMode="auto">
          <a:xfrm>
            <a:off x="1447800" y="1066800"/>
            <a:ext cx="7032625" cy="887413"/>
            <a:chOff x="644" y="1072"/>
            <a:chExt cx="4430" cy="559"/>
          </a:xfrm>
        </p:grpSpPr>
        <p:sp>
          <p:nvSpPr>
            <p:cNvPr id="39999"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40000"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001"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002"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003"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005" name="Rectangle 10"/>
            <p:cNvSpPr>
              <a:spLocks noChangeArrowheads="1"/>
            </p:cNvSpPr>
            <p:nvPr/>
          </p:nvSpPr>
          <p:spPr bwMode="auto">
            <a:xfrm>
              <a:off x="2726" y="1335"/>
              <a:ext cx="411"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solidFill>
                    <a:srgbClr val="FF0000"/>
                  </a:solidFill>
                </a:rPr>
                <a:t>100</a:t>
              </a:r>
              <a:endParaRPr lang="en-US" sz="2400" dirty="0">
                <a:solidFill>
                  <a:srgbClr val="FF0000"/>
                </a:solidFill>
              </a:endParaRPr>
            </a:p>
          </p:txBody>
        </p:sp>
        <p:sp>
          <p:nvSpPr>
            <p:cNvPr id="40006" name="Rectangle 11"/>
            <p:cNvSpPr>
              <a:spLocks noChangeArrowheads="1"/>
            </p:cNvSpPr>
            <p:nvPr/>
          </p:nvSpPr>
          <p:spPr bwMode="auto">
            <a:xfrm>
              <a:off x="2042"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solidFill>
                    <a:srgbClr val="FF0000"/>
                  </a:solidFill>
                </a:rPr>
                <a:t>40</a:t>
              </a:r>
              <a:endParaRPr lang="en-US" sz="2400" dirty="0">
                <a:solidFill>
                  <a:srgbClr val="FF0000"/>
                </a:solidFill>
              </a:endParaRPr>
            </a:p>
          </p:txBody>
        </p:sp>
        <p:sp>
          <p:nvSpPr>
            <p:cNvPr id="40007" name="Rectangle 12"/>
            <p:cNvSpPr>
              <a:spLocks noChangeArrowheads="1"/>
            </p:cNvSpPr>
            <p:nvPr/>
          </p:nvSpPr>
          <p:spPr bwMode="auto">
            <a:xfrm>
              <a:off x="1358"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35</a:t>
              </a:r>
              <a:endParaRPr lang="en-US" sz="2400" dirty="0"/>
            </a:p>
          </p:txBody>
        </p:sp>
        <p:sp>
          <p:nvSpPr>
            <p:cNvPr id="40008" name="Rectangle 13"/>
            <p:cNvSpPr>
              <a:spLocks noChangeArrowheads="1"/>
            </p:cNvSpPr>
            <p:nvPr/>
          </p:nvSpPr>
          <p:spPr bwMode="auto">
            <a:xfrm>
              <a:off x="748" y="1337"/>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40009" name="Rectangle 14"/>
            <p:cNvSpPr>
              <a:spLocks noChangeArrowheads="1"/>
            </p:cNvSpPr>
            <p:nvPr/>
          </p:nvSpPr>
          <p:spPr bwMode="auto">
            <a:xfrm>
              <a:off x="3383" y="1335"/>
              <a:ext cx="302"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3</a:t>
              </a:r>
              <a:endParaRPr lang="en-US" sz="2400" b="1" dirty="0"/>
            </a:p>
          </p:txBody>
        </p:sp>
        <p:sp>
          <p:nvSpPr>
            <p:cNvPr id="40010" name="Rectangle 15"/>
            <p:cNvSpPr>
              <a:spLocks noChangeArrowheads="1"/>
            </p:cNvSpPr>
            <p:nvPr/>
          </p:nvSpPr>
          <p:spPr bwMode="auto">
            <a:xfrm>
              <a:off x="841" y="1072"/>
              <a:ext cx="4178"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a:t>
              </a:r>
              <a:r>
                <a:rPr lang="en-US" sz="2400" b="1" dirty="0"/>
                <a:t>2          </a:t>
              </a:r>
              <a:r>
                <a:rPr lang="en-US" sz="2400" b="1" dirty="0" smtClean="0"/>
                <a:t>  3                4              5              6         7</a:t>
              </a:r>
              <a:endParaRPr lang="en-US" sz="2400" dirty="0"/>
            </a:p>
          </p:txBody>
        </p:sp>
        <p:sp>
          <p:nvSpPr>
            <p:cNvPr id="40011" name="Rectangle 16"/>
            <p:cNvSpPr>
              <a:spLocks noChangeArrowheads="1"/>
            </p:cNvSpPr>
            <p:nvPr/>
          </p:nvSpPr>
          <p:spPr bwMode="auto">
            <a:xfrm>
              <a:off x="4132" y="1335"/>
              <a:ext cx="356"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a:t>
              </a:r>
              <a:endParaRPr lang="en-US" sz="2400" b="1" dirty="0"/>
            </a:p>
          </p:txBody>
        </p:sp>
      </p:grpSp>
      <p:sp>
        <p:nvSpPr>
          <p:cNvPr id="80" name="Line 9"/>
          <p:cNvSpPr>
            <a:spLocks noChangeShapeType="1"/>
          </p:cNvSpPr>
          <p:nvPr/>
        </p:nvSpPr>
        <p:spPr bwMode="auto">
          <a:xfrm>
            <a:off x="7696200" y="1447800"/>
            <a:ext cx="0" cy="454025"/>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81" name="Rectangle 16"/>
          <p:cNvSpPr>
            <a:spLocks noChangeArrowheads="1"/>
          </p:cNvSpPr>
          <p:nvPr/>
        </p:nvSpPr>
        <p:spPr bwMode="auto">
          <a:xfrm>
            <a:off x="7772400" y="1452907"/>
            <a:ext cx="565861"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15</a:t>
            </a:r>
            <a:endParaRPr lang="en-US" sz="2400" b="1" dirty="0"/>
          </a:p>
        </p:txBody>
      </p:sp>
      <p:sp>
        <p:nvSpPr>
          <p:cNvPr id="82" name="Line 8"/>
          <p:cNvSpPr>
            <a:spLocks noChangeShapeType="1"/>
          </p:cNvSpPr>
          <p:nvPr/>
        </p:nvSpPr>
        <p:spPr bwMode="auto">
          <a:xfrm>
            <a:off x="6705600" y="1447800"/>
            <a:ext cx="0" cy="469900"/>
          </a:xfrm>
          <a:prstGeom prst="line">
            <a:avLst/>
          </a:prstGeom>
          <a:noFill/>
          <a:ln w="38100">
            <a:solidFill>
              <a:schemeClr val="tx1"/>
            </a:solidFill>
            <a:round/>
            <a:headEnd type="none" w="sm" len="sm"/>
            <a:tailEnd type="none" w="sm" len="sm"/>
          </a:ln>
        </p:spPr>
        <p:txBody>
          <a:bodyPr wrap="none" anchor="ctr"/>
          <a:lstStyle/>
          <a:p>
            <a:endParaRPr lang="en-US"/>
          </a:p>
        </p:txBody>
      </p:sp>
      <p:grpSp>
        <p:nvGrpSpPr>
          <p:cNvPr id="3" name="Group 3"/>
          <p:cNvGrpSpPr>
            <a:grpSpLocks/>
          </p:cNvGrpSpPr>
          <p:nvPr/>
        </p:nvGrpSpPr>
        <p:grpSpPr bwMode="auto">
          <a:xfrm>
            <a:off x="1447800" y="2009776"/>
            <a:ext cx="7032625" cy="477838"/>
            <a:chOff x="644" y="1330"/>
            <a:chExt cx="4430" cy="301"/>
          </a:xfrm>
        </p:grpSpPr>
        <p:sp>
          <p:nvSpPr>
            <p:cNvPr id="84"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85"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86"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87"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88"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89" name="Rectangle 10"/>
            <p:cNvSpPr>
              <a:spLocks noChangeArrowheads="1"/>
            </p:cNvSpPr>
            <p:nvPr/>
          </p:nvSpPr>
          <p:spPr bwMode="auto">
            <a:xfrm>
              <a:off x="2726" y="1335"/>
              <a:ext cx="411"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100</a:t>
              </a:r>
              <a:endParaRPr lang="en-US" sz="2400" dirty="0"/>
            </a:p>
          </p:txBody>
        </p:sp>
        <p:sp>
          <p:nvSpPr>
            <p:cNvPr id="90" name="Rectangle 11"/>
            <p:cNvSpPr>
              <a:spLocks noChangeArrowheads="1"/>
            </p:cNvSpPr>
            <p:nvPr/>
          </p:nvSpPr>
          <p:spPr bwMode="auto">
            <a:xfrm>
              <a:off x="2042"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40</a:t>
              </a:r>
              <a:endParaRPr lang="en-US" sz="2400" dirty="0"/>
            </a:p>
          </p:txBody>
        </p:sp>
        <p:sp>
          <p:nvSpPr>
            <p:cNvPr id="91" name="Rectangle 12"/>
            <p:cNvSpPr>
              <a:spLocks noChangeArrowheads="1"/>
            </p:cNvSpPr>
            <p:nvPr/>
          </p:nvSpPr>
          <p:spPr bwMode="auto">
            <a:xfrm>
              <a:off x="1358"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35</a:t>
              </a:r>
              <a:endParaRPr lang="en-US" sz="2400" b="1" dirty="0"/>
            </a:p>
          </p:txBody>
        </p:sp>
        <p:sp>
          <p:nvSpPr>
            <p:cNvPr id="92" name="Rectangle 13"/>
            <p:cNvSpPr>
              <a:spLocks noChangeArrowheads="1"/>
            </p:cNvSpPr>
            <p:nvPr/>
          </p:nvSpPr>
          <p:spPr bwMode="auto">
            <a:xfrm>
              <a:off x="748" y="1337"/>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93" name="Rectangle 14"/>
            <p:cNvSpPr>
              <a:spLocks noChangeArrowheads="1"/>
            </p:cNvSpPr>
            <p:nvPr/>
          </p:nvSpPr>
          <p:spPr bwMode="auto">
            <a:xfrm>
              <a:off x="3383" y="1335"/>
              <a:ext cx="302"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3</a:t>
              </a:r>
              <a:endParaRPr lang="en-US" sz="2400" b="1" dirty="0"/>
            </a:p>
          </p:txBody>
        </p:sp>
        <p:sp>
          <p:nvSpPr>
            <p:cNvPr id="95" name="Rectangle 16"/>
            <p:cNvSpPr>
              <a:spLocks noChangeArrowheads="1"/>
            </p:cNvSpPr>
            <p:nvPr/>
          </p:nvSpPr>
          <p:spPr bwMode="auto">
            <a:xfrm>
              <a:off x="4132" y="1335"/>
              <a:ext cx="356"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a:t>
              </a:r>
              <a:endParaRPr lang="en-US" sz="2400" b="1" dirty="0"/>
            </a:p>
          </p:txBody>
        </p:sp>
      </p:grpSp>
      <p:sp>
        <p:nvSpPr>
          <p:cNvPr id="96" name="Line 9"/>
          <p:cNvSpPr>
            <a:spLocks noChangeShapeType="1"/>
          </p:cNvSpPr>
          <p:nvPr/>
        </p:nvSpPr>
        <p:spPr bwMode="auto">
          <a:xfrm>
            <a:off x="7696200" y="1981200"/>
            <a:ext cx="0" cy="454025"/>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97" name="Rectangle 16"/>
          <p:cNvSpPr>
            <a:spLocks noChangeArrowheads="1"/>
          </p:cNvSpPr>
          <p:nvPr/>
        </p:nvSpPr>
        <p:spPr bwMode="auto">
          <a:xfrm>
            <a:off x="7772400" y="1986307"/>
            <a:ext cx="565861"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15</a:t>
            </a:r>
            <a:endParaRPr lang="en-US" sz="2400" b="1" dirty="0"/>
          </a:p>
        </p:txBody>
      </p:sp>
      <p:sp>
        <p:nvSpPr>
          <p:cNvPr id="98" name="Line 8"/>
          <p:cNvSpPr>
            <a:spLocks noChangeShapeType="1"/>
          </p:cNvSpPr>
          <p:nvPr/>
        </p:nvSpPr>
        <p:spPr bwMode="auto">
          <a:xfrm>
            <a:off x="6705600" y="1981200"/>
            <a:ext cx="0" cy="469900"/>
          </a:xfrm>
          <a:prstGeom prst="line">
            <a:avLst/>
          </a:prstGeom>
          <a:noFill/>
          <a:ln w="38100">
            <a:solidFill>
              <a:schemeClr val="tx1"/>
            </a:solidFill>
            <a:round/>
            <a:headEnd type="none" w="sm" len="sm"/>
            <a:tailEnd type="none" w="sm" len="sm"/>
          </a:ln>
        </p:spPr>
        <p:txBody>
          <a:bodyPr wrap="none" anchor="ctr"/>
          <a:lstStyle/>
          <a:p>
            <a:endParaRPr lang="en-US"/>
          </a:p>
        </p:txBody>
      </p:sp>
      <p:grpSp>
        <p:nvGrpSpPr>
          <p:cNvPr id="4" name="Group 3"/>
          <p:cNvGrpSpPr>
            <a:grpSpLocks/>
          </p:cNvGrpSpPr>
          <p:nvPr/>
        </p:nvGrpSpPr>
        <p:grpSpPr bwMode="auto">
          <a:xfrm>
            <a:off x="1447800" y="2667000"/>
            <a:ext cx="7032625" cy="887413"/>
            <a:chOff x="644" y="1072"/>
            <a:chExt cx="4430" cy="559"/>
          </a:xfrm>
        </p:grpSpPr>
        <p:sp>
          <p:nvSpPr>
            <p:cNvPr id="100"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101"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02"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03"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04"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05" name="Rectangle 10"/>
            <p:cNvSpPr>
              <a:spLocks noChangeArrowheads="1"/>
            </p:cNvSpPr>
            <p:nvPr/>
          </p:nvSpPr>
          <p:spPr bwMode="auto">
            <a:xfrm>
              <a:off x="2726" y="1335"/>
              <a:ext cx="411"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100</a:t>
              </a:r>
              <a:endParaRPr lang="en-US" sz="2400" dirty="0"/>
            </a:p>
          </p:txBody>
        </p:sp>
        <p:sp>
          <p:nvSpPr>
            <p:cNvPr id="106" name="Rectangle 11"/>
            <p:cNvSpPr>
              <a:spLocks noChangeArrowheads="1"/>
            </p:cNvSpPr>
            <p:nvPr/>
          </p:nvSpPr>
          <p:spPr bwMode="auto">
            <a:xfrm>
              <a:off x="2042"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40</a:t>
              </a:r>
              <a:endParaRPr lang="en-US" sz="2400" dirty="0"/>
            </a:p>
          </p:txBody>
        </p:sp>
        <p:sp>
          <p:nvSpPr>
            <p:cNvPr id="107" name="Rectangle 12"/>
            <p:cNvSpPr>
              <a:spLocks noChangeArrowheads="1"/>
            </p:cNvSpPr>
            <p:nvPr/>
          </p:nvSpPr>
          <p:spPr bwMode="auto">
            <a:xfrm>
              <a:off x="1358"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35</a:t>
              </a:r>
              <a:endParaRPr lang="en-US" sz="2400" dirty="0"/>
            </a:p>
          </p:txBody>
        </p:sp>
        <p:sp>
          <p:nvSpPr>
            <p:cNvPr id="108" name="Rectangle 13"/>
            <p:cNvSpPr>
              <a:spLocks noChangeArrowheads="1"/>
            </p:cNvSpPr>
            <p:nvPr/>
          </p:nvSpPr>
          <p:spPr bwMode="auto">
            <a:xfrm>
              <a:off x="748" y="1337"/>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109" name="Rectangle 14"/>
            <p:cNvSpPr>
              <a:spLocks noChangeArrowheads="1"/>
            </p:cNvSpPr>
            <p:nvPr/>
          </p:nvSpPr>
          <p:spPr bwMode="auto">
            <a:xfrm>
              <a:off x="3383" y="1335"/>
              <a:ext cx="302"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solidFill>
                    <a:srgbClr val="00B050"/>
                  </a:solidFill>
                </a:rPr>
                <a:t>3</a:t>
              </a:r>
              <a:endParaRPr lang="en-US" sz="2400" b="1" dirty="0">
                <a:solidFill>
                  <a:srgbClr val="00B050"/>
                </a:solidFill>
              </a:endParaRPr>
            </a:p>
          </p:txBody>
        </p:sp>
        <p:sp>
          <p:nvSpPr>
            <p:cNvPr id="110" name="Rectangle 15"/>
            <p:cNvSpPr>
              <a:spLocks noChangeArrowheads="1"/>
            </p:cNvSpPr>
            <p:nvPr/>
          </p:nvSpPr>
          <p:spPr bwMode="auto">
            <a:xfrm>
              <a:off x="841" y="1072"/>
              <a:ext cx="4178"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a:t>
              </a:r>
              <a:r>
                <a:rPr lang="en-US" sz="2400" b="1" dirty="0"/>
                <a:t>2          </a:t>
              </a:r>
              <a:r>
                <a:rPr lang="en-US" sz="2400" b="1" dirty="0" smtClean="0"/>
                <a:t>  3                4              5              6         7</a:t>
              </a:r>
              <a:endParaRPr lang="en-US" sz="2400" dirty="0"/>
            </a:p>
          </p:txBody>
        </p:sp>
        <p:sp>
          <p:nvSpPr>
            <p:cNvPr id="111" name="Rectangle 16"/>
            <p:cNvSpPr>
              <a:spLocks noChangeArrowheads="1"/>
            </p:cNvSpPr>
            <p:nvPr/>
          </p:nvSpPr>
          <p:spPr bwMode="auto">
            <a:xfrm>
              <a:off x="4132" y="1335"/>
              <a:ext cx="356"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a:t>
              </a:r>
              <a:endParaRPr lang="en-US" sz="2400" b="1" dirty="0"/>
            </a:p>
          </p:txBody>
        </p:sp>
      </p:grpSp>
      <p:sp>
        <p:nvSpPr>
          <p:cNvPr id="112" name="Line 9"/>
          <p:cNvSpPr>
            <a:spLocks noChangeShapeType="1"/>
          </p:cNvSpPr>
          <p:nvPr/>
        </p:nvSpPr>
        <p:spPr bwMode="auto">
          <a:xfrm>
            <a:off x="7696200" y="3048000"/>
            <a:ext cx="0" cy="454025"/>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13" name="Rectangle 16"/>
          <p:cNvSpPr>
            <a:spLocks noChangeArrowheads="1"/>
          </p:cNvSpPr>
          <p:nvPr/>
        </p:nvSpPr>
        <p:spPr bwMode="auto">
          <a:xfrm>
            <a:off x="7772400" y="3053107"/>
            <a:ext cx="565861"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15</a:t>
            </a:r>
            <a:endParaRPr lang="en-US" sz="2400" b="1" dirty="0"/>
          </a:p>
        </p:txBody>
      </p:sp>
      <p:sp>
        <p:nvSpPr>
          <p:cNvPr id="114" name="Line 8"/>
          <p:cNvSpPr>
            <a:spLocks noChangeShapeType="1"/>
          </p:cNvSpPr>
          <p:nvPr/>
        </p:nvSpPr>
        <p:spPr bwMode="auto">
          <a:xfrm>
            <a:off x="6705600" y="3048000"/>
            <a:ext cx="0" cy="469900"/>
          </a:xfrm>
          <a:prstGeom prst="line">
            <a:avLst/>
          </a:prstGeom>
          <a:noFill/>
          <a:ln w="38100">
            <a:solidFill>
              <a:schemeClr val="tx1"/>
            </a:solidFill>
            <a:round/>
            <a:headEnd type="none" w="sm" len="sm"/>
            <a:tailEnd type="none" w="sm" len="sm"/>
          </a:ln>
        </p:spPr>
        <p:txBody>
          <a:bodyPr wrap="none" anchor="ctr"/>
          <a:lstStyle/>
          <a:p>
            <a:endParaRPr lang="en-US"/>
          </a:p>
        </p:txBody>
      </p:sp>
      <p:grpSp>
        <p:nvGrpSpPr>
          <p:cNvPr id="5" name="Group 3"/>
          <p:cNvGrpSpPr>
            <a:grpSpLocks/>
          </p:cNvGrpSpPr>
          <p:nvPr/>
        </p:nvGrpSpPr>
        <p:grpSpPr bwMode="auto">
          <a:xfrm>
            <a:off x="1447800" y="3676649"/>
            <a:ext cx="7032625" cy="477838"/>
            <a:chOff x="644" y="1330"/>
            <a:chExt cx="4430" cy="301"/>
          </a:xfrm>
        </p:grpSpPr>
        <p:sp>
          <p:nvSpPr>
            <p:cNvPr id="116"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117"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18"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19"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20"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21" name="Rectangle 10"/>
            <p:cNvSpPr>
              <a:spLocks noChangeArrowheads="1"/>
            </p:cNvSpPr>
            <p:nvPr/>
          </p:nvSpPr>
          <p:spPr bwMode="auto">
            <a:xfrm>
              <a:off x="2726" y="1335"/>
              <a:ext cx="411"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100</a:t>
              </a:r>
              <a:endParaRPr lang="en-US" sz="2400" dirty="0"/>
            </a:p>
          </p:txBody>
        </p:sp>
        <p:sp>
          <p:nvSpPr>
            <p:cNvPr id="122" name="Rectangle 11"/>
            <p:cNvSpPr>
              <a:spLocks noChangeArrowheads="1"/>
            </p:cNvSpPr>
            <p:nvPr/>
          </p:nvSpPr>
          <p:spPr bwMode="auto">
            <a:xfrm>
              <a:off x="2042"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40</a:t>
              </a:r>
              <a:endParaRPr lang="en-US" sz="2400" dirty="0"/>
            </a:p>
          </p:txBody>
        </p:sp>
        <p:sp>
          <p:nvSpPr>
            <p:cNvPr id="123" name="Rectangle 12"/>
            <p:cNvSpPr>
              <a:spLocks noChangeArrowheads="1"/>
            </p:cNvSpPr>
            <p:nvPr/>
          </p:nvSpPr>
          <p:spPr bwMode="auto">
            <a:xfrm>
              <a:off x="1358"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35</a:t>
              </a:r>
              <a:endParaRPr lang="en-US" sz="2400" dirty="0"/>
            </a:p>
          </p:txBody>
        </p:sp>
        <p:sp>
          <p:nvSpPr>
            <p:cNvPr id="124" name="Rectangle 13"/>
            <p:cNvSpPr>
              <a:spLocks noChangeArrowheads="1"/>
            </p:cNvSpPr>
            <p:nvPr/>
          </p:nvSpPr>
          <p:spPr bwMode="auto">
            <a:xfrm>
              <a:off x="748" y="1337"/>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125" name="Rectangle 14"/>
            <p:cNvSpPr>
              <a:spLocks noChangeArrowheads="1"/>
            </p:cNvSpPr>
            <p:nvPr/>
          </p:nvSpPr>
          <p:spPr bwMode="auto">
            <a:xfrm>
              <a:off x="3383" y="1335"/>
              <a:ext cx="498"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100</a:t>
              </a:r>
              <a:endParaRPr lang="en-US" sz="2400" b="1" dirty="0"/>
            </a:p>
          </p:txBody>
        </p:sp>
        <p:sp>
          <p:nvSpPr>
            <p:cNvPr id="127" name="Rectangle 16"/>
            <p:cNvSpPr>
              <a:spLocks noChangeArrowheads="1"/>
            </p:cNvSpPr>
            <p:nvPr/>
          </p:nvSpPr>
          <p:spPr bwMode="auto">
            <a:xfrm>
              <a:off x="4132" y="1335"/>
              <a:ext cx="356"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a:t>
              </a:r>
              <a:endParaRPr lang="en-US" sz="2400" b="1" dirty="0"/>
            </a:p>
          </p:txBody>
        </p:sp>
      </p:grpSp>
      <p:sp>
        <p:nvSpPr>
          <p:cNvPr id="128" name="Line 9"/>
          <p:cNvSpPr>
            <a:spLocks noChangeShapeType="1"/>
          </p:cNvSpPr>
          <p:nvPr/>
        </p:nvSpPr>
        <p:spPr bwMode="auto">
          <a:xfrm>
            <a:off x="7696200" y="3673475"/>
            <a:ext cx="0" cy="454025"/>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29" name="Rectangle 16"/>
          <p:cNvSpPr>
            <a:spLocks noChangeArrowheads="1"/>
          </p:cNvSpPr>
          <p:nvPr/>
        </p:nvSpPr>
        <p:spPr bwMode="auto">
          <a:xfrm>
            <a:off x="7772400" y="3665193"/>
            <a:ext cx="565861"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15</a:t>
            </a:r>
            <a:endParaRPr lang="en-US" sz="2400" b="1" dirty="0"/>
          </a:p>
        </p:txBody>
      </p:sp>
      <p:sp>
        <p:nvSpPr>
          <p:cNvPr id="130" name="Line 8"/>
          <p:cNvSpPr>
            <a:spLocks noChangeShapeType="1"/>
          </p:cNvSpPr>
          <p:nvPr/>
        </p:nvSpPr>
        <p:spPr bwMode="auto">
          <a:xfrm>
            <a:off x="6705600" y="3657600"/>
            <a:ext cx="0" cy="469900"/>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47" name="TextBox 146"/>
          <p:cNvSpPr txBox="1"/>
          <p:nvPr/>
        </p:nvSpPr>
        <p:spPr>
          <a:xfrm>
            <a:off x="1676400" y="914400"/>
            <a:ext cx="2234458" cy="369332"/>
          </a:xfrm>
          <a:prstGeom prst="rect">
            <a:avLst/>
          </a:prstGeom>
          <a:noFill/>
        </p:spPr>
        <p:txBody>
          <a:bodyPr wrap="none" rtlCol="0">
            <a:spAutoFit/>
          </a:bodyPr>
          <a:lstStyle/>
          <a:p>
            <a:r>
              <a:rPr lang="en-US" dirty="0" smtClean="0"/>
              <a:t>Pass 3: 3 comparisons</a:t>
            </a:r>
            <a:endParaRPr lang="en-US" dirty="0"/>
          </a:p>
        </p:txBody>
      </p:sp>
      <p:sp>
        <p:nvSpPr>
          <p:cNvPr id="148" name="TextBox 147"/>
          <p:cNvSpPr txBox="1"/>
          <p:nvPr/>
        </p:nvSpPr>
        <p:spPr>
          <a:xfrm>
            <a:off x="1676400" y="2438400"/>
            <a:ext cx="2234458" cy="369332"/>
          </a:xfrm>
          <a:prstGeom prst="rect">
            <a:avLst/>
          </a:prstGeom>
          <a:noFill/>
        </p:spPr>
        <p:txBody>
          <a:bodyPr wrap="none" rtlCol="0">
            <a:spAutoFit/>
          </a:bodyPr>
          <a:lstStyle/>
          <a:p>
            <a:r>
              <a:rPr lang="en-US" dirty="0" smtClean="0"/>
              <a:t>Pass 4: 4 comparisons</a:t>
            </a:r>
            <a:endParaRPr lang="en-US" dirty="0"/>
          </a:p>
        </p:txBody>
      </p:sp>
      <p:grpSp>
        <p:nvGrpSpPr>
          <p:cNvPr id="69" name="Group 3"/>
          <p:cNvGrpSpPr>
            <a:grpSpLocks/>
          </p:cNvGrpSpPr>
          <p:nvPr/>
        </p:nvGrpSpPr>
        <p:grpSpPr bwMode="auto">
          <a:xfrm>
            <a:off x="1447800" y="4267200"/>
            <a:ext cx="7032625" cy="477838"/>
            <a:chOff x="644" y="1330"/>
            <a:chExt cx="4430" cy="301"/>
          </a:xfrm>
        </p:grpSpPr>
        <p:sp>
          <p:nvSpPr>
            <p:cNvPr id="70"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71"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72"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73"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74"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75" name="Rectangle 10"/>
            <p:cNvSpPr>
              <a:spLocks noChangeArrowheads="1"/>
            </p:cNvSpPr>
            <p:nvPr/>
          </p:nvSpPr>
          <p:spPr bwMode="auto">
            <a:xfrm>
              <a:off x="2726" y="1335"/>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40</a:t>
              </a:r>
              <a:endParaRPr lang="en-US" sz="2400" dirty="0"/>
            </a:p>
          </p:txBody>
        </p:sp>
        <p:sp>
          <p:nvSpPr>
            <p:cNvPr id="76" name="Rectangle 11"/>
            <p:cNvSpPr>
              <a:spLocks noChangeArrowheads="1"/>
            </p:cNvSpPr>
            <p:nvPr/>
          </p:nvSpPr>
          <p:spPr bwMode="auto">
            <a:xfrm>
              <a:off x="2042"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40</a:t>
              </a:r>
              <a:endParaRPr lang="en-US" sz="2400" dirty="0"/>
            </a:p>
          </p:txBody>
        </p:sp>
        <p:sp>
          <p:nvSpPr>
            <p:cNvPr id="77" name="Rectangle 12"/>
            <p:cNvSpPr>
              <a:spLocks noChangeArrowheads="1"/>
            </p:cNvSpPr>
            <p:nvPr/>
          </p:nvSpPr>
          <p:spPr bwMode="auto">
            <a:xfrm>
              <a:off x="1358"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35</a:t>
              </a:r>
              <a:endParaRPr lang="en-US" sz="2400" dirty="0"/>
            </a:p>
          </p:txBody>
        </p:sp>
        <p:sp>
          <p:nvSpPr>
            <p:cNvPr id="78" name="Rectangle 13"/>
            <p:cNvSpPr>
              <a:spLocks noChangeArrowheads="1"/>
            </p:cNvSpPr>
            <p:nvPr/>
          </p:nvSpPr>
          <p:spPr bwMode="auto">
            <a:xfrm>
              <a:off x="748" y="1337"/>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79" name="Rectangle 14"/>
            <p:cNvSpPr>
              <a:spLocks noChangeArrowheads="1"/>
            </p:cNvSpPr>
            <p:nvPr/>
          </p:nvSpPr>
          <p:spPr bwMode="auto">
            <a:xfrm>
              <a:off x="3383" y="1335"/>
              <a:ext cx="498"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100</a:t>
              </a:r>
              <a:endParaRPr lang="en-US" sz="2400" b="1" dirty="0"/>
            </a:p>
          </p:txBody>
        </p:sp>
        <p:sp>
          <p:nvSpPr>
            <p:cNvPr id="99" name="Rectangle 16"/>
            <p:cNvSpPr>
              <a:spLocks noChangeArrowheads="1"/>
            </p:cNvSpPr>
            <p:nvPr/>
          </p:nvSpPr>
          <p:spPr bwMode="auto">
            <a:xfrm>
              <a:off x="4132" y="1335"/>
              <a:ext cx="356"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a:t>
              </a:r>
              <a:endParaRPr lang="en-US" sz="2400" b="1" dirty="0"/>
            </a:p>
          </p:txBody>
        </p:sp>
      </p:grpSp>
      <p:sp>
        <p:nvSpPr>
          <p:cNvPr id="115" name="Line 9"/>
          <p:cNvSpPr>
            <a:spLocks noChangeShapeType="1"/>
          </p:cNvSpPr>
          <p:nvPr/>
        </p:nvSpPr>
        <p:spPr bwMode="auto">
          <a:xfrm>
            <a:off x="7696200" y="4291012"/>
            <a:ext cx="0" cy="454025"/>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31" name="Rectangle 16"/>
          <p:cNvSpPr>
            <a:spLocks noChangeArrowheads="1"/>
          </p:cNvSpPr>
          <p:nvPr/>
        </p:nvSpPr>
        <p:spPr bwMode="auto">
          <a:xfrm>
            <a:off x="7772400" y="4282730"/>
            <a:ext cx="565861"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15</a:t>
            </a:r>
            <a:endParaRPr lang="en-US" sz="2400" b="1" dirty="0"/>
          </a:p>
        </p:txBody>
      </p:sp>
      <p:sp>
        <p:nvSpPr>
          <p:cNvPr id="132" name="Line 8"/>
          <p:cNvSpPr>
            <a:spLocks noChangeShapeType="1"/>
          </p:cNvSpPr>
          <p:nvPr/>
        </p:nvSpPr>
        <p:spPr bwMode="auto">
          <a:xfrm>
            <a:off x="6705600" y="4275137"/>
            <a:ext cx="0" cy="469900"/>
          </a:xfrm>
          <a:prstGeom prst="line">
            <a:avLst/>
          </a:prstGeom>
          <a:noFill/>
          <a:ln w="38100">
            <a:solidFill>
              <a:schemeClr val="tx1"/>
            </a:solidFill>
            <a:round/>
            <a:headEnd type="none" w="sm" len="sm"/>
            <a:tailEnd type="none" w="sm" len="sm"/>
          </a:ln>
        </p:spPr>
        <p:txBody>
          <a:bodyPr wrap="none" anchor="ctr"/>
          <a:lstStyle/>
          <a:p>
            <a:endParaRPr lang="en-US"/>
          </a:p>
        </p:txBody>
      </p:sp>
      <p:grpSp>
        <p:nvGrpSpPr>
          <p:cNvPr id="133" name="Group 3"/>
          <p:cNvGrpSpPr>
            <a:grpSpLocks/>
          </p:cNvGrpSpPr>
          <p:nvPr/>
        </p:nvGrpSpPr>
        <p:grpSpPr bwMode="auto">
          <a:xfrm>
            <a:off x="1447800" y="4876800"/>
            <a:ext cx="7032625" cy="477838"/>
            <a:chOff x="644" y="1330"/>
            <a:chExt cx="4430" cy="301"/>
          </a:xfrm>
        </p:grpSpPr>
        <p:sp>
          <p:nvSpPr>
            <p:cNvPr id="134"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135"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36"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37"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38"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39" name="Rectangle 10"/>
            <p:cNvSpPr>
              <a:spLocks noChangeArrowheads="1"/>
            </p:cNvSpPr>
            <p:nvPr/>
          </p:nvSpPr>
          <p:spPr bwMode="auto">
            <a:xfrm>
              <a:off x="2726" y="1335"/>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40</a:t>
              </a:r>
              <a:endParaRPr lang="en-US" sz="2400" dirty="0"/>
            </a:p>
          </p:txBody>
        </p:sp>
        <p:sp>
          <p:nvSpPr>
            <p:cNvPr id="140" name="Rectangle 11"/>
            <p:cNvSpPr>
              <a:spLocks noChangeArrowheads="1"/>
            </p:cNvSpPr>
            <p:nvPr/>
          </p:nvSpPr>
          <p:spPr bwMode="auto">
            <a:xfrm>
              <a:off x="2042"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35</a:t>
              </a:r>
              <a:endParaRPr lang="en-US" sz="2400" dirty="0"/>
            </a:p>
          </p:txBody>
        </p:sp>
        <p:sp>
          <p:nvSpPr>
            <p:cNvPr id="141" name="Rectangle 12"/>
            <p:cNvSpPr>
              <a:spLocks noChangeArrowheads="1"/>
            </p:cNvSpPr>
            <p:nvPr/>
          </p:nvSpPr>
          <p:spPr bwMode="auto">
            <a:xfrm>
              <a:off x="1358"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35</a:t>
              </a:r>
              <a:endParaRPr lang="en-US" sz="2400" b="1" dirty="0"/>
            </a:p>
          </p:txBody>
        </p:sp>
        <p:sp>
          <p:nvSpPr>
            <p:cNvPr id="142" name="Rectangle 13"/>
            <p:cNvSpPr>
              <a:spLocks noChangeArrowheads="1"/>
            </p:cNvSpPr>
            <p:nvPr/>
          </p:nvSpPr>
          <p:spPr bwMode="auto">
            <a:xfrm>
              <a:off x="748" y="1337"/>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143" name="Rectangle 14"/>
            <p:cNvSpPr>
              <a:spLocks noChangeArrowheads="1"/>
            </p:cNvSpPr>
            <p:nvPr/>
          </p:nvSpPr>
          <p:spPr bwMode="auto">
            <a:xfrm>
              <a:off x="3383" y="1335"/>
              <a:ext cx="498"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100</a:t>
              </a:r>
              <a:endParaRPr lang="en-US" sz="2400" b="1" dirty="0"/>
            </a:p>
          </p:txBody>
        </p:sp>
        <p:sp>
          <p:nvSpPr>
            <p:cNvPr id="145" name="Rectangle 16"/>
            <p:cNvSpPr>
              <a:spLocks noChangeArrowheads="1"/>
            </p:cNvSpPr>
            <p:nvPr/>
          </p:nvSpPr>
          <p:spPr bwMode="auto">
            <a:xfrm>
              <a:off x="4132" y="1335"/>
              <a:ext cx="356"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a:t>
              </a:r>
              <a:endParaRPr lang="en-US" sz="2400" b="1" dirty="0"/>
            </a:p>
          </p:txBody>
        </p:sp>
      </p:grpSp>
      <p:sp>
        <p:nvSpPr>
          <p:cNvPr id="146" name="Line 9"/>
          <p:cNvSpPr>
            <a:spLocks noChangeShapeType="1"/>
          </p:cNvSpPr>
          <p:nvPr/>
        </p:nvSpPr>
        <p:spPr bwMode="auto">
          <a:xfrm>
            <a:off x="7696200" y="4900612"/>
            <a:ext cx="0" cy="454025"/>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49" name="Rectangle 16"/>
          <p:cNvSpPr>
            <a:spLocks noChangeArrowheads="1"/>
          </p:cNvSpPr>
          <p:nvPr/>
        </p:nvSpPr>
        <p:spPr bwMode="auto">
          <a:xfrm>
            <a:off x="7772400" y="4892330"/>
            <a:ext cx="565861"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15</a:t>
            </a:r>
            <a:endParaRPr lang="en-US" sz="2400" b="1" dirty="0"/>
          </a:p>
        </p:txBody>
      </p:sp>
      <p:sp>
        <p:nvSpPr>
          <p:cNvPr id="150" name="Line 8"/>
          <p:cNvSpPr>
            <a:spLocks noChangeShapeType="1"/>
          </p:cNvSpPr>
          <p:nvPr/>
        </p:nvSpPr>
        <p:spPr bwMode="auto">
          <a:xfrm>
            <a:off x="6705600" y="4884737"/>
            <a:ext cx="0" cy="469900"/>
          </a:xfrm>
          <a:prstGeom prst="line">
            <a:avLst/>
          </a:prstGeom>
          <a:noFill/>
          <a:ln w="38100">
            <a:solidFill>
              <a:schemeClr val="tx1"/>
            </a:solidFill>
            <a:round/>
            <a:headEnd type="none" w="sm" len="sm"/>
            <a:tailEnd type="none" w="sm" len="sm"/>
          </a:ln>
        </p:spPr>
        <p:txBody>
          <a:bodyPr wrap="none" anchor="ctr"/>
          <a:lstStyle/>
          <a:p>
            <a:endParaRPr lang="en-US"/>
          </a:p>
        </p:txBody>
      </p:sp>
      <p:grpSp>
        <p:nvGrpSpPr>
          <p:cNvPr id="151" name="Group 3"/>
          <p:cNvGrpSpPr>
            <a:grpSpLocks/>
          </p:cNvGrpSpPr>
          <p:nvPr/>
        </p:nvGrpSpPr>
        <p:grpSpPr bwMode="auto">
          <a:xfrm>
            <a:off x="1447800" y="5430838"/>
            <a:ext cx="7032625" cy="477838"/>
            <a:chOff x="644" y="1330"/>
            <a:chExt cx="4430" cy="301"/>
          </a:xfrm>
        </p:grpSpPr>
        <p:sp>
          <p:nvSpPr>
            <p:cNvPr id="152"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153"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54"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55"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56"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57" name="Rectangle 10"/>
            <p:cNvSpPr>
              <a:spLocks noChangeArrowheads="1"/>
            </p:cNvSpPr>
            <p:nvPr/>
          </p:nvSpPr>
          <p:spPr bwMode="auto">
            <a:xfrm>
              <a:off x="2726" y="1335"/>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40</a:t>
              </a:r>
              <a:endParaRPr lang="en-US" sz="2400" dirty="0"/>
            </a:p>
          </p:txBody>
        </p:sp>
        <p:sp>
          <p:nvSpPr>
            <p:cNvPr id="158" name="Rectangle 11"/>
            <p:cNvSpPr>
              <a:spLocks noChangeArrowheads="1"/>
            </p:cNvSpPr>
            <p:nvPr/>
          </p:nvSpPr>
          <p:spPr bwMode="auto">
            <a:xfrm>
              <a:off x="2042"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35</a:t>
              </a:r>
              <a:endParaRPr lang="en-US" sz="2400" dirty="0"/>
            </a:p>
          </p:txBody>
        </p:sp>
        <p:sp>
          <p:nvSpPr>
            <p:cNvPr id="159" name="Rectangle 12"/>
            <p:cNvSpPr>
              <a:spLocks noChangeArrowheads="1"/>
            </p:cNvSpPr>
            <p:nvPr/>
          </p:nvSpPr>
          <p:spPr bwMode="auto">
            <a:xfrm>
              <a:off x="1358"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160" name="Rectangle 13"/>
            <p:cNvSpPr>
              <a:spLocks noChangeArrowheads="1"/>
            </p:cNvSpPr>
            <p:nvPr/>
          </p:nvSpPr>
          <p:spPr bwMode="auto">
            <a:xfrm>
              <a:off x="748" y="1337"/>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b="1" dirty="0"/>
            </a:p>
          </p:txBody>
        </p:sp>
        <p:sp>
          <p:nvSpPr>
            <p:cNvPr id="161" name="Rectangle 14"/>
            <p:cNvSpPr>
              <a:spLocks noChangeArrowheads="1"/>
            </p:cNvSpPr>
            <p:nvPr/>
          </p:nvSpPr>
          <p:spPr bwMode="auto">
            <a:xfrm>
              <a:off x="3383" y="1335"/>
              <a:ext cx="498"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100</a:t>
              </a:r>
              <a:endParaRPr lang="en-US" sz="2400" b="1" dirty="0"/>
            </a:p>
          </p:txBody>
        </p:sp>
        <p:sp>
          <p:nvSpPr>
            <p:cNvPr id="162" name="Rectangle 16"/>
            <p:cNvSpPr>
              <a:spLocks noChangeArrowheads="1"/>
            </p:cNvSpPr>
            <p:nvPr/>
          </p:nvSpPr>
          <p:spPr bwMode="auto">
            <a:xfrm>
              <a:off x="4132" y="1335"/>
              <a:ext cx="356"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a:t>
              </a:r>
              <a:endParaRPr lang="en-US" sz="2400" b="1" dirty="0"/>
            </a:p>
          </p:txBody>
        </p:sp>
      </p:grpSp>
      <p:sp>
        <p:nvSpPr>
          <p:cNvPr id="163" name="Line 9"/>
          <p:cNvSpPr>
            <a:spLocks noChangeShapeType="1"/>
          </p:cNvSpPr>
          <p:nvPr/>
        </p:nvSpPr>
        <p:spPr bwMode="auto">
          <a:xfrm>
            <a:off x="7696200" y="5454650"/>
            <a:ext cx="0" cy="454025"/>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64" name="Rectangle 16"/>
          <p:cNvSpPr>
            <a:spLocks noChangeArrowheads="1"/>
          </p:cNvSpPr>
          <p:nvPr/>
        </p:nvSpPr>
        <p:spPr bwMode="auto">
          <a:xfrm>
            <a:off x="7772400" y="5446368"/>
            <a:ext cx="565861"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15</a:t>
            </a:r>
            <a:endParaRPr lang="en-US" sz="2400" b="1" dirty="0"/>
          </a:p>
        </p:txBody>
      </p:sp>
      <p:sp>
        <p:nvSpPr>
          <p:cNvPr id="165" name="Line 8"/>
          <p:cNvSpPr>
            <a:spLocks noChangeShapeType="1"/>
          </p:cNvSpPr>
          <p:nvPr/>
        </p:nvSpPr>
        <p:spPr bwMode="auto">
          <a:xfrm>
            <a:off x="6705600" y="5418138"/>
            <a:ext cx="0" cy="469900"/>
          </a:xfrm>
          <a:prstGeom prst="line">
            <a:avLst/>
          </a:prstGeom>
          <a:noFill/>
          <a:ln w="38100">
            <a:solidFill>
              <a:schemeClr val="tx1"/>
            </a:solidFill>
            <a:round/>
            <a:headEnd type="none" w="sm" len="sm"/>
            <a:tailEnd type="none" w="sm" len="sm"/>
          </a:ln>
        </p:spPr>
        <p:txBody>
          <a:bodyPr wrap="none" anchor="ctr"/>
          <a:lstStyle/>
          <a:p>
            <a:endParaRPr lang="en-US"/>
          </a:p>
        </p:txBody>
      </p:sp>
      <p:grpSp>
        <p:nvGrpSpPr>
          <p:cNvPr id="126" name="Group 3"/>
          <p:cNvGrpSpPr>
            <a:grpSpLocks/>
          </p:cNvGrpSpPr>
          <p:nvPr/>
        </p:nvGrpSpPr>
        <p:grpSpPr bwMode="auto">
          <a:xfrm>
            <a:off x="1447800" y="5999164"/>
            <a:ext cx="7032625" cy="482601"/>
            <a:chOff x="644" y="1330"/>
            <a:chExt cx="4430" cy="304"/>
          </a:xfrm>
        </p:grpSpPr>
        <p:sp>
          <p:nvSpPr>
            <p:cNvPr id="144"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166"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67"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68"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69"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70" name="Rectangle 10"/>
            <p:cNvSpPr>
              <a:spLocks noChangeArrowheads="1"/>
            </p:cNvSpPr>
            <p:nvPr/>
          </p:nvSpPr>
          <p:spPr bwMode="auto">
            <a:xfrm>
              <a:off x="2726" y="1335"/>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40</a:t>
              </a:r>
              <a:endParaRPr lang="en-US" sz="2400" dirty="0"/>
            </a:p>
          </p:txBody>
        </p:sp>
        <p:sp>
          <p:nvSpPr>
            <p:cNvPr id="171" name="Rectangle 11"/>
            <p:cNvSpPr>
              <a:spLocks noChangeArrowheads="1"/>
            </p:cNvSpPr>
            <p:nvPr/>
          </p:nvSpPr>
          <p:spPr bwMode="auto">
            <a:xfrm>
              <a:off x="2042"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35</a:t>
              </a:r>
              <a:endParaRPr lang="en-US" sz="2400" dirty="0"/>
            </a:p>
          </p:txBody>
        </p:sp>
        <p:sp>
          <p:nvSpPr>
            <p:cNvPr id="172" name="Rectangle 12"/>
            <p:cNvSpPr>
              <a:spLocks noChangeArrowheads="1"/>
            </p:cNvSpPr>
            <p:nvPr/>
          </p:nvSpPr>
          <p:spPr bwMode="auto">
            <a:xfrm>
              <a:off x="1358"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173" name="Rectangle 13"/>
            <p:cNvSpPr>
              <a:spLocks noChangeArrowheads="1"/>
            </p:cNvSpPr>
            <p:nvPr/>
          </p:nvSpPr>
          <p:spPr bwMode="auto">
            <a:xfrm>
              <a:off x="836" y="1343"/>
              <a:ext cx="302"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solidFill>
                    <a:srgbClr val="00B050"/>
                  </a:solidFill>
                </a:rPr>
                <a:t>3  </a:t>
              </a:r>
              <a:endParaRPr lang="en-US" sz="2400" b="1" dirty="0">
                <a:solidFill>
                  <a:srgbClr val="00B050"/>
                </a:solidFill>
              </a:endParaRPr>
            </a:p>
          </p:txBody>
        </p:sp>
        <p:sp>
          <p:nvSpPr>
            <p:cNvPr id="174" name="Rectangle 14"/>
            <p:cNvSpPr>
              <a:spLocks noChangeArrowheads="1"/>
            </p:cNvSpPr>
            <p:nvPr/>
          </p:nvSpPr>
          <p:spPr bwMode="auto">
            <a:xfrm>
              <a:off x="3383" y="1335"/>
              <a:ext cx="498"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100</a:t>
              </a:r>
              <a:endParaRPr lang="en-US" sz="2400" b="1" dirty="0"/>
            </a:p>
          </p:txBody>
        </p:sp>
        <p:sp>
          <p:nvSpPr>
            <p:cNvPr id="175" name="Rectangle 16"/>
            <p:cNvSpPr>
              <a:spLocks noChangeArrowheads="1"/>
            </p:cNvSpPr>
            <p:nvPr/>
          </p:nvSpPr>
          <p:spPr bwMode="auto">
            <a:xfrm>
              <a:off x="4132" y="1335"/>
              <a:ext cx="356"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a:t>
              </a:r>
              <a:endParaRPr lang="en-US" sz="2400" b="1" dirty="0"/>
            </a:p>
          </p:txBody>
        </p:sp>
      </p:grpSp>
      <p:sp>
        <p:nvSpPr>
          <p:cNvPr id="176" name="Line 9"/>
          <p:cNvSpPr>
            <a:spLocks noChangeShapeType="1"/>
          </p:cNvSpPr>
          <p:nvPr/>
        </p:nvSpPr>
        <p:spPr bwMode="auto">
          <a:xfrm>
            <a:off x="7696200" y="6022974"/>
            <a:ext cx="0" cy="454025"/>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77" name="Line 8"/>
          <p:cNvSpPr>
            <a:spLocks noChangeShapeType="1"/>
          </p:cNvSpPr>
          <p:nvPr/>
        </p:nvSpPr>
        <p:spPr bwMode="auto">
          <a:xfrm>
            <a:off x="6705600" y="5986462"/>
            <a:ext cx="0" cy="469900"/>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78" name="Rectangle 16"/>
          <p:cNvSpPr>
            <a:spLocks noChangeArrowheads="1"/>
          </p:cNvSpPr>
          <p:nvPr/>
        </p:nvSpPr>
        <p:spPr bwMode="auto">
          <a:xfrm>
            <a:off x="7772400" y="5938493"/>
            <a:ext cx="565861"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15</a:t>
            </a:r>
            <a:endParaRPr lang="en-US" sz="2400" b="1"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990600" y="381000"/>
            <a:ext cx="7924800" cy="609600"/>
          </a:xfrm>
        </p:spPr>
        <p:txBody>
          <a:bodyPr/>
          <a:lstStyle/>
          <a:p>
            <a:pPr eaLnBrk="1" hangingPunct="1"/>
            <a:r>
              <a:rPr lang="en-US" dirty="0" smtClean="0"/>
              <a:t>Insertion Sort(contd..)</a:t>
            </a:r>
          </a:p>
        </p:txBody>
      </p:sp>
      <p:grpSp>
        <p:nvGrpSpPr>
          <p:cNvPr id="2" name="Group 3"/>
          <p:cNvGrpSpPr>
            <a:grpSpLocks/>
          </p:cNvGrpSpPr>
          <p:nvPr/>
        </p:nvGrpSpPr>
        <p:grpSpPr bwMode="auto">
          <a:xfrm>
            <a:off x="1447800" y="1218607"/>
            <a:ext cx="7032625" cy="865179"/>
            <a:chOff x="644" y="1014"/>
            <a:chExt cx="4430" cy="700"/>
          </a:xfrm>
        </p:grpSpPr>
        <p:sp>
          <p:nvSpPr>
            <p:cNvPr id="39999"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40000"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001"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002"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003"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40005" name="Rectangle 10"/>
            <p:cNvSpPr>
              <a:spLocks noChangeArrowheads="1"/>
            </p:cNvSpPr>
            <p:nvPr/>
          </p:nvSpPr>
          <p:spPr bwMode="auto">
            <a:xfrm>
              <a:off x="2726" y="1335"/>
              <a:ext cx="313" cy="374"/>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40</a:t>
              </a:r>
              <a:endParaRPr lang="en-US" sz="2400" dirty="0"/>
            </a:p>
          </p:txBody>
        </p:sp>
        <p:sp>
          <p:nvSpPr>
            <p:cNvPr id="40006" name="Rectangle 11"/>
            <p:cNvSpPr>
              <a:spLocks noChangeArrowheads="1"/>
            </p:cNvSpPr>
            <p:nvPr/>
          </p:nvSpPr>
          <p:spPr bwMode="auto">
            <a:xfrm>
              <a:off x="2042" y="1340"/>
              <a:ext cx="313" cy="374"/>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35</a:t>
              </a:r>
              <a:endParaRPr lang="en-US" sz="2400" dirty="0"/>
            </a:p>
          </p:txBody>
        </p:sp>
        <p:sp>
          <p:nvSpPr>
            <p:cNvPr id="40007" name="Rectangle 12"/>
            <p:cNvSpPr>
              <a:spLocks noChangeArrowheads="1"/>
            </p:cNvSpPr>
            <p:nvPr/>
          </p:nvSpPr>
          <p:spPr bwMode="auto">
            <a:xfrm>
              <a:off x="1358" y="1340"/>
              <a:ext cx="313" cy="374"/>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40008" name="Rectangle 13"/>
            <p:cNvSpPr>
              <a:spLocks noChangeArrowheads="1"/>
            </p:cNvSpPr>
            <p:nvPr/>
          </p:nvSpPr>
          <p:spPr bwMode="auto">
            <a:xfrm>
              <a:off x="748" y="1337"/>
              <a:ext cx="215" cy="374"/>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a:t>
              </a:r>
              <a:endParaRPr lang="en-US" sz="2400" dirty="0"/>
            </a:p>
          </p:txBody>
        </p:sp>
        <p:sp>
          <p:nvSpPr>
            <p:cNvPr id="40009" name="Rectangle 14"/>
            <p:cNvSpPr>
              <a:spLocks noChangeArrowheads="1"/>
            </p:cNvSpPr>
            <p:nvPr/>
          </p:nvSpPr>
          <p:spPr bwMode="auto">
            <a:xfrm>
              <a:off x="3383" y="1335"/>
              <a:ext cx="498" cy="374"/>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100</a:t>
              </a:r>
              <a:endParaRPr lang="en-US" sz="2400" b="1" dirty="0"/>
            </a:p>
          </p:txBody>
        </p:sp>
        <p:sp>
          <p:nvSpPr>
            <p:cNvPr id="40010" name="Rectangle 15"/>
            <p:cNvSpPr>
              <a:spLocks noChangeArrowheads="1"/>
            </p:cNvSpPr>
            <p:nvPr/>
          </p:nvSpPr>
          <p:spPr bwMode="auto">
            <a:xfrm>
              <a:off x="841" y="1014"/>
              <a:ext cx="4178"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a:t>
              </a:r>
              <a:r>
                <a:rPr lang="en-US" sz="2400" b="1" dirty="0"/>
                <a:t>2          </a:t>
              </a:r>
              <a:r>
                <a:rPr lang="en-US" sz="2400" b="1" dirty="0" smtClean="0"/>
                <a:t>  3                4              5              6         7</a:t>
              </a:r>
              <a:endParaRPr lang="en-US" sz="2400" dirty="0"/>
            </a:p>
          </p:txBody>
        </p:sp>
        <p:sp>
          <p:nvSpPr>
            <p:cNvPr id="40011" name="Rectangle 16"/>
            <p:cNvSpPr>
              <a:spLocks noChangeArrowheads="1"/>
            </p:cNvSpPr>
            <p:nvPr/>
          </p:nvSpPr>
          <p:spPr bwMode="auto">
            <a:xfrm>
              <a:off x="4132" y="1335"/>
              <a:ext cx="356" cy="374"/>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solidFill>
                    <a:srgbClr val="92D050"/>
                  </a:solidFill>
                </a:rPr>
                <a:t>10</a:t>
              </a:r>
              <a:endParaRPr lang="en-US" sz="2400" b="1" dirty="0">
                <a:solidFill>
                  <a:srgbClr val="92D050"/>
                </a:solidFill>
              </a:endParaRPr>
            </a:p>
          </p:txBody>
        </p:sp>
      </p:grpSp>
      <p:sp>
        <p:nvSpPr>
          <p:cNvPr id="80" name="Line 9"/>
          <p:cNvSpPr>
            <a:spLocks noChangeShapeType="1"/>
          </p:cNvSpPr>
          <p:nvPr/>
        </p:nvSpPr>
        <p:spPr bwMode="auto">
          <a:xfrm>
            <a:off x="7696200" y="1600200"/>
            <a:ext cx="0" cy="353487"/>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81" name="Rectangle 16"/>
          <p:cNvSpPr>
            <a:spLocks noChangeArrowheads="1"/>
          </p:cNvSpPr>
          <p:nvPr/>
        </p:nvSpPr>
        <p:spPr bwMode="auto">
          <a:xfrm>
            <a:off x="7772400" y="1595093"/>
            <a:ext cx="565861" cy="462307"/>
          </a:xfrm>
          <a:prstGeom prst="rect">
            <a:avLst/>
          </a:prstGeom>
          <a:noFill/>
          <a:ln w="9525">
            <a:noFill/>
            <a:miter lim="800000"/>
            <a:headEnd/>
            <a:tailEnd/>
          </a:ln>
        </p:spPr>
        <p:txBody>
          <a:bodyPr wrap="square" lIns="92075" tIns="46038" rIns="92075" bIns="46038">
            <a:spAutoFit/>
          </a:bodyPr>
          <a:lstStyle/>
          <a:p>
            <a:pPr eaLnBrk="0" hangingPunct="0"/>
            <a:r>
              <a:rPr lang="en-US" sz="2400" b="1" dirty="0"/>
              <a:t> </a:t>
            </a:r>
            <a:r>
              <a:rPr lang="en-US" sz="2400" b="1" dirty="0" smtClean="0"/>
              <a:t>15</a:t>
            </a:r>
            <a:endParaRPr lang="en-US" sz="2400" b="1" dirty="0"/>
          </a:p>
        </p:txBody>
      </p:sp>
      <p:sp>
        <p:nvSpPr>
          <p:cNvPr id="82" name="Line 8"/>
          <p:cNvSpPr>
            <a:spLocks noChangeShapeType="1"/>
          </p:cNvSpPr>
          <p:nvPr/>
        </p:nvSpPr>
        <p:spPr bwMode="auto">
          <a:xfrm>
            <a:off x="6705600" y="1600200"/>
            <a:ext cx="0" cy="365847"/>
          </a:xfrm>
          <a:prstGeom prst="line">
            <a:avLst/>
          </a:prstGeom>
          <a:noFill/>
          <a:ln w="38100">
            <a:solidFill>
              <a:schemeClr val="tx1"/>
            </a:solidFill>
            <a:round/>
            <a:headEnd type="none" w="sm" len="sm"/>
            <a:tailEnd type="none" w="sm" len="sm"/>
          </a:ln>
        </p:spPr>
        <p:txBody>
          <a:bodyPr wrap="none" anchor="ctr"/>
          <a:lstStyle/>
          <a:p>
            <a:endParaRPr lang="en-US"/>
          </a:p>
        </p:txBody>
      </p:sp>
      <p:grpSp>
        <p:nvGrpSpPr>
          <p:cNvPr id="3" name="Group 3"/>
          <p:cNvGrpSpPr>
            <a:grpSpLocks/>
          </p:cNvGrpSpPr>
          <p:nvPr/>
        </p:nvGrpSpPr>
        <p:grpSpPr bwMode="auto">
          <a:xfrm>
            <a:off x="1447800" y="2162175"/>
            <a:ext cx="7032625" cy="496438"/>
            <a:chOff x="644" y="1330"/>
            <a:chExt cx="4430" cy="296"/>
          </a:xfrm>
        </p:grpSpPr>
        <p:sp>
          <p:nvSpPr>
            <p:cNvPr id="84"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85"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86"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87"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88"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89" name="Rectangle 10"/>
            <p:cNvSpPr>
              <a:spLocks noChangeArrowheads="1"/>
            </p:cNvSpPr>
            <p:nvPr/>
          </p:nvSpPr>
          <p:spPr bwMode="auto">
            <a:xfrm>
              <a:off x="2726" y="1335"/>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40</a:t>
              </a:r>
              <a:endParaRPr lang="en-US" sz="2400" dirty="0"/>
            </a:p>
          </p:txBody>
        </p:sp>
        <p:sp>
          <p:nvSpPr>
            <p:cNvPr id="90" name="Rectangle 11"/>
            <p:cNvSpPr>
              <a:spLocks noChangeArrowheads="1"/>
            </p:cNvSpPr>
            <p:nvPr/>
          </p:nvSpPr>
          <p:spPr bwMode="auto">
            <a:xfrm>
              <a:off x="2042" y="1340"/>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35</a:t>
              </a:r>
              <a:endParaRPr lang="en-US" sz="2400" dirty="0"/>
            </a:p>
          </p:txBody>
        </p:sp>
        <p:sp>
          <p:nvSpPr>
            <p:cNvPr id="91" name="Rectangle 12"/>
            <p:cNvSpPr>
              <a:spLocks noChangeArrowheads="1"/>
            </p:cNvSpPr>
            <p:nvPr/>
          </p:nvSpPr>
          <p:spPr bwMode="auto">
            <a:xfrm>
              <a:off x="1358" y="1340"/>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b="1" dirty="0"/>
            </a:p>
          </p:txBody>
        </p:sp>
        <p:sp>
          <p:nvSpPr>
            <p:cNvPr id="92" name="Rectangle 13"/>
            <p:cNvSpPr>
              <a:spLocks noChangeArrowheads="1"/>
            </p:cNvSpPr>
            <p:nvPr/>
          </p:nvSpPr>
          <p:spPr bwMode="auto">
            <a:xfrm>
              <a:off x="748" y="1337"/>
              <a:ext cx="215"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a:t>
              </a:r>
              <a:endParaRPr lang="en-US" sz="2400" dirty="0"/>
            </a:p>
          </p:txBody>
        </p:sp>
        <p:sp>
          <p:nvSpPr>
            <p:cNvPr id="93" name="Rectangle 14"/>
            <p:cNvSpPr>
              <a:spLocks noChangeArrowheads="1"/>
            </p:cNvSpPr>
            <p:nvPr/>
          </p:nvSpPr>
          <p:spPr bwMode="auto">
            <a:xfrm>
              <a:off x="3383" y="1335"/>
              <a:ext cx="498" cy="276"/>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100</a:t>
              </a:r>
              <a:endParaRPr lang="en-US" sz="2400" b="1" dirty="0"/>
            </a:p>
          </p:txBody>
        </p:sp>
        <p:sp>
          <p:nvSpPr>
            <p:cNvPr id="95" name="Rectangle 16"/>
            <p:cNvSpPr>
              <a:spLocks noChangeArrowheads="1"/>
            </p:cNvSpPr>
            <p:nvPr/>
          </p:nvSpPr>
          <p:spPr bwMode="auto">
            <a:xfrm>
              <a:off x="4132" y="1335"/>
              <a:ext cx="454" cy="276"/>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100</a:t>
              </a:r>
              <a:endParaRPr lang="en-US" sz="2400" b="1" dirty="0"/>
            </a:p>
          </p:txBody>
        </p:sp>
      </p:grpSp>
      <p:sp>
        <p:nvSpPr>
          <p:cNvPr id="96" name="Line 9"/>
          <p:cNvSpPr>
            <a:spLocks noChangeShapeType="1"/>
          </p:cNvSpPr>
          <p:nvPr/>
        </p:nvSpPr>
        <p:spPr bwMode="auto">
          <a:xfrm>
            <a:off x="7696200" y="2133600"/>
            <a:ext cx="0" cy="47966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97" name="Rectangle 16"/>
          <p:cNvSpPr>
            <a:spLocks noChangeArrowheads="1"/>
          </p:cNvSpPr>
          <p:nvPr/>
        </p:nvSpPr>
        <p:spPr bwMode="auto">
          <a:xfrm>
            <a:off x="7772400" y="2138707"/>
            <a:ext cx="565861" cy="462307"/>
          </a:xfrm>
          <a:prstGeom prst="rect">
            <a:avLst/>
          </a:prstGeom>
          <a:noFill/>
          <a:ln w="9525">
            <a:noFill/>
            <a:miter lim="800000"/>
            <a:headEnd/>
            <a:tailEnd/>
          </a:ln>
        </p:spPr>
        <p:txBody>
          <a:bodyPr wrap="square" lIns="92075" tIns="46038" rIns="92075" bIns="46038">
            <a:spAutoFit/>
          </a:bodyPr>
          <a:lstStyle/>
          <a:p>
            <a:pPr eaLnBrk="0" hangingPunct="0"/>
            <a:r>
              <a:rPr lang="en-US" sz="2400" b="1" dirty="0"/>
              <a:t> </a:t>
            </a:r>
            <a:r>
              <a:rPr lang="en-US" sz="2400" b="1" dirty="0" smtClean="0"/>
              <a:t>15</a:t>
            </a:r>
            <a:endParaRPr lang="en-US" sz="2400" b="1" dirty="0"/>
          </a:p>
        </p:txBody>
      </p:sp>
      <p:sp>
        <p:nvSpPr>
          <p:cNvPr id="98" name="Line 8"/>
          <p:cNvSpPr>
            <a:spLocks noChangeShapeType="1"/>
          </p:cNvSpPr>
          <p:nvPr/>
        </p:nvSpPr>
        <p:spPr bwMode="auto">
          <a:xfrm>
            <a:off x="6705600" y="2133600"/>
            <a:ext cx="0" cy="496438"/>
          </a:xfrm>
          <a:prstGeom prst="line">
            <a:avLst/>
          </a:prstGeom>
          <a:noFill/>
          <a:ln w="38100">
            <a:solidFill>
              <a:schemeClr val="tx1"/>
            </a:solidFill>
            <a:round/>
            <a:headEnd type="none" w="sm" len="sm"/>
            <a:tailEnd type="none" w="sm" len="sm"/>
          </a:ln>
        </p:spPr>
        <p:txBody>
          <a:bodyPr wrap="none" anchor="ctr"/>
          <a:lstStyle/>
          <a:p>
            <a:endParaRPr lang="en-US"/>
          </a:p>
        </p:txBody>
      </p:sp>
      <p:grpSp>
        <p:nvGrpSpPr>
          <p:cNvPr id="4" name="Group 3"/>
          <p:cNvGrpSpPr>
            <a:grpSpLocks/>
          </p:cNvGrpSpPr>
          <p:nvPr/>
        </p:nvGrpSpPr>
        <p:grpSpPr bwMode="auto">
          <a:xfrm>
            <a:off x="1447800" y="2743200"/>
            <a:ext cx="7032625" cy="477838"/>
            <a:chOff x="644" y="1330"/>
            <a:chExt cx="4430" cy="301"/>
          </a:xfrm>
        </p:grpSpPr>
        <p:sp>
          <p:nvSpPr>
            <p:cNvPr id="100"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101"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02"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03"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04"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05" name="Rectangle 10"/>
            <p:cNvSpPr>
              <a:spLocks noChangeArrowheads="1"/>
            </p:cNvSpPr>
            <p:nvPr/>
          </p:nvSpPr>
          <p:spPr bwMode="auto">
            <a:xfrm>
              <a:off x="2726" y="1335"/>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40</a:t>
              </a:r>
              <a:endParaRPr lang="en-US" sz="2400" dirty="0"/>
            </a:p>
          </p:txBody>
        </p:sp>
        <p:sp>
          <p:nvSpPr>
            <p:cNvPr id="106" name="Rectangle 11"/>
            <p:cNvSpPr>
              <a:spLocks noChangeArrowheads="1"/>
            </p:cNvSpPr>
            <p:nvPr/>
          </p:nvSpPr>
          <p:spPr bwMode="auto">
            <a:xfrm>
              <a:off x="2042"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35</a:t>
              </a:r>
              <a:endParaRPr lang="en-US" sz="2400" dirty="0"/>
            </a:p>
          </p:txBody>
        </p:sp>
        <p:sp>
          <p:nvSpPr>
            <p:cNvPr id="107" name="Rectangle 12"/>
            <p:cNvSpPr>
              <a:spLocks noChangeArrowheads="1"/>
            </p:cNvSpPr>
            <p:nvPr/>
          </p:nvSpPr>
          <p:spPr bwMode="auto">
            <a:xfrm>
              <a:off x="1358"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108" name="Rectangle 13"/>
            <p:cNvSpPr>
              <a:spLocks noChangeArrowheads="1"/>
            </p:cNvSpPr>
            <p:nvPr/>
          </p:nvSpPr>
          <p:spPr bwMode="auto">
            <a:xfrm>
              <a:off x="748" y="1337"/>
              <a:ext cx="215"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a:t>
              </a:r>
              <a:endParaRPr lang="en-US" sz="2400" dirty="0"/>
            </a:p>
          </p:txBody>
        </p:sp>
        <p:sp>
          <p:nvSpPr>
            <p:cNvPr id="109" name="Rectangle 14"/>
            <p:cNvSpPr>
              <a:spLocks noChangeArrowheads="1"/>
            </p:cNvSpPr>
            <p:nvPr/>
          </p:nvSpPr>
          <p:spPr bwMode="auto">
            <a:xfrm>
              <a:off x="3383" y="1335"/>
              <a:ext cx="400"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40</a:t>
              </a:r>
              <a:endParaRPr lang="en-US" sz="2400" b="1" dirty="0"/>
            </a:p>
          </p:txBody>
        </p:sp>
        <p:sp>
          <p:nvSpPr>
            <p:cNvPr id="111" name="Rectangle 16"/>
            <p:cNvSpPr>
              <a:spLocks noChangeArrowheads="1"/>
            </p:cNvSpPr>
            <p:nvPr/>
          </p:nvSpPr>
          <p:spPr bwMode="auto">
            <a:xfrm>
              <a:off x="4132" y="1335"/>
              <a:ext cx="454"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100</a:t>
              </a:r>
              <a:endParaRPr lang="en-US" sz="2400" b="1" dirty="0"/>
            </a:p>
          </p:txBody>
        </p:sp>
      </p:grpSp>
      <p:sp>
        <p:nvSpPr>
          <p:cNvPr id="112" name="Line 9"/>
          <p:cNvSpPr>
            <a:spLocks noChangeShapeType="1"/>
          </p:cNvSpPr>
          <p:nvPr/>
        </p:nvSpPr>
        <p:spPr bwMode="auto">
          <a:xfrm>
            <a:off x="7696200" y="2743200"/>
            <a:ext cx="0" cy="454025"/>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13" name="Rectangle 16"/>
          <p:cNvSpPr>
            <a:spLocks noChangeArrowheads="1"/>
          </p:cNvSpPr>
          <p:nvPr/>
        </p:nvSpPr>
        <p:spPr bwMode="auto">
          <a:xfrm>
            <a:off x="7772400" y="2748307"/>
            <a:ext cx="565861"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15</a:t>
            </a:r>
            <a:endParaRPr lang="en-US" sz="2400" b="1" dirty="0"/>
          </a:p>
        </p:txBody>
      </p:sp>
      <p:sp>
        <p:nvSpPr>
          <p:cNvPr id="114" name="Line 8"/>
          <p:cNvSpPr>
            <a:spLocks noChangeShapeType="1"/>
          </p:cNvSpPr>
          <p:nvPr/>
        </p:nvSpPr>
        <p:spPr bwMode="auto">
          <a:xfrm>
            <a:off x="6705600" y="2743200"/>
            <a:ext cx="0" cy="469900"/>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47" name="TextBox 146"/>
          <p:cNvSpPr txBox="1"/>
          <p:nvPr/>
        </p:nvSpPr>
        <p:spPr>
          <a:xfrm>
            <a:off x="1676400" y="914400"/>
            <a:ext cx="2234458" cy="369332"/>
          </a:xfrm>
          <a:prstGeom prst="rect">
            <a:avLst/>
          </a:prstGeom>
          <a:noFill/>
        </p:spPr>
        <p:txBody>
          <a:bodyPr wrap="none" rtlCol="0">
            <a:spAutoFit/>
          </a:bodyPr>
          <a:lstStyle/>
          <a:p>
            <a:r>
              <a:rPr lang="en-US" dirty="0" smtClean="0"/>
              <a:t>Pass 5: 5 comparisons</a:t>
            </a:r>
            <a:endParaRPr lang="en-US" dirty="0"/>
          </a:p>
        </p:txBody>
      </p:sp>
      <p:grpSp>
        <p:nvGrpSpPr>
          <p:cNvPr id="133" name="Group 132"/>
          <p:cNvGrpSpPr>
            <a:grpSpLocks/>
          </p:cNvGrpSpPr>
          <p:nvPr/>
        </p:nvGrpSpPr>
        <p:grpSpPr bwMode="auto">
          <a:xfrm>
            <a:off x="1447800" y="3332162"/>
            <a:ext cx="7032625" cy="477838"/>
            <a:chOff x="644" y="1330"/>
            <a:chExt cx="4430" cy="301"/>
          </a:xfrm>
        </p:grpSpPr>
        <p:sp>
          <p:nvSpPr>
            <p:cNvPr id="144"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151"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65"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66"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67"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68" name="Rectangle 10"/>
            <p:cNvSpPr>
              <a:spLocks noChangeArrowheads="1"/>
            </p:cNvSpPr>
            <p:nvPr/>
          </p:nvSpPr>
          <p:spPr bwMode="auto">
            <a:xfrm>
              <a:off x="2726" y="1335"/>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35</a:t>
              </a:r>
              <a:endParaRPr lang="en-US" sz="2400" dirty="0"/>
            </a:p>
          </p:txBody>
        </p:sp>
        <p:sp>
          <p:nvSpPr>
            <p:cNvPr id="169" name="Rectangle 11"/>
            <p:cNvSpPr>
              <a:spLocks noChangeArrowheads="1"/>
            </p:cNvSpPr>
            <p:nvPr/>
          </p:nvSpPr>
          <p:spPr bwMode="auto">
            <a:xfrm>
              <a:off x="2042"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170" name="Rectangle 12"/>
            <p:cNvSpPr>
              <a:spLocks noChangeArrowheads="1"/>
            </p:cNvSpPr>
            <p:nvPr/>
          </p:nvSpPr>
          <p:spPr bwMode="auto">
            <a:xfrm>
              <a:off x="1358"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171" name="Rectangle 13"/>
            <p:cNvSpPr>
              <a:spLocks noChangeArrowheads="1"/>
            </p:cNvSpPr>
            <p:nvPr/>
          </p:nvSpPr>
          <p:spPr bwMode="auto">
            <a:xfrm>
              <a:off x="748" y="1337"/>
              <a:ext cx="215"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a:t>
              </a:r>
              <a:endParaRPr lang="en-US" sz="2400" dirty="0"/>
            </a:p>
          </p:txBody>
        </p:sp>
        <p:sp>
          <p:nvSpPr>
            <p:cNvPr id="172" name="Rectangle 14"/>
            <p:cNvSpPr>
              <a:spLocks noChangeArrowheads="1"/>
            </p:cNvSpPr>
            <p:nvPr/>
          </p:nvSpPr>
          <p:spPr bwMode="auto">
            <a:xfrm>
              <a:off x="3383" y="1335"/>
              <a:ext cx="400"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40</a:t>
              </a:r>
              <a:endParaRPr lang="en-US" sz="2400" b="1" dirty="0"/>
            </a:p>
          </p:txBody>
        </p:sp>
        <p:sp>
          <p:nvSpPr>
            <p:cNvPr id="173" name="Rectangle 16"/>
            <p:cNvSpPr>
              <a:spLocks noChangeArrowheads="1"/>
            </p:cNvSpPr>
            <p:nvPr/>
          </p:nvSpPr>
          <p:spPr bwMode="auto">
            <a:xfrm>
              <a:off x="4132" y="1335"/>
              <a:ext cx="454"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100</a:t>
              </a:r>
              <a:endParaRPr lang="en-US" sz="2400" b="1" dirty="0"/>
            </a:p>
          </p:txBody>
        </p:sp>
      </p:grpSp>
      <p:sp>
        <p:nvSpPr>
          <p:cNvPr id="174" name="Line 9"/>
          <p:cNvSpPr>
            <a:spLocks noChangeShapeType="1"/>
          </p:cNvSpPr>
          <p:nvPr/>
        </p:nvSpPr>
        <p:spPr bwMode="auto">
          <a:xfrm>
            <a:off x="7696200" y="3332162"/>
            <a:ext cx="0" cy="454025"/>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75" name="Rectangle 16"/>
          <p:cNvSpPr>
            <a:spLocks noChangeArrowheads="1"/>
          </p:cNvSpPr>
          <p:nvPr/>
        </p:nvSpPr>
        <p:spPr bwMode="auto">
          <a:xfrm>
            <a:off x="7772400" y="3337269"/>
            <a:ext cx="565861"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15</a:t>
            </a:r>
            <a:endParaRPr lang="en-US" sz="2400" b="1" dirty="0"/>
          </a:p>
        </p:txBody>
      </p:sp>
      <p:sp>
        <p:nvSpPr>
          <p:cNvPr id="176" name="Line 8"/>
          <p:cNvSpPr>
            <a:spLocks noChangeShapeType="1"/>
          </p:cNvSpPr>
          <p:nvPr/>
        </p:nvSpPr>
        <p:spPr bwMode="auto">
          <a:xfrm>
            <a:off x="6705600" y="3332162"/>
            <a:ext cx="0" cy="469900"/>
          </a:xfrm>
          <a:prstGeom prst="line">
            <a:avLst/>
          </a:prstGeom>
          <a:noFill/>
          <a:ln w="38100">
            <a:solidFill>
              <a:schemeClr val="tx1"/>
            </a:solidFill>
            <a:round/>
            <a:headEnd type="none" w="sm" len="sm"/>
            <a:tailEnd type="none" w="sm" len="sm"/>
          </a:ln>
        </p:spPr>
        <p:txBody>
          <a:bodyPr wrap="none" anchor="ctr"/>
          <a:lstStyle/>
          <a:p>
            <a:endParaRPr lang="en-US"/>
          </a:p>
        </p:txBody>
      </p:sp>
      <p:grpSp>
        <p:nvGrpSpPr>
          <p:cNvPr id="177" name="Group 176"/>
          <p:cNvGrpSpPr>
            <a:grpSpLocks/>
          </p:cNvGrpSpPr>
          <p:nvPr/>
        </p:nvGrpSpPr>
        <p:grpSpPr bwMode="auto">
          <a:xfrm>
            <a:off x="1447800" y="3941762"/>
            <a:ext cx="7032625" cy="477838"/>
            <a:chOff x="644" y="1330"/>
            <a:chExt cx="4430" cy="301"/>
          </a:xfrm>
        </p:grpSpPr>
        <p:sp>
          <p:nvSpPr>
            <p:cNvPr id="178"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179"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80"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81"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82"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83" name="Rectangle 10"/>
            <p:cNvSpPr>
              <a:spLocks noChangeArrowheads="1"/>
            </p:cNvSpPr>
            <p:nvPr/>
          </p:nvSpPr>
          <p:spPr bwMode="auto">
            <a:xfrm>
              <a:off x="2726" y="1335"/>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35</a:t>
              </a:r>
              <a:endParaRPr lang="en-US" sz="2400" dirty="0"/>
            </a:p>
          </p:txBody>
        </p:sp>
        <p:sp>
          <p:nvSpPr>
            <p:cNvPr id="184" name="Rectangle 11"/>
            <p:cNvSpPr>
              <a:spLocks noChangeArrowheads="1"/>
            </p:cNvSpPr>
            <p:nvPr/>
          </p:nvSpPr>
          <p:spPr bwMode="auto">
            <a:xfrm>
              <a:off x="2042"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185" name="Rectangle 12"/>
            <p:cNvSpPr>
              <a:spLocks noChangeArrowheads="1"/>
            </p:cNvSpPr>
            <p:nvPr/>
          </p:nvSpPr>
          <p:spPr bwMode="auto">
            <a:xfrm>
              <a:off x="1358" y="1340"/>
              <a:ext cx="313"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solidFill>
                    <a:srgbClr val="00B050"/>
                  </a:solidFill>
                </a:rPr>
                <a:t>10</a:t>
              </a:r>
              <a:endParaRPr lang="en-US" sz="2400" dirty="0">
                <a:solidFill>
                  <a:srgbClr val="00B050"/>
                </a:solidFill>
              </a:endParaRPr>
            </a:p>
          </p:txBody>
        </p:sp>
        <p:sp>
          <p:nvSpPr>
            <p:cNvPr id="186" name="Rectangle 13"/>
            <p:cNvSpPr>
              <a:spLocks noChangeArrowheads="1"/>
            </p:cNvSpPr>
            <p:nvPr/>
          </p:nvSpPr>
          <p:spPr bwMode="auto">
            <a:xfrm>
              <a:off x="748" y="1337"/>
              <a:ext cx="215" cy="291"/>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a:t>
              </a:r>
              <a:endParaRPr lang="en-US" sz="2400" dirty="0"/>
            </a:p>
          </p:txBody>
        </p:sp>
        <p:sp>
          <p:nvSpPr>
            <p:cNvPr id="187" name="Rectangle 14"/>
            <p:cNvSpPr>
              <a:spLocks noChangeArrowheads="1"/>
            </p:cNvSpPr>
            <p:nvPr/>
          </p:nvSpPr>
          <p:spPr bwMode="auto">
            <a:xfrm>
              <a:off x="3383" y="1335"/>
              <a:ext cx="400"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40</a:t>
              </a:r>
              <a:endParaRPr lang="en-US" sz="2400" b="1" dirty="0"/>
            </a:p>
          </p:txBody>
        </p:sp>
        <p:sp>
          <p:nvSpPr>
            <p:cNvPr id="188" name="Rectangle 16"/>
            <p:cNvSpPr>
              <a:spLocks noChangeArrowheads="1"/>
            </p:cNvSpPr>
            <p:nvPr/>
          </p:nvSpPr>
          <p:spPr bwMode="auto">
            <a:xfrm>
              <a:off x="4132" y="1335"/>
              <a:ext cx="454" cy="291"/>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100</a:t>
              </a:r>
              <a:endParaRPr lang="en-US" sz="2400" b="1" dirty="0"/>
            </a:p>
          </p:txBody>
        </p:sp>
      </p:grpSp>
      <p:sp>
        <p:nvSpPr>
          <p:cNvPr id="189" name="Line 9"/>
          <p:cNvSpPr>
            <a:spLocks noChangeShapeType="1"/>
          </p:cNvSpPr>
          <p:nvPr/>
        </p:nvSpPr>
        <p:spPr bwMode="auto">
          <a:xfrm>
            <a:off x="7696200" y="3941762"/>
            <a:ext cx="0" cy="454025"/>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90" name="Rectangle 16"/>
          <p:cNvSpPr>
            <a:spLocks noChangeArrowheads="1"/>
          </p:cNvSpPr>
          <p:nvPr/>
        </p:nvSpPr>
        <p:spPr bwMode="auto">
          <a:xfrm>
            <a:off x="7772400" y="3946869"/>
            <a:ext cx="565861" cy="462307"/>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15</a:t>
            </a:r>
            <a:endParaRPr lang="en-US" sz="2400" b="1" dirty="0"/>
          </a:p>
        </p:txBody>
      </p:sp>
      <p:sp>
        <p:nvSpPr>
          <p:cNvPr id="191" name="Line 8"/>
          <p:cNvSpPr>
            <a:spLocks noChangeShapeType="1"/>
          </p:cNvSpPr>
          <p:nvPr/>
        </p:nvSpPr>
        <p:spPr bwMode="auto">
          <a:xfrm>
            <a:off x="6705600" y="3941762"/>
            <a:ext cx="0" cy="469900"/>
          </a:xfrm>
          <a:prstGeom prst="line">
            <a:avLst/>
          </a:prstGeom>
          <a:noFill/>
          <a:ln w="38100">
            <a:solidFill>
              <a:schemeClr val="tx1"/>
            </a:solidFill>
            <a:round/>
            <a:headEnd type="none" w="sm" len="sm"/>
            <a:tailEnd type="none" w="sm" len="sm"/>
          </a:ln>
        </p:spPr>
        <p:txBody>
          <a:bodyPr wrap="none" anchor="ctr"/>
          <a:lstStyle/>
          <a:p>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990600" y="381000"/>
            <a:ext cx="7924800" cy="609600"/>
          </a:xfrm>
        </p:spPr>
        <p:txBody>
          <a:bodyPr/>
          <a:lstStyle/>
          <a:p>
            <a:pPr eaLnBrk="1" hangingPunct="1"/>
            <a:r>
              <a:rPr lang="en-US" dirty="0" smtClean="0"/>
              <a:t>Insertion Sort(contd..)</a:t>
            </a:r>
          </a:p>
        </p:txBody>
      </p:sp>
      <p:grpSp>
        <p:nvGrpSpPr>
          <p:cNvPr id="3" name="Group 3"/>
          <p:cNvGrpSpPr>
            <a:grpSpLocks/>
          </p:cNvGrpSpPr>
          <p:nvPr/>
        </p:nvGrpSpPr>
        <p:grpSpPr bwMode="auto">
          <a:xfrm>
            <a:off x="1447800" y="1704975"/>
            <a:ext cx="7032625" cy="496438"/>
            <a:chOff x="644" y="1330"/>
            <a:chExt cx="4430" cy="296"/>
          </a:xfrm>
        </p:grpSpPr>
        <p:sp>
          <p:nvSpPr>
            <p:cNvPr id="84"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85"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86"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87"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88"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89" name="Rectangle 10"/>
            <p:cNvSpPr>
              <a:spLocks noChangeArrowheads="1"/>
            </p:cNvSpPr>
            <p:nvPr/>
          </p:nvSpPr>
          <p:spPr bwMode="auto">
            <a:xfrm>
              <a:off x="2726" y="1335"/>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35</a:t>
              </a:r>
              <a:endParaRPr lang="en-US" sz="2400" dirty="0"/>
            </a:p>
          </p:txBody>
        </p:sp>
        <p:sp>
          <p:nvSpPr>
            <p:cNvPr id="90" name="Rectangle 11"/>
            <p:cNvSpPr>
              <a:spLocks noChangeArrowheads="1"/>
            </p:cNvSpPr>
            <p:nvPr/>
          </p:nvSpPr>
          <p:spPr bwMode="auto">
            <a:xfrm>
              <a:off x="2042" y="1340"/>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91" name="Rectangle 12"/>
            <p:cNvSpPr>
              <a:spLocks noChangeArrowheads="1"/>
            </p:cNvSpPr>
            <p:nvPr/>
          </p:nvSpPr>
          <p:spPr bwMode="auto">
            <a:xfrm>
              <a:off x="1358" y="1340"/>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10</a:t>
              </a:r>
              <a:endParaRPr lang="en-US" sz="2400" b="1" dirty="0"/>
            </a:p>
          </p:txBody>
        </p:sp>
        <p:sp>
          <p:nvSpPr>
            <p:cNvPr id="92" name="Rectangle 13"/>
            <p:cNvSpPr>
              <a:spLocks noChangeArrowheads="1"/>
            </p:cNvSpPr>
            <p:nvPr/>
          </p:nvSpPr>
          <p:spPr bwMode="auto">
            <a:xfrm>
              <a:off x="748" y="1337"/>
              <a:ext cx="215"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a:t>
              </a:r>
              <a:endParaRPr lang="en-US" sz="2400" dirty="0"/>
            </a:p>
          </p:txBody>
        </p:sp>
        <p:sp>
          <p:nvSpPr>
            <p:cNvPr id="93" name="Rectangle 14"/>
            <p:cNvSpPr>
              <a:spLocks noChangeArrowheads="1"/>
            </p:cNvSpPr>
            <p:nvPr/>
          </p:nvSpPr>
          <p:spPr bwMode="auto">
            <a:xfrm>
              <a:off x="3383" y="1335"/>
              <a:ext cx="400" cy="276"/>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40</a:t>
              </a:r>
              <a:endParaRPr lang="en-US" sz="2400" b="1" dirty="0"/>
            </a:p>
          </p:txBody>
        </p:sp>
        <p:sp>
          <p:nvSpPr>
            <p:cNvPr id="95" name="Rectangle 16"/>
            <p:cNvSpPr>
              <a:spLocks noChangeArrowheads="1"/>
            </p:cNvSpPr>
            <p:nvPr/>
          </p:nvSpPr>
          <p:spPr bwMode="auto">
            <a:xfrm>
              <a:off x="4132" y="1335"/>
              <a:ext cx="454" cy="276"/>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100</a:t>
              </a:r>
              <a:endParaRPr lang="en-US" sz="2400" b="1" dirty="0"/>
            </a:p>
          </p:txBody>
        </p:sp>
      </p:grpSp>
      <p:sp>
        <p:nvSpPr>
          <p:cNvPr id="96" name="Line 9"/>
          <p:cNvSpPr>
            <a:spLocks noChangeShapeType="1"/>
          </p:cNvSpPr>
          <p:nvPr/>
        </p:nvSpPr>
        <p:spPr bwMode="auto">
          <a:xfrm>
            <a:off x="7696200" y="1676400"/>
            <a:ext cx="0" cy="47966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97" name="Rectangle 16"/>
          <p:cNvSpPr>
            <a:spLocks noChangeArrowheads="1"/>
          </p:cNvSpPr>
          <p:nvPr/>
        </p:nvSpPr>
        <p:spPr bwMode="auto">
          <a:xfrm>
            <a:off x="7772400" y="1681507"/>
            <a:ext cx="565861" cy="462307"/>
          </a:xfrm>
          <a:prstGeom prst="rect">
            <a:avLst/>
          </a:prstGeom>
          <a:noFill/>
          <a:ln w="9525">
            <a:noFill/>
            <a:miter lim="800000"/>
            <a:headEnd/>
            <a:tailEnd/>
          </a:ln>
        </p:spPr>
        <p:txBody>
          <a:bodyPr wrap="square" lIns="92075" tIns="46038" rIns="92075" bIns="46038">
            <a:spAutoFit/>
          </a:bodyPr>
          <a:lstStyle/>
          <a:p>
            <a:pPr eaLnBrk="0" hangingPunct="0"/>
            <a:r>
              <a:rPr lang="en-US" sz="2400" b="1" dirty="0"/>
              <a:t> </a:t>
            </a:r>
            <a:r>
              <a:rPr lang="en-US" sz="2400" b="1" dirty="0" smtClean="0">
                <a:solidFill>
                  <a:srgbClr val="00B050"/>
                </a:solidFill>
              </a:rPr>
              <a:t>15</a:t>
            </a:r>
            <a:endParaRPr lang="en-US" sz="2400" b="1" dirty="0">
              <a:solidFill>
                <a:srgbClr val="00B050"/>
              </a:solidFill>
            </a:endParaRPr>
          </a:p>
        </p:txBody>
      </p:sp>
      <p:sp>
        <p:nvSpPr>
          <p:cNvPr id="98" name="Line 8"/>
          <p:cNvSpPr>
            <a:spLocks noChangeShapeType="1"/>
          </p:cNvSpPr>
          <p:nvPr/>
        </p:nvSpPr>
        <p:spPr bwMode="auto">
          <a:xfrm>
            <a:off x="6705600" y="1676400"/>
            <a:ext cx="0" cy="496438"/>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47" name="TextBox 146"/>
          <p:cNvSpPr txBox="1"/>
          <p:nvPr/>
        </p:nvSpPr>
        <p:spPr>
          <a:xfrm>
            <a:off x="1676400" y="914400"/>
            <a:ext cx="2234458" cy="369332"/>
          </a:xfrm>
          <a:prstGeom prst="rect">
            <a:avLst/>
          </a:prstGeom>
          <a:noFill/>
        </p:spPr>
        <p:txBody>
          <a:bodyPr wrap="none" rtlCol="0">
            <a:spAutoFit/>
          </a:bodyPr>
          <a:lstStyle/>
          <a:p>
            <a:r>
              <a:rPr lang="en-US" dirty="0" smtClean="0"/>
              <a:t>Pass 6: 6 comparisons</a:t>
            </a:r>
            <a:endParaRPr lang="en-US" dirty="0"/>
          </a:p>
        </p:txBody>
      </p:sp>
      <p:sp>
        <p:nvSpPr>
          <p:cNvPr id="83" name="Rectangle 15"/>
          <p:cNvSpPr>
            <a:spLocks noChangeArrowheads="1"/>
          </p:cNvSpPr>
          <p:nvPr/>
        </p:nvSpPr>
        <p:spPr bwMode="auto">
          <a:xfrm>
            <a:off x="1749425" y="1316733"/>
            <a:ext cx="6632575" cy="359667"/>
          </a:xfrm>
          <a:prstGeom prst="rect">
            <a:avLst/>
          </a:prstGeom>
          <a:noFill/>
          <a:ln w="9525">
            <a:noFill/>
            <a:miter lim="800000"/>
            <a:headEnd/>
            <a:tailEnd/>
          </a:ln>
        </p:spPr>
        <p:txBody>
          <a:bodyPr wrap="none" lIns="92075" tIns="46038" rIns="92075" bIns="46038">
            <a:spAutoFit/>
          </a:bodyPr>
          <a:lstStyle/>
          <a:p>
            <a:pPr eaLnBrk="0" hangingPunct="0"/>
            <a:r>
              <a:rPr lang="en-US" sz="2400" b="1" dirty="0"/>
              <a:t>1         </a:t>
            </a:r>
            <a:r>
              <a:rPr lang="en-US" sz="2400" b="1" dirty="0" smtClean="0"/>
              <a:t>  </a:t>
            </a:r>
            <a:r>
              <a:rPr lang="en-US" sz="2400" b="1" dirty="0"/>
              <a:t>2          </a:t>
            </a:r>
            <a:r>
              <a:rPr lang="en-US" sz="2400" b="1" dirty="0" smtClean="0"/>
              <a:t>  3                4              5              6         7</a:t>
            </a:r>
            <a:endParaRPr lang="en-US" sz="2400" dirty="0"/>
          </a:p>
        </p:txBody>
      </p:sp>
      <p:grpSp>
        <p:nvGrpSpPr>
          <p:cNvPr id="94" name="Group 3"/>
          <p:cNvGrpSpPr>
            <a:grpSpLocks/>
          </p:cNvGrpSpPr>
          <p:nvPr/>
        </p:nvGrpSpPr>
        <p:grpSpPr bwMode="auto">
          <a:xfrm>
            <a:off x="1447800" y="2551562"/>
            <a:ext cx="7032625" cy="496438"/>
            <a:chOff x="644" y="1330"/>
            <a:chExt cx="4430" cy="296"/>
          </a:xfrm>
        </p:grpSpPr>
        <p:sp>
          <p:nvSpPr>
            <p:cNvPr id="99"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110"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15"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16"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17"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18" name="Rectangle 10"/>
            <p:cNvSpPr>
              <a:spLocks noChangeArrowheads="1"/>
            </p:cNvSpPr>
            <p:nvPr/>
          </p:nvSpPr>
          <p:spPr bwMode="auto">
            <a:xfrm>
              <a:off x="2726" y="1335"/>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35</a:t>
              </a:r>
              <a:endParaRPr lang="en-US" sz="2400" dirty="0"/>
            </a:p>
          </p:txBody>
        </p:sp>
        <p:sp>
          <p:nvSpPr>
            <p:cNvPr id="119" name="Rectangle 11"/>
            <p:cNvSpPr>
              <a:spLocks noChangeArrowheads="1"/>
            </p:cNvSpPr>
            <p:nvPr/>
          </p:nvSpPr>
          <p:spPr bwMode="auto">
            <a:xfrm>
              <a:off x="2042" y="1340"/>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120" name="Rectangle 12"/>
            <p:cNvSpPr>
              <a:spLocks noChangeArrowheads="1"/>
            </p:cNvSpPr>
            <p:nvPr/>
          </p:nvSpPr>
          <p:spPr bwMode="auto">
            <a:xfrm>
              <a:off x="1358" y="1340"/>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10</a:t>
              </a:r>
              <a:endParaRPr lang="en-US" sz="2400" b="1" dirty="0"/>
            </a:p>
          </p:txBody>
        </p:sp>
        <p:sp>
          <p:nvSpPr>
            <p:cNvPr id="121" name="Rectangle 13"/>
            <p:cNvSpPr>
              <a:spLocks noChangeArrowheads="1"/>
            </p:cNvSpPr>
            <p:nvPr/>
          </p:nvSpPr>
          <p:spPr bwMode="auto">
            <a:xfrm>
              <a:off x="748" y="1337"/>
              <a:ext cx="215"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a:t>
              </a:r>
              <a:endParaRPr lang="en-US" sz="2400" dirty="0"/>
            </a:p>
          </p:txBody>
        </p:sp>
        <p:sp>
          <p:nvSpPr>
            <p:cNvPr id="122" name="Rectangle 14"/>
            <p:cNvSpPr>
              <a:spLocks noChangeArrowheads="1"/>
            </p:cNvSpPr>
            <p:nvPr/>
          </p:nvSpPr>
          <p:spPr bwMode="auto">
            <a:xfrm>
              <a:off x="3383" y="1335"/>
              <a:ext cx="400" cy="276"/>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40</a:t>
              </a:r>
              <a:endParaRPr lang="en-US" sz="2400" b="1" dirty="0"/>
            </a:p>
          </p:txBody>
        </p:sp>
        <p:sp>
          <p:nvSpPr>
            <p:cNvPr id="123" name="Rectangle 16"/>
            <p:cNvSpPr>
              <a:spLocks noChangeArrowheads="1"/>
            </p:cNvSpPr>
            <p:nvPr/>
          </p:nvSpPr>
          <p:spPr bwMode="auto">
            <a:xfrm>
              <a:off x="4132" y="1335"/>
              <a:ext cx="454" cy="276"/>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100</a:t>
              </a:r>
              <a:endParaRPr lang="en-US" sz="2400" b="1" dirty="0"/>
            </a:p>
          </p:txBody>
        </p:sp>
      </p:grpSp>
      <p:sp>
        <p:nvSpPr>
          <p:cNvPr id="124" name="Line 9"/>
          <p:cNvSpPr>
            <a:spLocks noChangeShapeType="1"/>
          </p:cNvSpPr>
          <p:nvPr/>
        </p:nvSpPr>
        <p:spPr bwMode="auto">
          <a:xfrm>
            <a:off x="7696200" y="2522987"/>
            <a:ext cx="0" cy="47966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25" name="Rectangle 16"/>
          <p:cNvSpPr>
            <a:spLocks noChangeArrowheads="1"/>
          </p:cNvSpPr>
          <p:nvPr/>
        </p:nvSpPr>
        <p:spPr bwMode="auto">
          <a:xfrm>
            <a:off x="7772400" y="2528094"/>
            <a:ext cx="762000" cy="462307"/>
          </a:xfrm>
          <a:prstGeom prst="rect">
            <a:avLst/>
          </a:prstGeom>
          <a:noFill/>
          <a:ln w="9525">
            <a:noFill/>
            <a:miter lim="800000"/>
            <a:headEnd/>
            <a:tailEnd/>
          </a:ln>
        </p:spPr>
        <p:txBody>
          <a:bodyPr wrap="square" lIns="92075" tIns="46038" rIns="92075" bIns="46038">
            <a:spAutoFit/>
          </a:bodyPr>
          <a:lstStyle/>
          <a:p>
            <a:pPr eaLnBrk="0" hangingPunct="0"/>
            <a:r>
              <a:rPr lang="en-US" sz="2400" b="1" dirty="0"/>
              <a:t> </a:t>
            </a:r>
            <a:r>
              <a:rPr lang="en-US" sz="2400" b="1" dirty="0" smtClean="0"/>
              <a:t>100</a:t>
            </a:r>
            <a:endParaRPr lang="en-US" sz="2400" b="1" dirty="0"/>
          </a:p>
        </p:txBody>
      </p:sp>
      <p:sp>
        <p:nvSpPr>
          <p:cNvPr id="126" name="Line 8"/>
          <p:cNvSpPr>
            <a:spLocks noChangeShapeType="1"/>
          </p:cNvSpPr>
          <p:nvPr/>
        </p:nvSpPr>
        <p:spPr bwMode="auto">
          <a:xfrm>
            <a:off x="6705600" y="2522987"/>
            <a:ext cx="0" cy="496438"/>
          </a:xfrm>
          <a:prstGeom prst="line">
            <a:avLst/>
          </a:prstGeom>
          <a:noFill/>
          <a:ln w="38100">
            <a:solidFill>
              <a:schemeClr val="tx1"/>
            </a:solidFill>
            <a:round/>
            <a:headEnd type="none" w="sm" len="sm"/>
            <a:tailEnd type="none" w="sm" len="sm"/>
          </a:ln>
        </p:spPr>
        <p:txBody>
          <a:bodyPr wrap="none" anchor="ctr"/>
          <a:lstStyle/>
          <a:p>
            <a:endParaRPr lang="en-US"/>
          </a:p>
        </p:txBody>
      </p:sp>
      <p:grpSp>
        <p:nvGrpSpPr>
          <p:cNvPr id="128" name="Group 3"/>
          <p:cNvGrpSpPr>
            <a:grpSpLocks/>
          </p:cNvGrpSpPr>
          <p:nvPr/>
        </p:nvGrpSpPr>
        <p:grpSpPr bwMode="auto">
          <a:xfrm>
            <a:off x="1447800" y="3161162"/>
            <a:ext cx="7032625" cy="496438"/>
            <a:chOff x="644" y="1330"/>
            <a:chExt cx="4430" cy="296"/>
          </a:xfrm>
        </p:grpSpPr>
        <p:sp>
          <p:nvSpPr>
            <p:cNvPr id="129"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130"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31"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32"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33"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34" name="Rectangle 10"/>
            <p:cNvSpPr>
              <a:spLocks noChangeArrowheads="1"/>
            </p:cNvSpPr>
            <p:nvPr/>
          </p:nvSpPr>
          <p:spPr bwMode="auto">
            <a:xfrm>
              <a:off x="2726" y="1335"/>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35</a:t>
              </a:r>
              <a:endParaRPr lang="en-US" sz="2400" dirty="0"/>
            </a:p>
          </p:txBody>
        </p:sp>
        <p:sp>
          <p:nvSpPr>
            <p:cNvPr id="135" name="Rectangle 11"/>
            <p:cNvSpPr>
              <a:spLocks noChangeArrowheads="1"/>
            </p:cNvSpPr>
            <p:nvPr/>
          </p:nvSpPr>
          <p:spPr bwMode="auto">
            <a:xfrm>
              <a:off x="2042" y="1340"/>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136" name="Rectangle 12"/>
            <p:cNvSpPr>
              <a:spLocks noChangeArrowheads="1"/>
            </p:cNvSpPr>
            <p:nvPr/>
          </p:nvSpPr>
          <p:spPr bwMode="auto">
            <a:xfrm>
              <a:off x="1358" y="1340"/>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10</a:t>
              </a:r>
              <a:endParaRPr lang="en-US" sz="2400" b="1" dirty="0"/>
            </a:p>
          </p:txBody>
        </p:sp>
        <p:sp>
          <p:nvSpPr>
            <p:cNvPr id="137" name="Rectangle 13"/>
            <p:cNvSpPr>
              <a:spLocks noChangeArrowheads="1"/>
            </p:cNvSpPr>
            <p:nvPr/>
          </p:nvSpPr>
          <p:spPr bwMode="auto">
            <a:xfrm>
              <a:off x="748" y="1337"/>
              <a:ext cx="215"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a:t>
              </a:r>
              <a:endParaRPr lang="en-US" sz="2400" dirty="0"/>
            </a:p>
          </p:txBody>
        </p:sp>
        <p:sp>
          <p:nvSpPr>
            <p:cNvPr id="138" name="Rectangle 14"/>
            <p:cNvSpPr>
              <a:spLocks noChangeArrowheads="1"/>
            </p:cNvSpPr>
            <p:nvPr/>
          </p:nvSpPr>
          <p:spPr bwMode="auto">
            <a:xfrm>
              <a:off x="3383" y="1335"/>
              <a:ext cx="400" cy="276"/>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40</a:t>
              </a:r>
              <a:endParaRPr lang="en-US" sz="2400" b="1" dirty="0"/>
            </a:p>
          </p:txBody>
        </p:sp>
        <p:sp>
          <p:nvSpPr>
            <p:cNvPr id="139" name="Rectangle 16"/>
            <p:cNvSpPr>
              <a:spLocks noChangeArrowheads="1"/>
            </p:cNvSpPr>
            <p:nvPr/>
          </p:nvSpPr>
          <p:spPr bwMode="auto">
            <a:xfrm>
              <a:off x="4132" y="1335"/>
              <a:ext cx="356" cy="276"/>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40</a:t>
              </a:r>
              <a:endParaRPr lang="en-US" sz="2400" b="1" dirty="0"/>
            </a:p>
          </p:txBody>
        </p:sp>
      </p:grpSp>
      <p:sp>
        <p:nvSpPr>
          <p:cNvPr id="140" name="Line 9"/>
          <p:cNvSpPr>
            <a:spLocks noChangeShapeType="1"/>
          </p:cNvSpPr>
          <p:nvPr/>
        </p:nvSpPr>
        <p:spPr bwMode="auto">
          <a:xfrm>
            <a:off x="7696200" y="3132587"/>
            <a:ext cx="0" cy="47966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41" name="Rectangle 16"/>
          <p:cNvSpPr>
            <a:spLocks noChangeArrowheads="1"/>
          </p:cNvSpPr>
          <p:nvPr/>
        </p:nvSpPr>
        <p:spPr bwMode="auto">
          <a:xfrm>
            <a:off x="7772400" y="3137694"/>
            <a:ext cx="685800" cy="462307"/>
          </a:xfrm>
          <a:prstGeom prst="rect">
            <a:avLst/>
          </a:prstGeom>
          <a:noFill/>
          <a:ln w="9525">
            <a:noFill/>
            <a:miter lim="800000"/>
            <a:headEnd/>
            <a:tailEnd/>
          </a:ln>
        </p:spPr>
        <p:txBody>
          <a:bodyPr wrap="square" lIns="92075" tIns="46038" rIns="92075" bIns="46038">
            <a:spAutoFit/>
          </a:bodyPr>
          <a:lstStyle/>
          <a:p>
            <a:pPr eaLnBrk="0" hangingPunct="0"/>
            <a:r>
              <a:rPr lang="en-US" sz="2400" b="1" dirty="0" smtClean="0"/>
              <a:t>100</a:t>
            </a:r>
            <a:endParaRPr lang="en-US" sz="2400" b="1" dirty="0"/>
          </a:p>
        </p:txBody>
      </p:sp>
      <p:sp>
        <p:nvSpPr>
          <p:cNvPr id="142" name="Line 8"/>
          <p:cNvSpPr>
            <a:spLocks noChangeShapeType="1"/>
          </p:cNvSpPr>
          <p:nvPr/>
        </p:nvSpPr>
        <p:spPr bwMode="auto">
          <a:xfrm>
            <a:off x="6705600" y="3132587"/>
            <a:ext cx="0" cy="496438"/>
          </a:xfrm>
          <a:prstGeom prst="line">
            <a:avLst/>
          </a:prstGeom>
          <a:noFill/>
          <a:ln w="38100">
            <a:solidFill>
              <a:schemeClr val="tx1"/>
            </a:solidFill>
            <a:round/>
            <a:headEnd type="none" w="sm" len="sm"/>
            <a:tailEnd type="none" w="sm" len="sm"/>
          </a:ln>
        </p:spPr>
        <p:txBody>
          <a:bodyPr wrap="none" anchor="ctr"/>
          <a:lstStyle/>
          <a:p>
            <a:endParaRPr lang="en-US"/>
          </a:p>
        </p:txBody>
      </p:sp>
      <p:grpSp>
        <p:nvGrpSpPr>
          <p:cNvPr id="143" name="Group 3"/>
          <p:cNvGrpSpPr>
            <a:grpSpLocks/>
          </p:cNvGrpSpPr>
          <p:nvPr/>
        </p:nvGrpSpPr>
        <p:grpSpPr bwMode="auto">
          <a:xfrm>
            <a:off x="1447800" y="3846962"/>
            <a:ext cx="7032625" cy="496438"/>
            <a:chOff x="644" y="1330"/>
            <a:chExt cx="4430" cy="296"/>
          </a:xfrm>
        </p:grpSpPr>
        <p:sp>
          <p:nvSpPr>
            <p:cNvPr id="145"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146"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48"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49"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50"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52" name="Rectangle 10"/>
            <p:cNvSpPr>
              <a:spLocks noChangeArrowheads="1"/>
            </p:cNvSpPr>
            <p:nvPr/>
          </p:nvSpPr>
          <p:spPr bwMode="auto">
            <a:xfrm>
              <a:off x="2726" y="1335"/>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35</a:t>
              </a:r>
              <a:endParaRPr lang="en-US" sz="2400" dirty="0"/>
            </a:p>
          </p:txBody>
        </p:sp>
        <p:sp>
          <p:nvSpPr>
            <p:cNvPr id="153" name="Rectangle 11"/>
            <p:cNvSpPr>
              <a:spLocks noChangeArrowheads="1"/>
            </p:cNvSpPr>
            <p:nvPr/>
          </p:nvSpPr>
          <p:spPr bwMode="auto">
            <a:xfrm>
              <a:off x="2042" y="1340"/>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154" name="Rectangle 12"/>
            <p:cNvSpPr>
              <a:spLocks noChangeArrowheads="1"/>
            </p:cNvSpPr>
            <p:nvPr/>
          </p:nvSpPr>
          <p:spPr bwMode="auto">
            <a:xfrm>
              <a:off x="1358" y="1340"/>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10</a:t>
              </a:r>
              <a:endParaRPr lang="en-US" sz="2400" b="1" dirty="0"/>
            </a:p>
          </p:txBody>
        </p:sp>
        <p:sp>
          <p:nvSpPr>
            <p:cNvPr id="155" name="Rectangle 13"/>
            <p:cNvSpPr>
              <a:spLocks noChangeArrowheads="1"/>
            </p:cNvSpPr>
            <p:nvPr/>
          </p:nvSpPr>
          <p:spPr bwMode="auto">
            <a:xfrm>
              <a:off x="748" y="1337"/>
              <a:ext cx="215"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a:t>
              </a:r>
              <a:endParaRPr lang="en-US" sz="2400" dirty="0"/>
            </a:p>
          </p:txBody>
        </p:sp>
        <p:sp>
          <p:nvSpPr>
            <p:cNvPr id="156" name="Rectangle 14"/>
            <p:cNvSpPr>
              <a:spLocks noChangeArrowheads="1"/>
            </p:cNvSpPr>
            <p:nvPr/>
          </p:nvSpPr>
          <p:spPr bwMode="auto">
            <a:xfrm>
              <a:off x="3383" y="1335"/>
              <a:ext cx="400" cy="276"/>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35</a:t>
              </a:r>
              <a:endParaRPr lang="en-US" sz="2400" b="1" dirty="0"/>
            </a:p>
          </p:txBody>
        </p:sp>
        <p:sp>
          <p:nvSpPr>
            <p:cNvPr id="157" name="Rectangle 16"/>
            <p:cNvSpPr>
              <a:spLocks noChangeArrowheads="1"/>
            </p:cNvSpPr>
            <p:nvPr/>
          </p:nvSpPr>
          <p:spPr bwMode="auto">
            <a:xfrm>
              <a:off x="4132" y="1335"/>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40</a:t>
              </a:r>
              <a:endParaRPr lang="en-US" sz="2400" b="1" dirty="0"/>
            </a:p>
          </p:txBody>
        </p:sp>
      </p:grpSp>
      <p:sp>
        <p:nvSpPr>
          <p:cNvPr id="158" name="Line 9"/>
          <p:cNvSpPr>
            <a:spLocks noChangeShapeType="1"/>
          </p:cNvSpPr>
          <p:nvPr/>
        </p:nvSpPr>
        <p:spPr bwMode="auto">
          <a:xfrm>
            <a:off x="7696200" y="3818387"/>
            <a:ext cx="0" cy="47966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59" name="Rectangle 16"/>
          <p:cNvSpPr>
            <a:spLocks noChangeArrowheads="1"/>
          </p:cNvSpPr>
          <p:nvPr/>
        </p:nvSpPr>
        <p:spPr bwMode="auto">
          <a:xfrm>
            <a:off x="7772400" y="3823494"/>
            <a:ext cx="838200" cy="462307"/>
          </a:xfrm>
          <a:prstGeom prst="rect">
            <a:avLst/>
          </a:prstGeom>
          <a:noFill/>
          <a:ln w="9525">
            <a:noFill/>
            <a:miter lim="800000"/>
            <a:headEnd/>
            <a:tailEnd/>
          </a:ln>
        </p:spPr>
        <p:txBody>
          <a:bodyPr wrap="square" lIns="92075" tIns="46038" rIns="92075" bIns="46038">
            <a:spAutoFit/>
          </a:bodyPr>
          <a:lstStyle/>
          <a:p>
            <a:pPr eaLnBrk="0" hangingPunct="0"/>
            <a:r>
              <a:rPr lang="en-US" sz="2400" b="1" dirty="0"/>
              <a:t> </a:t>
            </a:r>
            <a:r>
              <a:rPr lang="en-US" sz="2400" b="1" dirty="0" smtClean="0"/>
              <a:t>100</a:t>
            </a:r>
            <a:endParaRPr lang="en-US" sz="2400" b="1" dirty="0"/>
          </a:p>
        </p:txBody>
      </p:sp>
      <p:sp>
        <p:nvSpPr>
          <p:cNvPr id="160" name="Line 8"/>
          <p:cNvSpPr>
            <a:spLocks noChangeShapeType="1"/>
          </p:cNvSpPr>
          <p:nvPr/>
        </p:nvSpPr>
        <p:spPr bwMode="auto">
          <a:xfrm>
            <a:off x="6705600" y="3818387"/>
            <a:ext cx="0" cy="496438"/>
          </a:xfrm>
          <a:prstGeom prst="line">
            <a:avLst/>
          </a:prstGeom>
          <a:noFill/>
          <a:ln w="38100">
            <a:solidFill>
              <a:schemeClr val="tx1"/>
            </a:solidFill>
            <a:round/>
            <a:headEnd type="none" w="sm" len="sm"/>
            <a:tailEnd type="none" w="sm" len="sm"/>
          </a:ln>
        </p:spPr>
        <p:txBody>
          <a:bodyPr wrap="none" anchor="ctr"/>
          <a:lstStyle/>
          <a:p>
            <a:endParaRPr lang="en-US"/>
          </a:p>
        </p:txBody>
      </p:sp>
      <p:grpSp>
        <p:nvGrpSpPr>
          <p:cNvPr id="161" name="Group 3"/>
          <p:cNvGrpSpPr>
            <a:grpSpLocks/>
          </p:cNvGrpSpPr>
          <p:nvPr/>
        </p:nvGrpSpPr>
        <p:grpSpPr bwMode="auto">
          <a:xfrm>
            <a:off x="1447800" y="4456562"/>
            <a:ext cx="7032625" cy="496438"/>
            <a:chOff x="644" y="1330"/>
            <a:chExt cx="4430" cy="296"/>
          </a:xfrm>
        </p:grpSpPr>
        <p:sp>
          <p:nvSpPr>
            <p:cNvPr id="162"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163"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64"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77"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92"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193" name="Rectangle 10"/>
            <p:cNvSpPr>
              <a:spLocks noChangeArrowheads="1"/>
            </p:cNvSpPr>
            <p:nvPr/>
          </p:nvSpPr>
          <p:spPr bwMode="auto">
            <a:xfrm>
              <a:off x="2726" y="1335"/>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194" name="Rectangle 11"/>
            <p:cNvSpPr>
              <a:spLocks noChangeArrowheads="1"/>
            </p:cNvSpPr>
            <p:nvPr/>
          </p:nvSpPr>
          <p:spPr bwMode="auto">
            <a:xfrm>
              <a:off x="2042" y="1340"/>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195" name="Rectangle 12"/>
            <p:cNvSpPr>
              <a:spLocks noChangeArrowheads="1"/>
            </p:cNvSpPr>
            <p:nvPr/>
          </p:nvSpPr>
          <p:spPr bwMode="auto">
            <a:xfrm>
              <a:off x="1358" y="1340"/>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10</a:t>
              </a:r>
              <a:endParaRPr lang="en-US" sz="2400" b="1" dirty="0"/>
            </a:p>
          </p:txBody>
        </p:sp>
        <p:sp>
          <p:nvSpPr>
            <p:cNvPr id="196" name="Rectangle 13"/>
            <p:cNvSpPr>
              <a:spLocks noChangeArrowheads="1"/>
            </p:cNvSpPr>
            <p:nvPr/>
          </p:nvSpPr>
          <p:spPr bwMode="auto">
            <a:xfrm>
              <a:off x="748" y="1337"/>
              <a:ext cx="215"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a:t>
              </a:r>
              <a:endParaRPr lang="en-US" sz="2400" dirty="0"/>
            </a:p>
          </p:txBody>
        </p:sp>
        <p:sp>
          <p:nvSpPr>
            <p:cNvPr id="197" name="Rectangle 14"/>
            <p:cNvSpPr>
              <a:spLocks noChangeArrowheads="1"/>
            </p:cNvSpPr>
            <p:nvPr/>
          </p:nvSpPr>
          <p:spPr bwMode="auto">
            <a:xfrm>
              <a:off x="3383" y="1335"/>
              <a:ext cx="400" cy="276"/>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35</a:t>
              </a:r>
              <a:endParaRPr lang="en-US" sz="2400" b="1" dirty="0"/>
            </a:p>
          </p:txBody>
        </p:sp>
        <p:sp>
          <p:nvSpPr>
            <p:cNvPr id="198" name="Rectangle 16"/>
            <p:cNvSpPr>
              <a:spLocks noChangeArrowheads="1"/>
            </p:cNvSpPr>
            <p:nvPr/>
          </p:nvSpPr>
          <p:spPr bwMode="auto">
            <a:xfrm>
              <a:off x="4132" y="1335"/>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40</a:t>
              </a:r>
              <a:endParaRPr lang="en-US" sz="2400" b="1" dirty="0"/>
            </a:p>
          </p:txBody>
        </p:sp>
      </p:grpSp>
      <p:sp>
        <p:nvSpPr>
          <p:cNvPr id="199" name="Line 9"/>
          <p:cNvSpPr>
            <a:spLocks noChangeShapeType="1"/>
          </p:cNvSpPr>
          <p:nvPr/>
        </p:nvSpPr>
        <p:spPr bwMode="auto">
          <a:xfrm>
            <a:off x="7696200" y="4427987"/>
            <a:ext cx="0" cy="47966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00" name="Rectangle 16"/>
          <p:cNvSpPr>
            <a:spLocks noChangeArrowheads="1"/>
          </p:cNvSpPr>
          <p:nvPr/>
        </p:nvSpPr>
        <p:spPr bwMode="auto">
          <a:xfrm>
            <a:off x="7772400" y="4433094"/>
            <a:ext cx="762000" cy="462307"/>
          </a:xfrm>
          <a:prstGeom prst="rect">
            <a:avLst/>
          </a:prstGeom>
          <a:noFill/>
          <a:ln w="9525">
            <a:noFill/>
            <a:miter lim="800000"/>
            <a:headEnd/>
            <a:tailEnd/>
          </a:ln>
        </p:spPr>
        <p:txBody>
          <a:bodyPr wrap="square" lIns="92075" tIns="46038" rIns="92075" bIns="46038">
            <a:spAutoFit/>
          </a:bodyPr>
          <a:lstStyle/>
          <a:p>
            <a:pPr eaLnBrk="0" hangingPunct="0"/>
            <a:r>
              <a:rPr lang="en-US" sz="2400" b="1" dirty="0"/>
              <a:t> </a:t>
            </a:r>
            <a:r>
              <a:rPr lang="en-US" sz="2400" b="1" dirty="0" smtClean="0"/>
              <a:t>100</a:t>
            </a:r>
            <a:endParaRPr lang="en-US" sz="2400" b="1" dirty="0"/>
          </a:p>
        </p:txBody>
      </p:sp>
      <p:sp>
        <p:nvSpPr>
          <p:cNvPr id="201" name="Line 8"/>
          <p:cNvSpPr>
            <a:spLocks noChangeShapeType="1"/>
          </p:cNvSpPr>
          <p:nvPr/>
        </p:nvSpPr>
        <p:spPr bwMode="auto">
          <a:xfrm>
            <a:off x="6705600" y="4427987"/>
            <a:ext cx="0" cy="496438"/>
          </a:xfrm>
          <a:prstGeom prst="line">
            <a:avLst/>
          </a:prstGeom>
          <a:noFill/>
          <a:ln w="38100">
            <a:solidFill>
              <a:schemeClr val="tx1"/>
            </a:solidFill>
            <a:round/>
            <a:headEnd type="none" w="sm" len="sm"/>
            <a:tailEnd type="none" w="sm" len="sm"/>
          </a:ln>
        </p:spPr>
        <p:txBody>
          <a:bodyPr wrap="none" anchor="ctr"/>
          <a:lstStyle/>
          <a:p>
            <a:endParaRPr lang="en-US"/>
          </a:p>
        </p:txBody>
      </p:sp>
      <p:grpSp>
        <p:nvGrpSpPr>
          <p:cNvPr id="202" name="Group 3"/>
          <p:cNvGrpSpPr>
            <a:grpSpLocks/>
          </p:cNvGrpSpPr>
          <p:nvPr/>
        </p:nvGrpSpPr>
        <p:grpSpPr bwMode="auto">
          <a:xfrm>
            <a:off x="1447800" y="5066162"/>
            <a:ext cx="7032625" cy="496438"/>
            <a:chOff x="644" y="1330"/>
            <a:chExt cx="4430" cy="296"/>
          </a:xfrm>
        </p:grpSpPr>
        <p:sp>
          <p:nvSpPr>
            <p:cNvPr id="203" name="Rectangle 4"/>
            <p:cNvSpPr>
              <a:spLocks noChangeArrowheads="1"/>
            </p:cNvSpPr>
            <p:nvPr/>
          </p:nvSpPr>
          <p:spPr bwMode="auto">
            <a:xfrm>
              <a:off x="644" y="1332"/>
              <a:ext cx="4430" cy="292"/>
            </a:xfrm>
            <a:prstGeom prst="rect">
              <a:avLst/>
            </a:prstGeom>
            <a:noFill/>
            <a:ln w="38100">
              <a:solidFill>
                <a:schemeClr val="tx1"/>
              </a:solidFill>
              <a:miter lim="800000"/>
              <a:headEnd/>
              <a:tailEnd/>
            </a:ln>
          </p:spPr>
          <p:txBody>
            <a:bodyPr wrap="none" anchor="ctr"/>
            <a:lstStyle/>
            <a:p>
              <a:endParaRPr lang="en-US"/>
            </a:p>
          </p:txBody>
        </p:sp>
        <p:sp>
          <p:nvSpPr>
            <p:cNvPr id="204" name="Line 5"/>
            <p:cNvSpPr>
              <a:spLocks noChangeShapeType="1"/>
            </p:cNvSpPr>
            <p:nvPr/>
          </p:nvSpPr>
          <p:spPr bwMode="auto">
            <a:xfrm>
              <a:off x="1280" y="1330"/>
              <a:ext cx="0" cy="291"/>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05" name="Line 6"/>
            <p:cNvSpPr>
              <a:spLocks noChangeShapeType="1"/>
            </p:cNvSpPr>
            <p:nvPr/>
          </p:nvSpPr>
          <p:spPr bwMode="auto">
            <a:xfrm>
              <a:off x="1921"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06" name="Line 7"/>
            <p:cNvSpPr>
              <a:spLocks noChangeShapeType="1"/>
            </p:cNvSpPr>
            <p:nvPr/>
          </p:nvSpPr>
          <p:spPr bwMode="auto">
            <a:xfrm>
              <a:off x="2575"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07" name="Line 8"/>
            <p:cNvSpPr>
              <a:spLocks noChangeShapeType="1"/>
            </p:cNvSpPr>
            <p:nvPr/>
          </p:nvSpPr>
          <p:spPr bwMode="auto">
            <a:xfrm>
              <a:off x="3274" y="1330"/>
              <a:ext cx="0" cy="29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08" name="Rectangle 10"/>
            <p:cNvSpPr>
              <a:spLocks noChangeArrowheads="1"/>
            </p:cNvSpPr>
            <p:nvPr/>
          </p:nvSpPr>
          <p:spPr bwMode="auto">
            <a:xfrm>
              <a:off x="2726" y="1335"/>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20</a:t>
              </a:r>
              <a:endParaRPr lang="en-US" sz="2400" dirty="0"/>
            </a:p>
          </p:txBody>
        </p:sp>
        <p:sp>
          <p:nvSpPr>
            <p:cNvPr id="209" name="Rectangle 11"/>
            <p:cNvSpPr>
              <a:spLocks noChangeArrowheads="1"/>
            </p:cNvSpPr>
            <p:nvPr/>
          </p:nvSpPr>
          <p:spPr bwMode="auto">
            <a:xfrm>
              <a:off x="2042" y="1340"/>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solidFill>
                    <a:srgbClr val="00B050"/>
                  </a:solidFill>
                </a:rPr>
                <a:t>15</a:t>
              </a:r>
              <a:endParaRPr lang="en-US" sz="2400" dirty="0">
                <a:solidFill>
                  <a:srgbClr val="00B050"/>
                </a:solidFill>
              </a:endParaRPr>
            </a:p>
          </p:txBody>
        </p:sp>
        <p:sp>
          <p:nvSpPr>
            <p:cNvPr id="210" name="Rectangle 12"/>
            <p:cNvSpPr>
              <a:spLocks noChangeArrowheads="1"/>
            </p:cNvSpPr>
            <p:nvPr/>
          </p:nvSpPr>
          <p:spPr bwMode="auto">
            <a:xfrm>
              <a:off x="1358" y="1340"/>
              <a:ext cx="313"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10</a:t>
              </a:r>
              <a:endParaRPr lang="en-US" sz="2400" b="1" dirty="0"/>
            </a:p>
          </p:txBody>
        </p:sp>
        <p:sp>
          <p:nvSpPr>
            <p:cNvPr id="211" name="Rectangle 13"/>
            <p:cNvSpPr>
              <a:spLocks noChangeArrowheads="1"/>
            </p:cNvSpPr>
            <p:nvPr/>
          </p:nvSpPr>
          <p:spPr bwMode="auto">
            <a:xfrm>
              <a:off x="748" y="1337"/>
              <a:ext cx="215" cy="276"/>
            </a:xfrm>
            <a:prstGeom prst="rect">
              <a:avLst/>
            </a:prstGeom>
            <a:noFill/>
            <a:ln w="9525">
              <a:noFill/>
              <a:miter lim="800000"/>
              <a:headEnd/>
              <a:tailEnd/>
            </a:ln>
          </p:spPr>
          <p:txBody>
            <a:bodyPr wrap="none" lIns="92075" tIns="46038" rIns="92075" bIns="46038">
              <a:spAutoFit/>
            </a:bodyPr>
            <a:lstStyle/>
            <a:p>
              <a:pPr eaLnBrk="0" hangingPunct="0"/>
              <a:r>
                <a:rPr lang="en-US" sz="2400" b="1" dirty="0" smtClean="0"/>
                <a:t>3</a:t>
              </a:r>
              <a:endParaRPr lang="en-US" sz="2400" dirty="0"/>
            </a:p>
          </p:txBody>
        </p:sp>
        <p:sp>
          <p:nvSpPr>
            <p:cNvPr id="212" name="Rectangle 14"/>
            <p:cNvSpPr>
              <a:spLocks noChangeArrowheads="1"/>
            </p:cNvSpPr>
            <p:nvPr/>
          </p:nvSpPr>
          <p:spPr bwMode="auto">
            <a:xfrm>
              <a:off x="3383" y="1335"/>
              <a:ext cx="400" cy="276"/>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35</a:t>
              </a:r>
              <a:endParaRPr lang="en-US" sz="2400" b="1" dirty="0"/>
            </a:p>
          </p:txBody>
        </p:sp>
        <p:sp>
          <p:nvSpPr>
            <p:cNvPr id="213" name="Rectangle 16"/>
            <p:cNvSpPr>
              <a:spLocks noChangeArrowheads="1"/>
            </p:cNvSpPr>
            <p:nvPr/>
          </p:nvSpPr>
          <p:spPr bwMode="auto">
            <a:xfrm>
              <a:off x="4132" y="1335"/>
              <a:ext cx="356" cy="276"/>
            </a:xfrm>
            <a:prstGeom prst="rect">
              <a:avLst/>
            </a:prstGeom>
            <a:noFill/>
            <a:ln w="9525">
              <a:noFill/>
              <a:miter lim="800000"/>
              <a:headEnd/>
              <a:tailEnd/>
            </a:ln>
          </p:spPr>
          <p:txBody>
            <a:bodyPr wrap="none" lIns="92075" tIns="46038" rIns="92075" bIns="46038">
              <a:spAutoFit/>
            </a:bodyPr>
            <a:lstStyle/>
            <a:p>
              <a:pPr eaLnBrk="0" hangingPunct="0"/>
              <a:r>
                <a:rPr lang="en-US" sz="2400" b="1" dirty="0"/>
                <a:t> </a:t>
              </a:r>
              <a:r>
                <a:rPr lang="en-US" sz="2400" b="1" dirty="0" smtClean="0"/>
                <a:t>40</a:t>
              </a:r>
              <a:endParaRPr lang="en-US" sz="2400" b="1" dirty="0"/>
            </a:p>
          </p:txBody>
        </p:sp>
      </p:grpSp>
      <p:sp>
        <p:nvSpPr>
          <p:cNvPr id="214" name="Line 9"/>
          <p:cNvSpPr>
            <a:spLocks noChangeShapeType="1"/>
          </p:cNvSpPr>
          <p:nvPr/>
        </p:nvSpPr>
        <p:spPr bwMode="auto">
          <a:xfrm>
            <a:off x="7696200" y="5037587"/>
            <a:ext cx="0" cy="479666"/>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15" name="Rectangle 16"/>
          <p:cNvSpPr>
            <a:spLocks noChangeArrowheads="1"/>
          </p:cNvSpPr>
          <p:nvPr/>
        </p:nvSpPr>
        <p:spPr bwMode="auto">
          <a:xfrm>
            <a:off x="7772400" y="5042694"/>
            <a:ext cx="762000" cy="462307"/>
          </a:xfrm>
          <a:prstGeom prst="rect">
            <a:avLst/>
          </a:prstGeom>
          <a:noFill/>
          <a:ln w="9525">
            <a:noFill/>
            <a:miter lim="800000"/>
            <a:headEnd/>
            <a:tailEnd/>
          </a:ln>
        </p:spPr>
        <p:txBody>
          <a:bodyPr wrap="square" lIns="92075" tIns="46038" rIns="92075" bIns="46038">
            <a:spAutoFit/>
          </a:bodyPr>
          <a:lstStyle/>
          <a:p>
            <a:pPr eaLnBrk="0" hangingPunct="0"/>
            <a:r>
              <a:rPr lang="en-US" sz="2400" b="1" dirty="0"/>
              <a:t> </a:t>
            </a:r>
            <a:r>
              <a:rPr lang="en-US" sz="2400" b="1" dirty="0" smtClean="0"/>
              <a:t>100</a:t>
            </a:r>
            <a:endParaRPr lang="en-US" sz="2400" b="1" dirty="0"/>
          </a:p>
        </p:txBody>
      </p:sp>
      <p:sp>
        <p:nvSpPr>
          <p:cNvPr id="216" name="Line 8"/>
          <p:cNvSpPr>
            <a:spLocks noChangeShapeType="1"/>
          </p:cNvSpPr>
          <p:nvPr/>
        </p:nvSpPr>
        <p:spPr bwMode="auto">
          <a:xfrm>
            <a:off x="6705600" y="5037587"/>
            <a:ext cx="0" cy="496438"/>
          </a:xfrm>
          <a:prstGeom prst="line">
            <a:avLst/>
          </a:prstGeom>
          <a:noFill/>
          <a:ln w="38100">
            <a:solidFill>
              <a:schemeClr val="tx1"/>
            </a:solidFill>
            <a:round/>
            <a:headEnd type="none" w="sm" len="sm"/>
            <a:tailEnd type="none" w="sm" len="sm"/>
          </a:ln>
        </p:spPr>
        <p:txBody>
          <a:bodyPr wrap="none" anchor="ctr"/>
          <a:lstStyle/>
          <a:p>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4"/>
          <p:cNvSpPr>
            <a:spLocks noGrp="1" noChangeArrowheads="1"/>
          </p:cNvSpPr>
          <p:nvPr>
            <p:ph type="title" idx="4294967295"/>
          </p:nvPr>
        </p:nvSpPr>
        <p:spPr>
          <a:xfrm>
            <a:off x="304800" y="457200"/>
            <a:ext cx="8229600" cy="609600"/>
          </a:xfrm>
          <a:prstGeom prst="rect">
            <a:avLst/>
          </a:prstGeom>
        </p:spPr>
        <p:txBody>
          <a:bodyPr>
            <a:normAutofit/>
          </a:bodyPr>
          <a:lstStyle/>
          <a:p>
            <a:pPr>
              <a:defRPr/>
            </a:pPr>
            <a:r>
              <a:rPr lang="en-US" sz="2400" dirty="0" smtClean="0"/>
              <a:t>Program for Insertion Sort</a:t>
            </a:r>
          </a:p>
        </p:txBody>
      </p:sp>
      <p:sp>
        <p:nvSpPr>
          <p:cNvPr id="43011" name="Text Box 5"/>
          <p:cNvSpPr txBox="1">
            <a:spLocks noChangeArrowheads="1"/>
          </p:cNvSpPr>
          <p:nvPr/>
        </p:nvSpPr>
        <p:spPr bwMode="auto">
          <a:xfrm>
            <a:off x="381000" y="1371600"/>
            <a:ext cx="8153400" cy="366713"/>
          </a:xfrm>
          <a:prstGeom prst="rect">
            <a:avLst/>
          </a:prstGeom>
          <a:noFill/>
          <a:ln w="9525">
            <a:noFill/>
            <a:miter lim="800000"/>
            <a:headEnd/>
            <a:tailEnd/>
          </a:ln>
        </p:spPr>
        <p:txBody>
          <a:bodyPr>
            <a:spAutoFit/>
          </a:bodyPr>
          <a:lstStyle/>
          <a:p>
            <a:pPr>
              <a:spcBef>
                <a:spcPct val="50000"/>
              </a:spcBef>
            </a:pPr>
            <a:endParaRPr lang="en-US"/>
          </a:p>
        </p:txBody>
      </p:sp>
      <p:sp>
        <p:nvSpPr>
          <p:cNvPr id="43012" name="Text Box 6"/>
          <p:cNvSpPr txBox="1">
            <a:spLocks noChangeArrowheads="1"/>
          </p:cNvSpPr>
          <p:nvPr/>
        </p:nvSpPr>
        <p:spPr bwMode="auto">
          <a:xfrm>
            <a:off x="990600" y="762000"/>
            <a:ext cx="8610600" cy="5940088"/>
          </a:xfrm>
          <a:prstGeom prst="rect">
            <a:avLst/>
          </a:prstGeom>
          <a:noFill/>
          <a:ln w="9525">
            <a:noFill/>
            <a:miter lim="800000"/>
            <a:headEnd/>
            <a:tailEnd/>
          </a:ln>
        </p:spPr>
        <p:txBody>
          <a:bodyPr>
            <a:spAutoFit/>
          </a:bodyPr>
          <a:lstStyle/>
          <a:p>
            <a:r>
              <a:rPr lang="en-US" sz="1600" b="1" dirty="0" smtClean="0"/>
              <a:t>Program to sort an array of integers in ascending order using insertion sort.</a:t>
            </a:r>
            <a:endParaRPr lang="en-US" sz="1600" dirty="0" smtClean="0"/>
          </a:p>
          <a:p>
            <a:r>
              <a:rPr lang="en-US" sz="1600" dirty="0" smtClean="0"/>
              <a:t>#include&lt;</a:t>
            </a:r>
            <a:r>
              <a:rPr lang="en-US" sz="1600" dirty="0" err="1" smtClean="0"/>
              <a:t>iostream.h</a:t>
            </a:r>
            <a:r>
              <a:rPr lang="en-US" sz="1600" dirty="0" smtClean="0"/>
              <a:t>&gt;</a:t>
            </a:r>
          </a:p>
          <a:p>
            <a:r>
              <a:rPr lang="en-US" sz="1600" dirty="0" smtClean="0"/>
              <a:t>#include&lt;</a:t>
            </a:r>
            <a:r>
              <a:rPr lang="en-US" sz="1600" dirty="0" err="1" smtClean="0"/>
              <a:t>conio.h</a:t>
            </a:r>
            <a:r>
              <a:rPr lang="en-US" sz="1600" dirty="0" smtClean="0"/>
              <a:t>&gt;</a:t>
            </a:r>
          </a:p>
          <a:p>
            <a:r>
              <a:rPr lang="en-US" sz="1600" dirty="0" smtClean="0"/>
              <a:t>void main()</a:t>
            </a:r>
          </a:p>
          <a:p>
            <a:r>
              <a:rPr lang="en-US" sz="1600" dirty="0" smtClean="0"/>
              <a:t>{</a:t>
            </a:r>
          </a:p>
          <a:p>
            <a:r>
              <a:rPr lang="en-US" sz="1600" dirty="0" smtClean="0"/>
              <a:t>	</a:t>
            </a:r>
            <a:r>
              <a:rPr lang="en-US" sz="1600" dirty="0" err="1" smtClean="0"/>
              <a:t>clrscr</a:t>
            </a:r>
            <a:r>
              <a:rPr lang="en-US" sz="1600" dirty="0" smtClean="0"/>
              <a:t>();</a:t>
            </a:r>
          </a:p>
          <a:p>
            <a:r>
              <a:rPr lang="en-US" sz="1600" dirty="0" smtClean="0"/>
              <a:t>	</a:t>
            </a:r>
            <a:r>
              <a:rPr lang="en-US" sz="1600" dirty="0" err="1" smtClean="0"/>
              <a:t>int</a:t>
            </a:r>
            <a:r>
              <a:rPr lang="en-US" sz="1600" dirty="0" smtClean="0"/>
              <a:t> a[5],</a:t>
            </a:r>
            <a:r>
              <a:rPr lang="en-US" sz="1600" dirty="0" err="1" smtClean="0"/>
              <a:t>i,j,k,temp</a:t>
            </a:r>
            <a:r>
              <a:rPr lang="en-US" sz="1600" dirty="0" smtClean="0"/>
              <a:t>;</a:t>
            </a:r>
          </a:p>
          <a:p>
            <a:r>
              <a:rPr lang="en-US" sz="1600" dirty="0" smtClean="0"/>
              <a:t>	</a:t>
            </a:r>
            <a:r>
              <a:rPr lang="en-US" sz="1600" dirty="0" err="1" smtClean="0"/>
              <a:t>cout</a:t>
            </a:r>
            <a:r>
              <a:rPr lang="en-US" sz="1600" dirty="0" smtClean="0"/>
              <a:t>&lt;&lt;"Enter the 5 elements: ";</a:t>
            </a:r>
          </a:p>
          <a:p>
            <a:r>
              <a:rPr lang="en-US" sz="1600" dirty="0" smtClean="0"/>
              <a:t>	for(</a:t>
            </a:r>
            <a:r>
              <a:rPr lang="en-US" sz="1600" dirty="0" err="1" smtClean="0"/>
              <a:t>i</a:t>
            </a:r>
            <a:r>
              <a:rPr lang="en-US" sz="1600" dirty="0" smtClean="0"/>
              <a:t>=0;i&lt;5;i++)</a:t>
            </a:r>
          </a:p>
          <a:p>
            <a:r>
              <a:rPr lang="en-US" sz="1600" dirty="0" smtClean="0"/>
              <a:t>	{</a:t>
            </a:r>
          </a:p>
          <a:p>
            <a:r>
              <a:rPr lang="en-US" sz="1600" dirty="0" smtClean="0"/>
              <a:t>		</a:t>
            </a:r>
            <a:r>
              <a:rPr lang="en-US" sz="1600" dirty="0" err="1" smtClean="0"/>
              <a:t>cin</a:t>
            </a:r>
            <a:r>
              <a:rPr lang="en-US" sz="1600" dirty="0" smtClean="0"/>
              <a:t>&gt;&gt;a[</a:t>
            </a:r>
            <a:r>
              <a:rPr lang="en-US" sz="1600" dirty="0" err="1" smtClean="0"/>
              <a:t>i</a:t>
            </a:r>
            <a:r>
              <a:rPr lang="en-US" sz="1600" dirty="0" smtClean="0"/>
              <a:t>];</a:t>
            </a:r>
          </a:p>
          <a:p>
            <a:r>
              <a:rPr lang="en-US" sz="1600" dirty="0" smtClean="0"/>
              <a:t>	}</a:t>
            </a:r>
          </a:p>
          <a:p>
            <a:r>
              <a:rPr lang="en-US" sz="1600" dirty="0" smtClean="0"/>
              <a:t>	for(k=1;k&lt;5;k++)</a:t>
            </a:r>
          </a:p>
          <a:p>
            <a:r>
              <a:rPr lang="en-US" sz="1600" dirty="0" smtClean="0"/>
              <a:t>	{</a:t>
            </a:r>
          </a:p>
          <a:p>
            <a:r>
              <a:rPr lang="en-US" sz="1600" dirty="0" smtClean="0"/>
              <a:t>		temp=a[k];</a:t>
            </a:r>
          </a:p>
          <a:p>
            <a:r>
              <a:rPr lang="en-US" sz="1600" dirty="0" smtClean="0"/>
              <a:t>		J=k-1;</a:t>
            </a:r>
          </a:p>
          <a:p>
            <a:r>
              <a:rPr lang="en-US" sz="1600" dirty="0" smtClean="0"/>
              <a:t>		while((temp&lt;a[j]) &amp;&amp; (j&gt;=0))</a:t>
            </a:r>
          </a:p>
          <a:p>
            <a:r>
              <a:rPr lang="en-US" sz="1600" dirty="0" smtClean="0"/>
              <a:t>		{</a:t>
            </a:r>
          </a:p>
          <a:p>
            <a:r>
              <a:rPr lang="en-US" sz="1600" dirty="0" smtClean="0"/>
              <a:t>			a[j+1]=a[j];</a:t>
            </a:r>
          </a:p>
          <a:p>
            <a:r>
              <a:rPr lang="en-US" sz="1600" dirty="0" smtClean="0"/>
              <a:t>			j=j-1;</a:t>
            </a:r>
          </a:p>
          <a:p>
            <a:r>
              <a:rPr lang="en-US" sz="1600" dirty="0" smtClean="0"/>
              <a:t>		}</a:t>
            </a:r>
          </a:p>
          <a:p>
            <a:r>
              <a:rPr lang="en-US" sz="1600" dirty="0" smtClean="0"/>
              <a:t>		a[j+1]=temp;</a:t>
            </a:r>
          </a:p>
          <a:p>
            <a:r>
              <a:rPr lang="en-US" sz="1600" dirty="0" smtClean="0"/>
              <a:t>	}</a:t>
            </a:r>
          </a:p>
          <a:p>
            <a:r>
              <a:rPr lang="en-US" sz="1200" dirty="0" smtClean="0"/>
              <a:t>	</a:t>
            </a:r>
            <a:endParaRPr lang="en-US" sz="1200" dirty="0"/>
          </a:p>
        </p:txBody>
      </p:sp>
      <p:sp>
        <p:nvSpPr>
          <p:cNvPr id="5" name="Rectangle 4"/>
          <p:cNvSpPr/>
          <p:nvPr/>
        </p:nvSpPr>
        <p:spPr>
          <a:xfrm>
            <a:off x="5715000" y="2743200"/>
            <a:ext cx="3429000" cy="1828800"/>
          </a:xfrm>
          <a:prstGeom prst="rect">
            <a:avLst/>
          </a:prstGeom>
        </p:spPr>
        <p:txBody>
          <a:bodyPr wrap="square">
            <a:spAutoFit/>
          </a:bodyPr>
          <a:lstStyle/>
          <a:p>
            <a:r>
              <a:rPr lang="en-US" sz="1600" dirty="0" err="1" smtClean="0"/>
              <a:t>cout</a:t>
            </a:r>
            <a:r>
              <a:rPr lang="en-US" sz="1600" dirty="0" smtClean="0"/>
              <a:t>&lt;&lt;"\</a:t>
            </a:r>
            <a:r>
              <a:rPr lang="en-US" sz="1600" dirty="0" err="1" smtClean="0"/>
              <a:t>nSorted</a:t>
            </a:r>
            <a:r>
              <a:rPr lang="en-US" sz="1600" dirty="0" smtClean="0"/>
              <a:t> list: ";</a:t>
            </a:r>
          </a:p>
          <a:p>
            <a:r>
              <a:rPr lang="en-US" sz="1600" dirty="0" smtClean="0"/>
              <a:t>	for(</a:t>
            </a:r>
            <a:r>
              <a:rPr lang="en-US" sz="1600" dirty="0" err="1" smtClean="0"/>
              <a:t>i</a:t>
            </a:r>
            <a:r>
              <a:rPr lang="en-US" sz="1600" dirty="0" smtClean="0"/>
              <a:t>=0;i&lt;5;i++)</a:t>
            </a:r>
          </a:p>
          <a:p>
            <a:r>
              <a:rPr lang="en-US" sz="1600" dirty="0" smtClean="0"/>
              <a:t>	{</a:t>
            </a:r>
          </a:p>
          <a:p>
            <a:r>
              <a:rPr lang="en-US" sz="1600" dirty="0" smtClean="0"/>
              <a:t>		</a:t>
            </a:r>
            <a:r>
              <a:rPr lang="en-US" sz="1600" dirty="0" err="1" smtClean="0"/>
              <a:t>cout</a:t>
            </a:r>
            <a:r>
              <a:rPr lang="en-US" sz="1600" dirty="0" smtClean="0"/>
              <a:t>&lt;&lt;a[</a:t>
            </a:r>
            <a:r>
              <a:rPr lang="en-US" sz="1600" dirty="0" err="1" smtClean="0"/>
              <a:t>i</a:t>
            </a:r>
            <a:r>
              <a:rPr lang="en-US" sz="1600" dirty="0" smtClean="0"/>
              <a:t>]&lt;&lt;“  ";</a:t>
            </a:r>
          </a:p>
          <a:p>
            <a:r>
              <a:rPr lang="en-US" sz="1600" dirty="0" smtClean="0"/>
              <a:t>	}</a:t>
            </a:r>
          </a:p>
          <a:p>
            <a:r>
              <a:rPr lang="en-US" sz="1600" dirty="0" smtClean="0"/>
              <a:t>	</a:t>
            </a:r>
            <a:r>
              <a:rPr lang="en-US" sz="1600" dirty="0" err="1" smtClean="0"/>
              <a:t>getch</a:t>
            </a:r>
            <a:r>
              <a:rPr lang="en-US" sz="1600" dirty="0" smtClean="0"/>
              <a:t>();</a:t>
            </a:r>
          </a:p>
          <a:p>
            <a:r>
              <a:rPr lang="en-US" sz="1600" dirty="0" smtClean="0"/>
              <a:t>}</a:t>
            </a:r>
          </a:p>
        </p:txBody>
      </p:sp>
      <p:cxnSp>
        <p:nvCxnSpPr>
          <p:cNvPr id="7" name="Elbow Connector 6"/>
          <p:cNvCxnSpPr/>
          <p:nvPr/>
        </p:nvCxnSpPr>
        <p:spPr>
          <a:xfrm rot="5400000" flipH="1" flipV="1">
            <a:off x="3200400" y="4038600"/>
            <a:ext cx="3276600" cy="1143000"/>
          </a:xfrm>
          <a:prstGeom prst="bentConnector3">
            <a:avLst>
              <a:gd name="adj1" fmla="val 92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410200" y="29718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4"/>
          <p:cNvSpPr>
            <a:spLocks noGrp="1" noChangeArrowheads="1"/>
          </p:cNvSpPr>
          <p:nvPr>
            <p:ph type="title" idx="4294967295"/>
          </p:nvPr>
        </p:nvSpPr>
        <p:spPr>
          <a:xfrm>
            <a:off x="304800" y="1143000"/>
            <a:ext cx="8229600" cy="609600"/>
          </a:xfrm>
          <a:prstGeom prst="rect">
            <a:avLst/>
          </a:prstGeom>
        </p:spPr>
        <p:txBody>
          <a:bodyPr>
            <a:normAutofit/>
          </a:bodyPr>
          <a:lstStyle/>
          <a:p>
            <a:pPr eaLnBrk="1" fontAlgn="auto" hangingPunct="1">
              <a:spcAft>
                <a:spcPts val="0"/>
              </a:spcAft>
              <a:defRPr/>
            </a:pPr>
            <a:r>
              <a:rPr lang="en-US" sz="2400" dirty="0" smtClean="0"/>
              <a:t>Complexity Analysis of the Insertion sort algorithm</a:t>
            </a:r>
          </a:p>
        </p:txBody>
      </p:sp>
      <p:sp>
        <p:nvSpPr>
          <p:cNvPr id="43011" name="Text Box 5"/>
          <p:cNvSpPr txBox="1">
            <a:spLocks noChangeArrowheads="1"/>
          </p:cNvSpPr>
          <p:nvPr/>
        </p:nvSpPr>
        <p:spPr bwMode="auto">
          <a:xfrm>
            <a:off x="381000" y="1371600"/>
            <a:ext cx="8153400" cy="366713"/>
          </a:xfrm>
          <a:prstGeom prst="rect">
            <a:avLst/>
          </a:prstGeom>
          <a:noFill/>
          <a:ln w="9525">
            <a:noFill/>
            <a:miter lim="800000"/>
            <a:headEnd/>
            <a:tailEnd/>
          </a:ln>
        </p:spPr>
        <p:txBody>
          <a:bodyPr>
            <a:spAutoFit/>
          </a:bodyPr>
          <a:lstStyle/>
          <a:p>
            <a:pPr>
              <a:spcBef>
                <a:spcPct val="50000"/>
              </a:spcBef>
            </a:pPr>
            <a:endParaRPr lang="en-US"/>
          </a:p>
        </p:txBody>
      </p:sp>
      <p:sp>
        <p:nvSpPr>
          <p:cNvPr id="43012" name="Text Box 6"/>
          <p:cNvSpPr txBox="1">
            <a:spLocks noChangeArrowheads="1"/>
          </p:cNvSpPr>
          <p:nvPr/>
        </p:nvSpPr>
        <p:spPr bwMode="auto">
          <a:xfrm>
            <a:off x="304800" y="1752600"/>
            <a:ext cx="8610600" cy="3139321"/>
          </a:xfrm>
          <a:prstGeom prst="rect">
            <a:avLst/>
          </a:prstGeom>
          <a:noFill/>
          <a:ln w="9525">
            <a:noFill/>
            <a:miter lim="800000"/>
            <a:headEnd/>
            <a:tailEnd/>
          </a:ln>
        </p:spPr>
        <p:txBody>
          <a:bodyPr>
            <a:spAutoFit/>
          </a:bodyPr>
          <a:lstStyle/>
          <a:p>
            <a:pPr>
              <a:spcBef>
                <a:spcPct val="50000"/>
              </a:spcBef>
            </a:pPr>
            <a:r>
              <a:rPr lang="en-US" dirty="0" smtClean="0"/>
              <a:t>The worst case performance occurs when the elements of the input array are in descending order. In that case, the first pass requires 1 comparison, the 2</a:t>
            </a:r>
            <a:r>
              <a:rPr lang="en-US" baseline="30000" dirty="0" smtClean="0"/>
              <a:t>nd</a:t>
            </a:r>
            <a:r>
              <a:rPr lang="en-US" dirty="0" smtClean="0"/>
              <a:t> pass requires 2 comparisons , and </a:t>
            </a:r>
            <a:r>
              <a:rPr lang="en-US" dirty="0" err="1" smtClean="0"/>
              <a:t>kth</a:t>
            </a:r>
            <a:r>
              <a:rPr lang="en-US" dirty="0" smtClean="0"/>
              <a:t> element requires (k-1) and finally the last pass requires (n-1) comparisons. Therefore, total no. of comparisons  in case of descending order(worst case) is:</a:t>
            </a:r>
          </a:p>
          <a:p>
            <a:pPr>
              <a:spcBef>
                <a:spcPct val="50000"/>
              </a:spcBef>
            </a:pPr>
            <a:r>
              <a:rPr lang="en-US" dirty="0" smtClean="0"/>
              <a:t>F(n)= 1+2+3….+(n-1)</a:t>
            </a:r>
          </a:p>
          <a:p>
            <a:pPr>
              <a:spcBef>
                <a:spcPct val="50000"/>
              </a:spcBef>
            </a:pPr>
            <a:r>
              <a:rPr lang="en-US" dirty="0" smtClean="0"/>
              <a:t>        =n(n-1)/2 = </a:t>
            </a:r>
            <a:r>
              <a:rPr lang="en-US" b="1" dirty="0" smtClean="0"/>
              <a:t>O(n</a:t>
            </a:r>
            <a:r>
              <a:rPr lang="en-US" b="1" baseline="30000" dirty="0" smtClean="0"/>
              <a:t>2 </a:t>
            </a:r>
            <a:r>
              <a:rPr lang="en-US" b="1" dirty="0" smtClean="0"/>
              <a:t>)</a:t>
            </a:r>
            <a:endParaRPr lang="en-US" b="1" dirty="0"/>
          </a:p>
          <a:p>
            <a:pPr>
              <a:spcBef>
                <a:spcPct val="50000"/>
              </a:spcBef>
            </a:pPr>
            <a:r>
              <a:rPr lang="en-US" dirty="0" smtClean="0"/>
              <a:t> Total number of comparisons in case of ascending order (best case) is: (n-1) comparisons</a:t>
            </a:r>
          </a:p>
          <a:p>
            <a:pPr>
              <a:spcBef>
                <a:spcPct val="50000"/>
              </a:spcBef>
            </a:pPr>
            <a:r>
              <a:rPr lang="en-US" dirty="0" smtClean="0"/>
              <a:t>i.e. f(n)=O(n) . </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4"/>
          <p:cNvSpPr>
            <a:spLocks noGrp="1" noChangeArrowheads="1"/>
          </p:cNvSpPr>
          <p:nvPr>
            <p:ph type="title" idx="4294967295"/>
          </p:nvPr>
        </p:nvSpPr>
        <p:spPr>
          <a:xfrm>
            <a:off x="304800" y="1143000"/>
            <a:ext cx="8229600" cy="609600"/>
          </a:xfrm>
          <a:prstGeom prst="rect">
            <a:avLst/>
          </a:prstGeom>
        </p:spPr>
        <p:txBody>
          <a:bodyPr>
            <a:normAutofit/>
          </a:bodyPr>
          <a:lstStyle/>
          <a:p>
            <a:pPr eaLnBrk="1" fontAlgn="auto" hangingPunct="1">
              <a:spcAft>
                <a:spcPts val="0"/>
              </a:spcAft>
              <a:defRPr/>
            </a:pPr>
            <a:r>
              <a:rPr lang="en-US" sz="2400" dirty="0" smtClean="0"/>
              <a:t>Algorithm for Selection Sort </a:t>
            </a:r>
          </a:p>
        </p:txBody>
      </p:sp>
      <p:sp>
        <p:nvSpPr>
          <p:cNvPr id="43011" name="Text Box 5"/>
          <p:cNvSpPr txBox="1">
            <a:spLocks noChangeArrowheads="1"/>
          </p:cNvSpPr>
          <p:nvPr/>
        </p:nvSpPr>
        <p:spPr bwMode="auto">
          <a:xfrm>
            <a:off x="381000" y="1371600"/>
            <a:ext cx="8153400" cy="366713"/>
          </a:xfrm>
          <a:prstGeom prst="rect">
            <a:avLst/>
          </a:prstGeom>
          <a:noFill/>
          <a:ln w="9525">
            <a:noFill/>
            <a:miter lim="800000"/>
            <a:headEnd/>
            <a:tailEnd/>
          </a:ln>
        </p:spPr>
        <p:txBody>
          <a:bodyPr>
            <a:spAutoFit/>
          </a:bodyPr>
          <a:lstStyle/>
          <a:p>
            <a:pPr>
              <a:spcBef>
                <a:spcPct val="50000"/>
              </a:spcBef>
            </a:pPr>
            <a:endParaRPr lang="en-US"/>
          </a:p>
        </p:txBody>
      </p:sp>
      <p:sp>
        <p:nvSpPr>
          <p:cNvPr id="43012" name="Text Box 6"/>
          <p:cNvSpPr txBox="1">
            <a:spLocks noChangeArrowheads="1"/>
          </p:cNvSpPr>
          <p:nvPr/>
        </p:nvSpPr>
        <p:spPr bwMode="auto">
          <a:xfrm>
            <a:off x="304800" y="1752600"/>
            <a:ext cx="8610600" cy="4401205"/>
          </a:xfrm>
          <a:prstGeom prst="rect">
            <a:avLst/>
          </a:prstGeom>
          <a:noFill/>
          <a:ln w="9525">
            <a:noFill/>
            <a:miter lim="800000"/>
            <a:headEnd/>
            <a:tailEnd/>
          </a:ln>
        </p:spPr>
        <p:txBody>
          <a:bodyPr>
            <a:spAutoFit/>
          </a:bodyPr>
          <a:lstStyle/>
          <a:p>
            <a:pPr>
              <a:spcBef>
                <a:spcPct val="50000"/>
              </a:spcBef>
            </a:pPr>
            <a:r>
              <a:rPr lang="en-US" sz="1600" dirty="0" smtClean="0"/>
              <a:t>Algorithm : (</a:t>
            </a:r>
            <a:r>
              <a:rPr lang="en-US" sz="1600" dirty="0" err="1" smtClean="0"/>
              <a:t>selection_sort</a:t>
            </a:r>
            <a:r>
              <a:rPr lang="en-US" sz="1600" dirty="0" smtClean="0"/>
              <a:t>) SELECTION(A,N)</a:t>
            </a:r>
          </a:p>
          <a:p>
            <a:pPr>
              <a:spcBef>
                <a:spcPct val="50000"/>
              </a:spcBef>
            </a:pPr>
            <a:r>
              <a:rPr lang="en-US" sz="1600" dirty="0" smtClean="0"/>
              <a:t>This algorithm sorts the array A with N elements.</a:t>
            </a:r>
          </a:p>
          <a:p>
            <a:pPr marL="342900" indent="-342900">
              <a:buFontTx/>
              <a:buAutoNum type="arabicPeriod"/>
            </a:pPr>
            <a:r>
              <a:rPr lang="en-US" sz="1600" dirty="0" smtClean="0"/>
              <a:t>Repeat steps 2 &amp; 3 for K = 1,2…N-1:</a:t>
            </a:r>
          </a:p>
          <a:p>
            <a:pPr marL="342900" indent="-342900">
              <a:buFontTx/>
              <a:buAutoNum type="arabicPeriod"/>
            </a:pPr>
            <a:r>
              <a:rPr lang="en-US" sz="1600" dirty="0" smtClean="0"/>
              <a:t>Call  MIN(A,K,N,LOC)</a:t>
            </a:r>
          </a:p>
          <a:p>
            <a:pPr marL="342900" indent="-342900">
              <a:buFontTx/>
              <a:buAutoNum type="arabicPeriod"/>
            </a:pPr>
            <a:r>
              <a:rPr lang="en-US" sz="1600" dirty="0" smtClean="0"/>
              <a:t>Interchange A[K]  &amp; A[LOC].]</a:t>
            </a:r>
          </a:p>
          <a:p>
            <a:pPr marL="342900" indent="-342900"/>
            <a:r>
              <a:rPr lang="en-US" sz="1600" dirty="0" smtClean="0"/>
              <a:t>	Set TEMP=A[K], A[K]=A[LOC] &amp; A[LOC]=TEMP</a:t>
            </a:r>
          </a:p>
          <a:p>
            <a:pPr marL="342900" indent="-342900"/>
            <a:r>
              <a:rPr lang="en-US" sz="1600" dirty="0" smtClean="0"/>
              <a:t>	[End of step1 loop]</a:t>
            </a:r>
          </a:p>
          <a:p>
            <a:pPr marL="342900" indent="-342900">
              <a:spcBef>
                <a:spcPct val="50000"/>
              </a:spcBef>
              <a:buAutoNum type="arabicPeriod" startAt="4"/>
            </a:pPr>
            <a:r>
              <a:rPr lang="en-US" sz="1600" dirty="0" smtClean="0"/>
              <a:t>Exit.</a:t>
            </a:r>
          </a:p>
          <a:p>
            <a:pPr marL="342900" indent="-342900">
              <a:spcBef>
                <a:spcPct val="50000"/>
              </a:spcBef>
              <a:buAutoNum type="arabicPeriod" startAt="4"/>
            </a:pPr>
            <a:endParaRPr lang="en-US" sz="1600" dirty="0" smtClean="0"/>
          </a:p>
          <a:p>
            <a:pPr marL="342900" indent="-342900"/>
            <a:r>
              <a:rPr lang="en-US" sz="1600" dirty="0" smtClean="0"/>
              <a:t>Algorithm: MIN(A,K,N,LOC)</a:t>
            </a:r>
          </a:p>
          <a:p>
            <a:pPr marL="342900" indent="-342900"/>
            <a:r>
              <a:rPr lang="en-US" sz="1600" dirty="0" smtClean="0"/>
              <a:t>This algorithm finds the location LOC of the smallest element among  A[K], A[K+1], …+A[N]</a:t>
            </a:r>
          </a:p>
          <a:p>
            <a:pPr marL="342900" indent="-342900">
              <a:buAutoNum type="arabicPeriod"/>
            </a:pPr>
            <a:r>
              <a:rPr lang="en-US" sz="1600" dirty="0" smtClean="0"/>
              <a:t>Set MIN=A[k] &amp; LOC=K. [Initializes pointers]</a:t>
            </a:r>
          </a:p>
          <a:p>
            <a:pPr marL="342900" indent="-342900">
              <a:buAutoNum type="arabicPeriod"/>
            </a:pPr>
            <a:r>
              <a:rPr lang="en-US" sz="1600" dirty="0" smtClean="0"/>
              <a:t>Repeat for J=K+1,K+2,..N:</a:t>
            </a:r>
          </a:p>
          <a:p>
            <a:pPr marL="342900" indent="-342900"/>
            <a:r>
              <a:rPr lang="en-US" sz="1600" dirty="0" smtClean="0"/>
              <a:t>	If MIN&gt;A[J], then: Set MIN=A[J] &amp; LOC=J</a:t>
            </a:r>
          </a:p>
          <a:p>
            <a:pPr marL="342900" indent="-342900"/>
            <a:r>
              <a:rPr lang="en-US" sz="1600" dirty="0" smtClean="0"/>
              <a:t>	[End of loop]</a:t>
            </a:r>
          </a:p>
          <a:p>
            <a:pPr marL="342900" indent="-342900"/>
            <a:r>
              <a:rPr lang="en-US" sz="1600" dirty="0" smtClean="0"/>
              <a:t>3.     Return </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F82A5B-10F6-41ED-9A2B-03224D407F06}" type="slidenum">
              <a:rPr lang="en-US" smtClean="0"/>
              <a:pPr/>
              <a:t>76</a:t>
            </a:fld>
            <a:endParaRPr lang="en-US"/>
          </a:p>
        </p:txBody>
      </p:sp>
      <p:graphicFrame>
        <p:nvGraphicFramePr>
          <p:cNvPr id="5" name="Table 4"/>
          <p:cNvGraphicFramePr>
            <a:graphicFrameLocks noGrp="1"/>
          </p:cNvGraphicFramePr>
          <p:nvPr/>
        </p:nvGraphicFramePr>
        <p:xfrm>
          <a:off x="1905000" y="1219200"/>
          <a:ext cx="4876800" cy="819150"/>
        </p:xfrm>
        <a:graphic>
          <a:graphicData uri="http://schemas.openxmlformats.org/drawingml/2006/table">
            <a:tbl>
              <a:tblPr/>
              <a:tblGrid>
                <a:gridCol w="609600"/>
                <a:gridCol w="609600"/>
                <a:gridCol w="609600"/>
                <a:gridCol w="609600"/>
                <a:gridCol w="609600"/>
                <a:gridCol w="609600"/>
                <a:gridCol w="609600"/>
                <a:gridCol w="609600"/>
              </a:tblGrid>
              <a:tr h="409575">
                <a:tc>
                  <a:txBody>
                    <a:bodyPr/>
                    <a:lstStyle/>
                    <a:p>
                      <a:pPr algn="ctr" fontAlgn="b"/>
                      <a:r>
                        <a:rPr lang="en-US" sz="2400" b="0" i="0" u="none" strike="noStrike">
                          <a:solidFill>
                            <a:srgbClr val="000000"/>
                          </a:solidFill>
                          <a:latin typeface="Calibri"/>
                        </a:rPr>
                        <a:t>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2</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3</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4</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5</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6</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7</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r>
              <a:tr h="409575">
                <a:tc>
                  <a:txBody>
                    <a:bodyPr/>
                    <a:lstStyle/>
                    <a:p>
                      <a:pPr algn="ctr" fontAlgn="b"/>
                      <a:r>
                        <a:rPr lang="en-US" sz="2400" b="0" i="0" u="none" strike="noStrike">
                          <a:solidFill>
                            <a:srgbClr val="000000"/>
                          </a:solidFill>
                          <a:latin typeface="Calibri"/>
                        </a:rPr>
                        <a:t>77</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latin typeface="Calibri"/>
                        </a:rPr>
                        <a:t>55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nvGraphicFramePr>
        <p:xfrm>
          <a:off x="685803" y="2362200"/>
          <a:ext cx="8077197" cy="3363228"/>
        </p:xfrm>
        <a:graphic>
          <a:graphicData uri="http://schemas.openxmlformats.org/drawingml/2006/table">
            <a:tbl>
              <a:tblPr/>
              <a:tblGrid>
                <a:gridCol w="1042219"/>
                <a:gridCol w="602729"/>
                <a:gridCol w="602729"/>
                <a:gridCol w="602729"/>
                <a:gridCol w="602729"/>
                <a:gridCol w="602729"/>
                <a:gridCol w="602729"/>
                <a:gridCol w="602729"/>
                <a:gridCol w="602729"/>
                <a:gridCol w="2213146"/>
              </a:tblGrid>
              <a:tr h="305748">
                <a:tc>
                  <a:txBody>
                    <a:bodyPr/>
                    <a:lstStyle/>
                    <a:p>
                      <a:pPr algn="l" fontAlgn="b"/>
                      <a:r>
                        <a:rPr lang="en-US" sz="1800" b="0" i="0" u="none" strike="noStrike">
                          <a:solidFill>
                            <a:srgbClr val="000000"/>
                          </a:solidFill>
                          <a:latin typeface="Calibri"/>
                        </a:rPr>
                        <a:t>k=1</a:t>
                      </a:r>
                    </a:p>
                  </a:txBody>
                  <a:tcPr marL="7110" marR="7110" marT="7110" marB="0" anchor="b">
                    <a:lnL>
                      <a:noFill/>
                    </a:lnL>
                    <a:lnR>
                      <a:noFill/>
                    </a:lnR>
                    <a:lnT>
                      <a:noFill/>
                    </a:lnT>
                    <a:lnB>
                      <a:noFill/>
                    </a:lnB>
                  </a:tcPr>
                </a:tc>
                <a:tc>
                  <a:txBody>
                    <a:bodyPr/>
                    <a:lstStyle/>
                    <a:p>
                      <a:pPr algn="ctr" fontAlgn="b"/>
                      <a:r>
                        <a:rPr lang="en-US" sz="1800" b="0" i="0" u="none" strike="noStrike">
                          <a:solidFill>
                            <a:srgbClr val="000000"/>
                          </a:solidFill>
                          <a:latin typeface="Calibri"/>
                        </a:rPr>
                        <a:t>1</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3</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4</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5</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6</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7</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8</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r>
              <a:tr h="305748">
                <a:tc>
                  <a:txBody>
                    <a:bodyPr/>
                    <a:lstStyle/>
                    <a:p>
                      <a:pPr algn="l" fontAlgn="b"/>
                      <a:endParaRPr lang="en-US" sz="1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77</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11</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latin typeface="Calibri"/>
                        </a:rPr>
                        <a:t>min=77, loc=1</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77</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11</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latin typeface="Calibri"/>
                        </a:rPr>
                        <a:t>min=33, loc=2</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77</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11</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latin typeface="Calibri"/>
                        </a:rPr>
                        <a:t>min=33,loc=2</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77</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11</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latin typeface="Calibri"/>
                        </a:rPr>
                        <a:t>min=11,loc=4</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77</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11</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latin typeface="Calibri"/>
                        </a:rPr>
                        <a:t>min=11,loc=4</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77</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11</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latin typeface="Calibri"/>
                        </a:rPr>
                        <a:t>min=11,loc=4</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77</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11</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latin typeface="Calibri"/>
                        </a:rPr>
                        <a:t>min=11,loc=4</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77</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11</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b"/>
                      <a:r>
                        <a:rPr lang="en-US" sz="1800" b="0" i="0" u="none" strike="noStrike">
                          <a:solidFill>
                            <a:srgbClr val="000000"/>
                          </a:solidFill>
                          <a:latin typeface="Calibri"/>
                        </a:rPr>
                        <a:t>min=11,loc=4</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latin typeface="Calibri"/>
                        </a:rPr>
                        <a:t>swap(a[k],a[loc])</a:t>
                      </a:r>
                    </a:p>
                  </a:txBody>
                  <a:tcPr marL="7110" marR="7110" marT="7110" marB="0" anchor="b">
                    <a:lnL>
                      <a:noFill/>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dirty="0">
                          <a:solidFill>
                            <a:srgbClr val="000000"/>
                          </a:solidFill>
                          <a:latin typeface="Calibri"/>
                        </a:rPr>
                        <a:t>swap(a[1],a[4])</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bl>
          </a:graphicData>
        </a:graphic>
      </p:graphicFrame>
      <p:sp>
        <p:nvSpPr>
          <p:cNvPr id="8" name="Rectangle 4"/>
          <p:cNvSpPr txBox="1">
            <a:spLocks noChangeArrowheads="1"/>
          </p:cNvSpPr>
          <p:nvPr/>
        </p:nvSpPr>
        <p:spPr>
          <a:xfrm>
            <a:off x="609600" y="838200"/>
            <a:ext cx="8229600" cy="6096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tx1"/>
                </a:solidFill>
                <a:effectLst/>
                <a:uLnTx/>
                <a:uFillTx/>
                <a:latin typeface="Cambria" pitchFamily="18" charset="0"/>
                <a:ea typeface="+mj-ea"/>
                <a:cs typeface="+mj-cs"/>
              </a:rPr>
              <a:t>Example: Selection Sort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F82A5B-10F6-41ED-9A2B-03224D407F06}" type="slidenum">
              <a:rPr lang="en-US" smtClean="0"/>
              <a:pPr/>
              <a:t>77</a:t>
            </a:fld>
            <a:endParaRPr lang="en-US"/>
          </a:p>
        </p:txBody>
      </p:sp>
      <p:graphicFrame>
        <p:nvGraphicFramePr>
          <p:cNvPr id="3" name="Table 2"/>
          <p:cNvGraphicFramePr>
            <a:graphicFrameLocks noGrp="1"/>
          </p:cNvGraphicFramePr>
          <p:nvPr/>
        </p:nvGraphicFramePr>
        <p:xfrm>
          <a:off x="1219200" y="533400"/>
          <a:ext cx="7543796" cy="2895600"/>
        </p:xfrm>
        <a:graphic>
          <a:graphicData uri="http://schemas.openxmlformats.org/drawingml/2006/table">
            <a:tbl>
              <a:tblPr/>
              <a:tblGrid>
                <a:gridCol w="973393"/>
                <a:gridCol w="562926"/>
                <a:gridCol w="562926"/>
                <a:gridCol w="562926"/>
                <a:gridCol w="562926"/>
                <a:gridCol w="562926"/>
                <a:gridCol w="562926"/>
                <a:gridCol w="562926"/>
                <a:gridCol w="562926"/>
                <a:gridCol w="2066995"/>
              </a:tblGrid>
              <a:tr h="289560">
                <a:tc>
                  <a:txBody>
                    <a:bodyPr/>
                    <a:lstStyle/>
                    <a:p>
                      <a:pPr algn="l" fontAlgn="b"/>
                      <a:r>
                        <a:rPr lang="en-US" sz="1800" b="0" i="0" u="none" strike="noStrike">
                          <a:solidFill>
                            <a:srgbClr val="000000"/>
                          </a:solidFill>
                          <a:latin typeface="Calibri"/>
                        </a:rPr>
                        <a:t>k=2</a:t>
                      </a:r>
                    </a:p>
                  </a:txBody>
                  <a:tcPr marL="7110" marR="7110" marT="7110" marB="0" anchor="b">
                    <a:lnL>
                      <a:noFill/>
                    </a:lnL>
                    <a:lnR>
                      <a:noFill/>
                    </a:lnR>
                    <a:lnT>
                      <a:noFill/>
                    </a:lnT>
                    <a:lnB>
                      <a:noFill/>
                    </a:lnB>
                  </a:tcPr>
                </a:tc>
                <a:tc>
                  <a:txBody>
                    <a:bodyPr/>
                    <a:lstStyle/>
                    <a:p>
                      <a:pPr algn="ctr" fontAlgn="b"/>
                      <a:r>
                        <a:rPr lang="en-US" sz="1800" b="0" i="0" u="none" strike="noStrike">
                          <a:solidFill>
                            <a:srgbClr val="000000"/>
                          </a:solidFill>
                          <a:latin typeface="Calibri"/>
                        </a:rPr>
                        <a:t>1</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3</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4</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5</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6</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7</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8</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r>
              <a:tr h="289560">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latin typeface="Calibri"/>
                        </a:rPr>
                        <a:t>min=33,loc=2</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289560">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latin typeface="Calibri"/>
                        </a:rPr>
                        <a:t>min=33,loc=2</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289560">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latin typeface="Calibri"/>
                        </a:rPr>
                        <a:t>min=33,loc=2</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289560">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latin typeface="Calibri"/>
                        </a:rPr>
                        <a:t>min=33,loc=2</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289560">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latin typeface="Calibri"/>
                        </a:rPr>
                        <a:t>min=22,loc=6</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289560">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latin typeface="Calibri"/>
                        </a:rPr>
                        <a:t>min=22,loc=6</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289560">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b"/>
                      <a:r>
                        <a:rPr lang="en-US" sz="1800" b="0" i="0" u="none" strike="noStrike">
                          <a:solidFill>
                            <a:srgbClr val="000000"/>
                          </a:solidFill>
                          <a:latin typeface="Calibri"/>
                        </a:rPr>
                        <a:t>min=22,loc=6</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289560">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latin typeface="Calibri"/>
                        </a:rPr>
                        <a:t>swap(a[k],a[loc])</a:t>
                      </a:r>
                    </a:p>
                  </a:txBody>
                  <a:tcPr marL="7110" marR="7110" marT="7110" marB="0" anchor="b">
                    <a:lnL>
                      <a:noFill/>
                    </a:lnL>
                    <a:lnR>
                      <a:noFill/>
                    </a:lnR>
                    <a:lnT>
                      <a:noFill/>
                    </a:lnT>
                    <a:lnB>
                      <a:noFill/>
                    </a:lnB>
                  </a:tcPr>
                </a:tc>
              </a:tr>
              <a:tr h="289560">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dirty="0">
                          <a:solidFill>
                            <a:srgbClr val="000000"/>
                          </a:solidFill>
                          <a:latin typeface="Calibri"/>
                        </a:rPr>
                        <a:t>swap(a[2],a[6])</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bl>
          </a:graphicData>
        </a:graphic>
      </p:graphicFrame>
      <p:graphicFrame>
        <p:nvGraphicFramePr>
          <p:cNvPr id="4" name="Table 3"/>
          <p:cNvGraphicFramePr>
            <a:graphicFrameLocks noGrp="1"/>
          </p:cNvGraphicFramePr>
          <p:nvPr/>
        </p:nvGraphicFramePr>
        <p:xfrm>
          <a:off x="1219200" y="3581400"/>
          <a:ext cx="7467598" cy="2751732"/>
        </p:xfrm>
        <a:graphic>
          <a:graphicData uri="http://schemas.openxmlformats.org/drawingml/2006/table">
            <a:tbl>
              <a:tblPr/>
              <a:tblGrid>
                <a:gridCol w="963561"/>
                <a:gridCol w="557240"/>
                <a:gridCol w="557240"/>
                <a:gridCol w="557240"/>
                <a:gridCol w="557240"/>
                <a:gridCol w="557240"/>
                <a:gridCol w="557240"/>
                <a:gridCol w="557240"/>
                <a:gridCol w="557240"/>
                <a:gridCol w="2046117"/>
              </a:tblGrid>
              <a:tr h="305748">
                <a:tc>
                  <a:txBody>
                    <a:bodyPr/>
                    <a:lstStyle/>
                    <a:p>
                      <a:pPr algn="l" fontAlgn="b"/>
                      <a:r>
                        <a:rPr lang="en-US" sz="1800" b="0" i="0" u="none" strike="noStrike" dirty="0">
                          <a:solidFill>
                            <a:srgbClr val="000000"/>
                          </a:solidFill>
                          <a:latin typeface="Calibri"/>
                        </a:rPr>
                        <a:t>k=3</a:t>
                      </a:r>
                    </a:p>
                  </a:txBody>
                  <a:tcPr marL="7110" marR="7110" marT="7110" marB="0" anchor="b">
                    <a:lnL>
                      <a:noFill/>
                    </a:lnL>
                    <a:lnR>
                      <a:noFill/>
                    </a:lnR>
                    <a:lnT>
                      <a:noFill/>
                    </a:lnT>
                    <a:lnB>
                      <a:noFill/>
                    </a:lnB>
                  </a:tcPr>
                </a:tc>
                <a:tc>
                  <a:txBody>
                    <a:bodyPr/>
                    <a:lstStyle/>
                    <a:p>
                      <a:pPr algn="ctr" fontAlgn="b"/>
                      <a:r>
                        <a:rPr lang="en-US" sz="1800" b="0" i="0" u="none" strike="noStrike">
                          <a:solidFill>
                            <a:srgbClr val="000000"/>
                          </a:solidFill>
                          <a:latin typeface="Calibri"/>
                        </a:rPr>
                        <a:t>1</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3</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4</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5</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6</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7</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8</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latin typeface="Calibri"/>
                        </a:rPr>
                        <a:t>min=44,loc=3</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dirty="0">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latin typeface="Calibri"/>
                        </a:rPr>
                        <a:t>min=44,loc=3</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latin typeface="Calibri"/>
                        </a:rPr>
                        <a:t>min=44,loc=3</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latin typeface="Calibri"/>
                        </a:rPr>
                        <a:t>min=33,loc=6</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latin typeface="Calibri"/>
                        </a:rPr>
                        <a:t>min=33,loc=6</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b"/>
                      <a:r>
                        <a:rPr lang="en-US" sz="1800" b="0" i="0" u="none" strike="noStrike">
                          <a:solidFill>
                            <a:srgbClr val="000000"/>
                          </a:solidFill>
                          <a:latin typeface="Calibri"/>
                        </a:rPr>
                        <a:t>min=33,loc=6</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latin typeface="Calibri"/>
                        </a:rPr>
                        <a:t>swap(a[k],a[loc])</a:t>
                      </a:r>
                    </a:p>
                  </a:txBody>
                  <a:tcPr marL="7110" marR="7110" marT="7110" marB="0" anchor="b">
                    <a:lnL>
                      <a:noFill/>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800" b="0" i="0" u="none" strike="noStrike" dirty="0">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dirty="0">
                          <a:solidFill>
                            <a:srgbClr val="000000"/>
                          </a:solidFill>
                          <a:latin typeface="Calibri"/>
                        </a:rPr>
                        <a:t>swap(a[3],a[6])</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F82A5B-10F6-41ED-9A2B-03224D407F06}" type="slidenum">
              <a:rPr lang="en-US" smtClean="0"/>
              <a:pPr/>
              <a:t>78</a:t>
            </a:fld>
            <a:endParaRPr lang="en-US"/>
          </a:p>
        </p:txBody>
      </p:sp>
      <p:graphicFrame>
        <p:nvGraphicFramePr>
          <p:cNvPr id="3" name="Table 2"/>
          <p:cNvGraphicFramePr>
            <a:graphicFrameLocks noGrp="1"/>
          </p:cNvGraphicFramePr>
          <p:nvPr/>
        </p:nvGraphicFramePr>
        <p:xfrm>
          <a:off x="1524000" y="914400"/>
          <a:ext cx="7010403" cy="2445984"/>
        </p:xfrm>
        <a:graphic>
          <a:graphicData uri="http://schemas.openxmlformats.org/drawingml/2006/table">
            <a:tbl>
              <a:tblPr/>
              <a:tblGrid>
                <a:gridCol w="904567"/>
                <a:gridCol w="523124"/>
                <a:gridCol w="523124"/>
                <a:gridCol w="523124"/>
                <a:gridCol w="523124"/>
                <a:gridCol w="523124"/>
                <a:gridCol w="523124"/>
                <a:gridCol w="523124"/>
                <a:gridCol w="523124"/>
                <a:gridCol w="1920844"/>
              </a:tblGrid>
              <a:tr h="305748">
                <a:tc>
                  <a:txBody>
                    <a:bodyPr/>
                    <a:lstStyle/>
                    <a:p>
                      <a:pPr algn="l" fontAlgn="b"/>
                      <a:r>
                        <a:rPr lang="en-US" sz="1800" b="0" i="0" u="none" strike="noStrike">
                          <a:solidFill>
                            <a:srgbClr val="000000"/>
                          </a:solidFill>
                          <a:latin typeface="Calibri"/>
                        </a:rPr>
                        <a:t>k=4</a:t>
                      </a:r>
                    </a:p>
                  </a:txBody>
                  <a:tcPr marL="7110" marR="7110" marT="7110" marB="0" anchor="b">
                    <a:lnL>
                      <a:noFill/>
                    </a:lnL>
                    <a:lnR>
                      <a:noFill/>
                    </a:lnR>
                    <a:lnT>
                      <a:noFill/>
                    </a:lnT>
                    <a:lnB>
                      <a:noFill/>
                    </a:lnB>
                  </a:tcPr>
                </a:tc>
                <a:tc>
                  <a:txBody>
                    <a:bodyPr/>
                    <a:lstStyle/>
                    <a:p>
                      <a:pPr algn="ctr" fontAlgn="b"/>
                      <a:r>
                        <a:rPr lang="en-US" sz="1800" b="0" i="0" u="none" strike="noStrike">
                          <a:solidFill>
                            <a:srgbClr val="000000"/>
                          </a:solidFill>
                          <a:latin typeface="Calibri"/>
                        </a:rPr>
                        <a:t>1</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3</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4</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5</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6</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7</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8</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latin typeface="Calibri"/>
                        </a:rPr>
                        <a:t>min=77,loc=4</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latin typeface="Calibri"/>
                        </a:rPr>
                        <a:t>min=77,loc=4</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latin typeface="Calibri"/>
                        </a:rPr>
                        <a:t>min=44,loc=6</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latin typeface="Calibri"/>
                        </a:rPr>
                        <a:t>min=44,loc=6</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b"/>
                      <a:r>
                        <a:rPr lang="en-US" sz="1800" b="0" i="0" u="none" strike="noStrike">
                          <a:solidFill>
                            <a:srgbClr val="000000"/>
                          </a:solidFill>
                          <a:latin typeface="Calibri"/>
                        </a:rPr>
                        <a:t>min=44,loc=6</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latin typeface="Calibri"/>
                        </a:rPr>
                        <a:t>swap(a[k],a[loc])</a:t>
                      </a:r>
                    </a:p>
                  </a:txBody>
                  <a:tcPr marL="7110" marR="7110" marT="7110" marB="0" anchor="b">
                    <a:lnL>
                      <a:noFill/>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800" b="0" i="0" u="none" strike="noStrike" dirty="0">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dirty="0">
                          <a:solidFill>
                            <a:srgbClr val="000000"/>
                          </a:solidFill>
                          <a:latin typeface="Calibri"/>
                        </a:rPr>
                        <a:t>swap(a[4],a[6])</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bl>
          </a:graphicData>
        </a:graphic>
      </p:graphicFrame>
      <p:graphicFrame>
        <p:nvGraphicFramePr>
          <p:cNvPr id="4" name="Table 3"/>
          <p:cNvGraphicFramePr>
            <a:graphicFrameLocks noGrp="1"/>
          </p:cNvGraphicFramePr>
          <p:nvPr/>
        </p:nvGraphicFramePr>
        <p:xfrm>
          <a:off x="1447800" y="3581400"/>
          <a:ext cx="7162803" cy="2140236"/>
        </p:xfrm>
        <a:graphic>
          <a:graphicData uri="http://schemas.openxmlformats.org/drawingml/2006/table">
            <a:tbl>
              <a:tblPr/>
              <a:tblGrid>
                <a:gridCol w="924232"/>
                <a:gridCol w="534496"/>
                <a:gridCol w="534496"/>
                <a:gridCol w="534496"/>
                <a:gridCol w="534496"/>
                <a:gridCol w="534496"/>
                <a:gridCol w="534496"/>
                <a:gridCol w="534496"/>
                <a:gridCol w="534496"/>
                <a:gridCol w="1962603"/>
              </a:tblGrid>
              <a:tr h="305748">
                <a:tc>
                  <a:txBody>
                    <a:bodyPr/>
                    <a:lstStyle/>
                    <a:p>
                      <a:pPr algn="l" fontAlgn="b"/>
                      <a:r>
                        <a:rPr lang="en-US" sz="1800" b="0" i="0" u="none" strike="noStrike">
                          <a:solidFill>
                            <a:srgbClr val="000000"/>
                          </a:solidFill>
                          <a:latin typeface="Calibri"/>
                        </a:rPr>
                        <a:t>k=5</a:t>
                      </a:r>
                    </a:p>
                  </a:txBody>
                  <a:tcPr marL="7110" marR="7110" marT="7110" marB="0" anchor="b">
                    <a:lnL>
                      <a:noFill/>
                    </a:lnL>
                    <a:lnR>
                      <a:noFill/>
                    </a:lnR>
                    <a:lnT>
                      <a:noFill/>
                    </a:lnT>
                    <a:lnB>
                      <a:noFill/>
                    </a:lnB>
                  </a:tcPr>
                </a:tc>
                <a:tc>
                  <a:txBody>
                    <a:bodyPr/>
                    <a:lstStyle/>
                    <a:p>
                      <a:pPr algn="ctr" fontAlgn="b"/>
                      <a:r>
                        <a:rPr lang="en-US" sz="1800" b="0" i="0" u="none" strike="noStrike">
                          <a:solidFill>
                            <a:srgbClr val="000000"/>
                          </a:solidFill>
                          <a:latin typeface="Calibri"/>
                        </a:rPr>
                        <a:t>1</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3</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4</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5</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6</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7</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8</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latin typeface="Calibri"/>
                        </a:rPr>
                        <a:t>min=88,loc=5</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latin typeface="Calibri"/>
                        </a:rPr>
                        <a:t>min=77,loc=6</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latin typeface="Calibri"/>
                        </a:rPr>
                        <a:t>min=66,loc=7</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b"/>
                      <a:r>
                        <a:rPr lang="en-US" sz="1800" b="0" i="0" u="none" strike="noStrike">
                          <a:solidFill>
                            <a:srgbClr val="000000"/>
                          </a:solidFill>
                          <a:latin typeface="Calibri"/>
                        </a:rPr>
                        <a:t>min=55,loc=8</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latin typeface="Calibri"/>
                        </a:rPr>
                        <a:t>swap(a[k],a[loc])</a:t>
                      </a:r>
                    </a:p>
                  </a:txBody>
                  <a:tcPr marL="7110" marR="7110" marT="7110" marB="0" anchor="b">
                    <a:lnL>
                      <a:noFill/>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r>
                        <a:rPr lang="en-US" sz="1800" b="0" i="0" u="none" strike="noStrike" dirty="0">
                          <a:solidFill>
                            <a:srgbClr val="000000"/>
                          </a:solidFill>
                          <a:latin typeface="Calibri"/>
                        </a:rPr>
                        <a:t>swap(a[5],a[8])</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F82A5B-10F6-41ED-9A2B-03224D407F06}" type="slidenum">
              <a:rPr lang="en-US" smtClean="0"/>
              <a:pPr/>
              <a:t>79</a:t>
            </a:fld>
            <a:endParaRPr lang="en-US"/>
          </a:p>
        </p:txBody>
      </p:sp>
      <p:graphicFrame>
        <p:nvGraphicFramePr>
          <p:cNvPr id="3" name="Table 2"/>
          <p:cNvGraphicFramePr>
            <a:graphicFrameLocks noGrp="1"/>
          </p:cNvGraphicFramePr>
          <p:nvPr/>
        </p:nvGraphicFramePr>
        <p:xfrm>
          <a:off x="1676400" y="1295400"/>
          <a:ext cx="6705599" cy="1834488"/>
        </p:xfrm>
        <a:graphic>
          <a:graphicData uri="http://schemas.openxmlformats.org/drawingml/2006/table">
            <a:tbl>
              <a:tblPr/>
              <a:tblGrid>
                <a:gridCol w="865238"/>
                <a:gridCol w="500379"/>
                <a:gridCol w="500379"/>
                <a:gridCol w="500379"/>
                <a:gridCol w="500379"/>
                <a:gridCol w="500379"/>
                <a:gridCol w="500379"/>
                <a:gridCol w="500379"/>
                <a:gridCol w="500379"/>
                <a:gridCol w="1837329"/>
              </a:tblGrid>
              <a:tr h="305748">
                <a:tc>
                  <a:txBody>
                    <a:bodyPr/>
                    <a:lstStyle/>
                    <a:p>
                      <a:pPr algn="l" fontAlgn="b"/>
                      <a:r>
                        <a:rPr lang="en-US" sz="1800" b="0" i="0" u="none" strike="noStrike">
                          <a:solidFill>
                            <a:srgbClr val="000000"/>
                          </a:solidFill>
                          <a:latin typeface="Calibri"/>
                        </a:rPr>
                        <a:t>k=6</a:t>
                      </a:r>
                    </a:p>
                  </a:txBody>
                  <a:tcPr marL="7110" marR="7110" marT="7110" marB="0" anchor="b">
                    <a:lnL>
                      <a:noFill/>
                    </a:lnL>
                    <a:lnR>
                      <a:noFill/>
                    </a:lnR>
                    <a:lnT>
                      <a:noFill/>
                    </a:lnT>
                    <a:lnB>
                      <a:noFill/>
                    </a:lnB>
                  </a:tcPr>
                </a:tc>
                <a:tc>
                  <a:txBody>
                    <a:bodyPr/>
                    <a:lstStyle/>
                    <a:p>
                      <a:pPr algn="ctr" fontAlgn="b"/>
                      <a:r>
                        <a:rPr lang="en-US" sz="1800" b="0" i="0" u="none" strike="noStrike">
                          <a:solidFill>
                            <a:srgbClr val="000000"/>
                          </a:solidFill>
                          <a:latin typeface="Calibri"/>
                        </a:rPr>
                        <a:t>1</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3</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4</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5</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6</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7</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8</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latin typeface="Calibri"/>
                        </a:rPr>
                        <a:t>min=77,loc=6</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latin typeface="Calibri"/>
                        </a:rPr>
                        <a:t>min=66,loc=7</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b"/>
                      <a:r>
                        <a:rPr lang="en-US" sz="1800" b="0" i="0" u="none" strike="noStrike">
                          <a:solidFill>
                            <a:srgbClr val="000000"/>
                          </a:solidFill>
                          <a:latin typeface="Calibri"/>
                        </a:rPr>
                        <a:t>min=66,loc=7</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latin typeface="Calibri"/>
                        </a:rPr>
                        <a:t>swap(a[k],a[loc])</a:t>
                      </a:r>
                    </a:p>
                  </a:txBody>
                  <a:tcPr marL="7110" marR="7110" marT="7110" marB="0" anchor="b">
                    <a:lnL>
                      <a:noFill/>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dirty="0">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dirty="0">
                          <a:solidFill>
                            <a:srgbClr val="000000"/>
                          </a:solidFill>
                          <a:latin typeface="Calibri"/>
                        </a:rPr>
                        <a:t>swap(a[6],a[7])</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bl>
          </a:graphicData>
        </a:graphic>
      </p:graphicFrame>
      <p:graphicFrame>
        <p:nvGraphicFramePr>
          <p:cNvPr id="4" name="Table 3"/>
          <p:cNvGraphicFramePr>
            <a:graphicFrameLocks noGrp="1"/>
          </p:cNvGraphicFramePr>
          <p:nvPr/>
        </p:nvGraphicFramePr>
        <p:xfrm>
          <a:off x="1676400" y="3505200"/>
          <a:ext cx="6629400" cy="1771632"/>
        </p:xfrm>
        <a:graphic>
          <a:graphicData uri="http://schemas.openxmlformats.org/drawingml/2006/table">
            <a:tbl>
              <a:tblPr/>
              <a:tblGrid>
                <a:gridCol w="855406"/>
                <a:gridCol w="494693"/>
                <a:gridCol w="494693"/>
                <a:gridCol w="494693"/>
                <a:gridCol w="494693"/>
                <a:gridCol w="494693"/>
                <a:gridCol w="494693"/>
                <a:gridCol w="494693"/>
                <a:gridCol w="494693"/>
                <a:gridCol w="1816450"/>
              </a:tblGrid>
              <a:tr h="305748">
                <a:tc>
                  <a:txBody>
                    <a:bodyPr/>
                    <a:lstStyle/>
                    <a:p>
                      <a:pPr algn="l" fontAlgn="b"/>
                      <a:r>
                        <a:rPr lang="en-US" sz="1800" b="0" i="0" u="none" strike="noStrike">
                          <a:solidFill>
                            <a:srgbClr val="000000"/>
                          </a:solidFill>
                          <a:latin typeface="Calibri"/>
                        </a:rPr>
                        <a:t>k=7</a:t>
                      </a:r>
                    </a:p>
                  </a:txBody>
                  <a:tcPr marL="7110" marR="7110" marT="7110" marB="0" anchor="b">
                    <a:lnL>
                      <a:noFill/>
                    </a:lnL>
                    <a:lnR>
                      <a:noFill/>
                    </a:lnR>
                    <a:lnT>
                      <a:noFill/>
                    </a:lnT>
                    <a:lnB>
                      <a:noFill/>
                    </a:lnB>
                  </a:tcPr>
                </a:tc>
                <a:tc>
                  <a:txBody>
                    <a:bodyPr/>
                    <a:lstStyle/>
                    <a:p>
                      <a:pPr algn="ctr" fontAlgn="b"/>
                      <a:r>
                        <a:rPr lang="en-US" sz="1800" b="0" i="0" u="none" strike="noStrike">
                          <a:solidFill>
                            <a:srgbClr val="000000"/>
                          </a:solidFill>
                          <a:latin typeface="Calibri"/>
                        </a:rPr>
                        <a:t>1</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3</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4</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5</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6</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7</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8</a:t>
                      </a:r>
                    </a:p>
                  </a:txBody>
                  <a:tcPr marL="7110" marR="7110" marT="711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latin typeface="Calibri"/>
                        </a:rPr>
                        <a:t>min=77,loc=7</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305748">
                <a:tc>
                  <a:txBody>
                    <a:bodyPr/>
                    <a:lstStyle/>
                    <a:p>
                      <a:pPr algn="l" fontAlgn="b"/>
                      <a:endParaRPr lang="en-US" sz="800" b="0" i="0" u="none" strike="noStrike">
                        <a:solidFill>
                          <a:srgbClr val="000000"/>
                        </a:solidFill>
                        <a:latin typeface="Calibri"/>
                      </a:endParaRPr>
                    </a:p>
                  </a:txBody>
                  <a:tcPr marL="7110" marR="7110" marT="711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latin typeface="Calibri"/>
                        </a:rPr>
                        <a:t>11</a:t>
                      </a:r>
                    </a:p>
                  </a:txBody>
                  <a:tcPr marL="7110" marR="7110" marT="71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22</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33</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44</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55</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66</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800" b="0" i="0" u="none" strike="noStrike">
                          <a:solidFill>
                            <a:srgbClr val="000000"/>
                          </a:solidFill>
                          <a:latin typeface="Calibri"/>
                        </a:rPr>
                        <a:t>77</a:t>
                      </a:r>
                    </a:p>
                  </a:txBody>
                  <a:tcPr marL="7110" marR="7110" marT="71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800" b="0" i="0" u="none" strike="noStrike">
                          <a:solidFill>
                            <a:srgbClr val="000000"/>
                          </a:solidFill>
                          <a:latin typeface="Calibri"/>
                        </a:rPr>
                        <a:t>88</a:t>
                      </a:r>
                    </a:p>
                  </a:txBody>
                  <a:tcPr marL="7110" marR="7110" marT="71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b"/>
                      <a:r>
                        <a:rPr lang="en-US" sz="1800" b="0" i="0" u="none" strike="noStrike">
                          <a:solidFill>
                            <a:srgbClr val="000000"/>
                          </a:solidFill>
                          <a:latin typeface="Calibri"/>
                        </a:rPr>
                        <a:t>min=77,loc=7</a:t>
                      </a:r>
                    </a:p>
                  </a:txBody>
                  <a:tcPr marL="7110" marR="7110" marT="7110" marB="0" anchor="b">
                    <a:lnL w="12700" cap="flat" cmpd="sng" algn="ctr">
                      <a:solidFill>
                        <a:srgbClr val="000000"/>
                      </a:solidFill>
                      <a:prstDash val="solid"/>
                      <a:round/>
                      <a:headEnd type="none" w="med" len="med"/>
                      <a:tailEnd type="none" w="med" len="med"/>
                    </a:lnL>
                    <a:lnR>
                      <a:noFill/>
                    </a:lnR>
                    <a:lnT>
                      <a:noFill/>
                    </a:lnT>
                    <a:lnB>
                      <a:noFill/>
                    </a:lnB>
                  </a:tcPr>
                </a:tc>
              </a:tr>
              <a:tr h="553191">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800" b="0" i="0" u="none" strike="noStrike">
                          <a:solidFill>
                            <a:srgbClr val="000000"/>
                          </a:solidFill>
                          <a:latin typeface="Calibri"/>
                        </a:rPr>
                        <a:t>no swap(a[k],a[loc])</a:t>
                      </a:r>
                    </a:p>
                  </a:txBody>
                  <a:tcPr marL="7110" marR="7110" marT="7110" marB="0" anchor="b">
                    <a:lnL>
                      <a:noFill/>
                    </a:lnL>
                    <a:lnR>
                      <a:noFill/>
                    </a:lnR>
                    <a:lnT>
                      <a:noFill/>
                    </a:lnT>
                    <a:lnB>
                      <a:noFill/>
                    </a:lnB>
                  </a:tcPr>
                </a:tc>
              </a:tr>
              <a:tr h="298638">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c>
                  <a:txBody>
                    <a:bodyPr/>
                    <a:lstStyle/>
                    <a:p>
                      <a:pPr algn="l" fontAlgn="b"/>
                      <a:endParaRPr lang="en-US" sz="800" b="0" i="0" u="none" strike="noStrike">
                        <a:solidFill>
                          <a:srgbClr val="000000"/>
                        </a:solidFill>
                        <a:latin typeface="Calibri"/>
                      </a:endParaRPr>
                    </a:p>
                  </a:txBody>
                  <a:tcPr marL="7110" marR="7110" marT="7110" marB="0" anchor="b">
                    <a:lnL>
                      <a:noFill/>
                    </a:lnL>
                    <a:lnR>
                      <a:noFill/>
                    </a:lnR>
                    <a:lnT>
                      <a:noFill/>
                    </a:lnT>
                    <a:lnB>
                      <a:noFill/>
                    </a:lnB>
                  </a:tcPr>
                </a:tc>
                <a:tc>
                  <a:txBody>
                    <a:bodyPr/>
                    <a:lstStyle/>
                    <a:p>
                      <a:pPr algn="l" fontAlgn="b"/>
                      <a:r>
                        <a:rPr lang="en-US" sz="1800" b="0" i="0" u="none" strike="noStrike" dirty="0">
                          <a:solidFill>
                            <a:srgbClr val="000000"/>
                          </a:solidFill>
                          <a:latin typeface="Calibri"/>
                        </a:rPr>
                        <a:t>swap(a[7],a[7])</a:t>
                      </a:r>
                    </a:p>
                  </a:txBody>
                  <a:tcPr marL="7110" marR="7110" marT="7110" marB="0" anchor="b">
                    <a:lnL>
                      <a:noFill/>
                    </a:lnL>
                    <a:lnR>
                      <a:noFill/>
                    </a:lnR>
                    <a:lnT>
                      <a:noFill/>
                    </a:lnT>
                    <a:lnB>
                      <a:noFill/>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557" name="Group 101"/>
          <p:cNvGraphicFramePr>
            <a:graphicFrameLocks noGrp="1"/>
          </p:cNvGraphicFramePr>
          <p:nvPr>
            <p:ph idx="1"/>
          </p:nvPr>
        </p:nvGraphicFramePr>
        <p:xfrm>
          <a:off x="2667000" y="2362200"/>
          <a:ext cx="3048000" cy="2377440"/>
        </p:xfrm>
        <a:graphic>
          <a:graphicData uri="http://schemas.openxmlformats.org/drawingml/2006/table">
            <a:tbl>
              <a:tblPr/>
              <a:tblGrid>
                <a:gridCol w="449263"/>
                <a:gridCol w="2598737"/>
              </a:tblGrid>
              <a:tr h="207963">
                <a:tc rowSpan="6">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5</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6</a:t>
                      </a:r>
                    </a:p>
                  </a:txBody>
                  <a:tcP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Arial" charset="0"/>
                          <a:cs typeface="Arial" charset="0"/>
                        </a:rPr>
                        <a:t>Atul</a:t>
                      </a:r>
                      <a:r>
                        <a:rPr kumimoji="0" lang="en-US" sz="2000" b="0" i="0" u="none" strike="noStrike" cap="none" normalizeH="0" baseline="0" dirty="0" smtClean="0">
                          <a:ln>
                            <a:noFill/>
                          </a:ln>
                          <a:solidFill>
                            <a:schemeClr val="tx1"/>
                          </a:solidFill>
                          <a:effectLst/>
                          <a:latin typeface="Arial" charset="0"/>
                          <a:cs typeface="Arial" charset="0"/>
                        </a:rPr>
                        <a:t> Kumar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Arial" charset="0"/>
                          <a:cs typeface="Arial" charset="0"/>
                        </a:rPr>
                        <a:t>Sumona</a:t>
                      </a: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7963">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Arial" charset="0"/>
                          <a:cs typeface="Arial" charset="0"/>
                        </a:rPr>
                        <a:t>Richa</a:t>
                      </a: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0025">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Arial" charset="0"/>
                          <a:cs typeface="Arial" charset="0"/>
                        </a:rPr>
                        <a:t>Kamaljeet</a:t>
                      </a: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Arial" charset="0"/>
                          <a:cs typeface="Arial" charset="0"/>
                        </a:rPr>
                        <a:t>Avleen</a:t>
                      </a: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9400">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Arial" charset="0"/>
                          <a:cs typeface="Arial" charset="0"/>
                        </a:rPr>
                        <a:t>Jatin</a:t>
                      </a: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9460" name="Rectangle 4"/>
          <p:cNvSpPr>
            <a:spLocks noGrp="1" noChangeArrowheads="1"/>
          </p:cNvSpPr>
          <p:nvPr>
            <p:ph type="title"/>
          </p:nvPr>
        </p:nvSpPr>
        <p:spPr>
          <a:xfrm>
            <a:off x="990600" y="914400"/>
            <a:ext cx="7924800" cy="609600"/>
          </a:xfrm>
        </p:spPr>
        <p:txBody>
          <a:bodyPr/>
          <a:lstStyle/>
          <a:p>
            <a:pPr eaLnBrk="1" fontAlgn="auto" hangingPunct="1">
              <a:spcAft>
                <a:spcPts val="0"/>
              </a:spcAft>
              <a:defRPr/>
            </a:pPr>
            <a:r>
              <a:rPr lang="en-US" sz="2400" dirty="0"/>
              <a:t>Example</a:t>
            </a:r>
          </a:p>
        </p:txBody>
      </p:sp>
      <p:sp>
        <p:nvSpPr>
          <p:cNvPr id="17429" name="Text Box 5"/>
          <p:cNvSpPr txBox="1">
            <a:spLocks noChangeArrowheads="1"/>
          </p:cNvSpPr>
          <p:nvPr/>
        </p:nvSpPr>
        <p:spPr bwMode="auto">
          <a:xfrm>
            <a:off x="609600" y="1295400"/>
            <a:ext cx="8229600" cy="366713"/>
          </a:xfrm>
          <a:prstGeom prst="rect">
            <a:avLst/>
          </a:prstGeom>
          <a:noFill/>
          <a:ln w="9525">
            <a:noFill/>
            <a:miter lim="800000"/>
            <a:headEnd/>
            <a:tailEnd/>
          </a:ln>
        </p:spPr>
        <p:txBody>
          <a:bodyPr>
            <a:spAutoFit/>
          </a:bodyPr>
          <a:lstStyle/>
          <a:p>
            <a:pPr>
              <a:spcBef>
                <a:spcPct val="50000"/>
              </a:spcBef>
            </a:pPr>
            <a:r>
              <a:rPr lang="en-US"/>
              <a:t>A linear array STUDENT consisting of the name of six students</a:t>
            </a:r>
          </a:p>
        </p:txBody>
      </p:sp>
      <p:sp>
        <p:nvSpPr>
          <p:cNvPr id="17430" name="Text Box 33"/>
          <p:cNvSpPr txBox="1">
            <a:spLocks noChangeArrowheads="1"/>
          </p:cNvSpPr>
          <p:nvPr/>
        </p:nvSpPr>
        <p:spPr bwMode="auto">
          <a:xfrm>
            <a:off x="3581400" y="1752600"/>
            <a:ext cx="1828800" cy="457200"/>
          </a:xfrm>
          <a:prstGeom prst="rect">
            <a:avLst/>
          </a:prstGeom>
          <a:noFill/>
          <a:ln w="9525">
            <a:noFill/>
            <a:miter lim="800000"/>
            <a:headEnd/>
            <a:tailEnd/>
          </a:ln>
        </p:spPr>
        <p:txBody>
          <a:bodyPr>
            <a:spAutoFit/>
          </a:bodyPr>
          <a:lstStyle/>
          <a:p>
            <a:pPr>
              <a:spcBef>
                <a:spcPct val="50000"/>
              </a:spcBef>
            </a:pPr>
            <a:r>
              <a:rPr lang="en-US" sz="2400"/>
              <a:t>STUDENT</a:t>
            </a:r>
          </a:p>
        </p:txBody>
      </p:sp>
      <p:sp>
        <p:nvSpPr>
          <p:cNvPr id="17431" name="Text Box 99"/>
          <p:cNvSpPr txBox="1">
            <a:spLocks noChangeArrowheads="1"/>
          </p:cNvSpPr>
          <p:nvPr/>
        </p:nvSpPr>
        <p:spPr bwMode="auto">
          <a:xfrm>
            <a:off x="2362200" y="5410200"/>
            <a:ext cx="5715000" cy="366713"/>
          </a:xfrm>
          <a:prstGeom prst="rect">
            <a:avLst/>
          </a:prstGeom>
          <a:noFill/>
          <a:ln w="9525">
            <a:noFill/>
            <a:miter lim="800000"/>
            <a:headEnd/>
            <a:tailEnd/>
          </a:ln>
        </p:spPr>
        <p:txBody>
          <a:bodyPr>
            <a:spAutoFit/>
          </a:bodyPr>
          <a:lstStyle/>
          <a:p>
            <a:pPr>
              <a:spcBef>
                <a:spcPct val="50000"/>
              </a:spcBef>
            </a:pPr>
            <a:r>
              <a:rPr lang="en-US" dirty="0"/>
              <a:t>Here, STUDENT[4] denote </a:t>
            </a:r>
            <a:r>
              <a:rPr lang="en-US" dirty="0" err="1" smtClean="0"/>
              <a:t>Kamaljeet</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4"/>
          <p:cNvSpPr>
            <a:spLocks noGrp="1" noChangeArrowheads="1"/>
          </p:cNvSpPr>
          <p:nvPr>
            <p:ph type="title" idx="4294967295"/>
          </p:nvPr>
        </p:nvSpPr>
        <p:spPr>
          <a:xfrm>
            <a:off x="304800" y="609600"/>
            <a:ext cx="8229600" cy="609600"/>
          </a:xfrm>
          <a:prstGeom prst="rect">
            <a:avLst/>
          </a:prstGeom>
        </p:spPr>
        <p:txBody>
          <a:bodyPr>
            <a:normAutofit/>
          </a:bodyPr>
          <a:lstStyle/>
          <a:p>
            <a:pPr>
              <a:defRPr/>
            </a:pPr>
            <a:r>
              <a:rPr lang="en-US" sz="2400" dirty="0" smtClean="0"/>
              <a:t>Program for Selection Sort</a:t>
            </a:r>
          </a:p>
        </p:txBody>
      </p:sp>
      <p:sp>
        <p:nvSpPr>
          <p:cNvPr id="43011" name="Text Box 5"/>
          <p:cNvSpPr txBox="1">
            <a:spLocks noChangeArrowheads="1"/>
          </p:cNvSpPr>
          <p:nvPr/>
        </p:nvSpPr>
        <p:spPr bwMode="auto">
          <a:xfrm>
            <a:off x="381000" y="1371600"/>
            <a:ext cx="8153400" cy="366713"/>
          </a:xfrm>
          <a:prstGeom prst="rect">
            <a:avLst/>
          </a:prstGeom>
          <a:noFill/>
          <a:ln w="9525">
            <a:noFill/>
            <a:miter lim="800000"/>
            <a:headEnd/>
            <a:tailEnd/>
          </a:ln>
        </p:spPr>
        <p:txBody>
          <a:bodyPr>
            <a:spAutoFit/>
          </a:bodyPr>
          <a:lstStyle/>
          <a:p>
            <a:pPr>
              <a:spcBef>
                <a:spcPct val="50000"/>
              </a:spcBef>
            </a:pPr>
            <a:endParaRPr lang="en-US"/>
          </a:p>
        </p:txBody>
      </p:sp>
      <p:sp>
        <p:nvSpPr>
          <p:cNvPr id="43012" name="Text Box 6"/>
          <p:cNvSpPr txBox="1">
            <a:spLocks noChangeArrowheads="1"/>
          </p:cNvSpPr>
          <p:nvPr/>
        </p:nvSpPr>
        <p:spPr bwMode="auto">
          <a:xfrm>
            <a:off x="990600" y="1196400"/>
            <a:ext cx="8610600" cy="5586145"/>
          </a:xfrm>
          <a:prstGeom prst="rect">
            <a:avLst/>
          </a:prstGeom>
          <a:noFill/>
          <a:ln w="9525">
            <a:noFill/>
            <a:miter lim="800000"/>
            <a:headEnd/>
            <a:tailEnd/>
          </a:ln>
        </p:spPr>
        <p:txBody>
          <a:bodyPr>
            <a:spAutoFit/>
          </a:bodyPr>
          <a:lstStyle/>
          <a:p>
            <a:r>
              <a:rPr lang="en-US" sz="1600" b="1" dirty="0" smtClean="0"/>
              <a:t>Program to sort an array of integers in ascending order using selection sort.</a:t>
            </a:r>
            <a:endParaRPr lang="en-US" sz="1600" dirty="0" smtClean="0"/>
          </a:p>
          <a:p>
            <a:r>
              <a:rPr lang="en-US" sz="1100" dirty="0" smtClean="0"/>
              <a:t>#include&lt;</a:t>
            </a:r>
            <a:r>
              <a:rPr lang="en-US" sz="1100" dirty="0" err="1" smtClean="0"/>
              <a:t>iostream.h</a:t>
            </a:r>
            <a:r>
              <a:rPr lang="en-US" sz="1100" dirty="0" smtClean="0"/>
              <a:t>&gt;</a:t>
            </a:r>
          </a:p>
          <a:p>
            <a:r>
              <a:rPr lang="en-US" sz="1100" dirty="0" smtClean="0"/>
              <a:t>#include&lt;</a:t>
            </a:r>
            <a:r>
              <a:rPr lang="en-US" sz="1100" dirty="0" err="1" smtClean="0"/>
              <a:t>conio.h</a:t>
            </a:r>
            <a:r>
              <a:rPr lang="en-US" sz="1100" dirty="0" smtClean="0"/>
              <a:t>&gt;</a:t>
            </a:r>
          </a:p>
          <a:p>
            <a:r>
              <a:rPr lang="en-US" sz="1100" dirty="0" smtClean="0"/>
              <a:t>void main()</a:t>
            </a:r>
          </a:p>
          <a:p>
            <a:r>
              <a:rPr lang="en-US" sz="1100" dirty="0" smtClean="0"/>
              <a:t>{</a:t>
            </a:r>
          </a:p>
          <a:p>
            <a:r>
              <a:rPr lang="en-US" sz="1100" dirty="0" smtClean="0"/>
              <a:t>	</a:t>
            </a:r>
            <a:r>
              <a:rPr lang="en-US" sz="1100" dirty="0" err="1" smtClean="0"/>
              <a:t>clrscr</a:t>
            </a:r>
            <a:r>
              <a:rPr lang="en-US" sz="1100" dirty="0" smtClean="0"/>
              <a:t>();</a:t>
            </a:r>
          </a:p>
          <a:p>
            <a:r>
              <a:rPr lang="en-US" sz="1100" dirty="0" smtClean="0"/>
              <a:t>	</a:t>
            </a:r>
            <a:r>
              <a:rPr lang="en-US" sz="1100" dirty="0" err="1" smtClean="0"/>
              <a:t>int</a:t>
            </a:r>
            <a:r>
              <a:rPr lang="en-US" sz="1100" dirty="0" smtClean="0"/>
              <a:t> a[5],</a:t>
            </a:r>
            <a:r>
              <a:rPr lang="en-US" sz="1100" dirty="0" err="1" smtClean="0"/>
              <a:t>min,i,j,temp</a:t>
            </a:r>
            <a:r>
              <a:rPr lang="en-US" sz="1100" dirty="0" smtClean="0"/>
              <a:t>;</a:t>
            </a:r>
          </a:p>
          <a:p>
            <a:r>
              <a:rPr lang="en-US" sz="1100" dirty="0" smtClean="0"/>
              <a:t>	</a:t>
            </a:r>
            <a:r>
              <a:rPr lang="en-US" sz="1100" dirty="0" err="1" smtClean="0"/>
              <a:t>cout</a:t>
            </a:r>
            <a:r>
              <a:rPr lang="en-US" sz="1100" dirty="0" smtClean="0"/>
              <a:t>&lt;&lt;"Enter the 5 elements: ";</a:t>
            </a:r>
          </a:p>
          <a:p>
            <a:r>
              <a:rPr lang="en-US" sz="1100" dirty="0" smtClean="0"/>
              <a:t>	for(</a:t>
            </a:r>
            <a:r>
              <a:rPr lang="en-US" sz="1100" dirty="0" err="1" smtClean="0"/>
              <a:t>i</a:t>
            </a:r>
            <a:r>
              <a:rPr lang="en-US" sz="1100" dirty="0" smtClean="0"/>
              <a:t>=0;i&lt;5;i++)</a:t>
            </a:r>
          </a:p>
          <a:p>
            <a:r>
              <a:rPr lang="en-US" sz="1100" dirty="0" smtClean="0"/>
              <a:t>	{</a:t>
            </a:r>
          </a:p>
          <a:p>
            <a:r>
              <a:rPr lang="en-US" sz="1100" dirty="0" smtClean="0"/>
              <a:t>		</a:t>
            </a:r>
            <a:r>
              <a:rPr lang="en-US" sz="1100" dirty="0" err="1" smtClean="0"/>
              <a:t>cin</a:t>
            </a:r>
            <a:r>
              <a:rPr lang="en-US" sz="1100" dirty="0" smtClean="0"/>
              <a:t>&gt;&gt;a[</a:t>
            </a:r>
            <a:r>
              <a:rPr lang="en-US" sz="1100" dirty="0" err="1" smtClean="0"/>
              <a:t>i</a:t>
            </a:r>
            <a:r>
              <a:rPr lang="en-US" sz="1100" dirty="0" smtClean="0"/>
              <a:t>];</a:t>
            </a:r>
          </a:p>
          <a:p>
            <a:r>
              <a:rPr lang="en-US" sz="1100" dirty="0" smtClean="0"/>
              <a:t>	}</a:t>
            </a:r>
          </a:p>
          <a:p>
            <a:r>
              <a:rPr lang="en-US" sz="1100" dirty="0" smtClean="0"/>
              <a:t>	for(j=0;j&lt;5;j++)</a:t>
            </a:r>
          </a:p>
          <a:p>
            <a:r>
              <a:rPr lang="en-US" sz="1100" dirty="0" smtClean="0"/>
              <a:t>	{</a:t>
            </a:r>
          </a:p>
          <a:p>
            <a:r>
              <a:rPr lang="en-US" sz="1100" dirty="0" smtClean="0"/>
              <a:t>		min=j;</a:t>
            </a:r>
          </a:p>
          <a:p>
            <a:r>
              <a:rPr lang="en-US" sz="1100" dirty="0" smtClean="0"/>
              <a:t>		for(</a:t>
            </a:r>
            <a:r>
              <a:rPr lang="en-US" sz="1100" dirty="0" err="1" smtClean="0"/>
              <a:t>i</a:t>
            </a:r>
            <a:r>
              <a:rPr lang="en-US" sz="1100" dirty="0" smtClean="0"/>
              <a:t>=j+1;i&lt;5;i++)</a:t>
            </a:r>
          </a:p>
          <a:p>
            <a:r>
              <a:rPr lang="en-US" sz="1100" dirty="0" smtClean="0"/>
              <a:t>		{</a:t>
            </a:r>
          </a:p>
          <a:p>
            <a:r>
              <a:rPr lang="en-US" sz="1100" dirty="0" smtClean="0"/>
              <a:t> </a:t>
            </a:r>
          </a:p>
          <a:p>
            <a:r>
              <a:rPr lang="en-US" sz="1100" dirty="0" smtClean="0"/>
              <a:t>			if(a[</a:t>
            </a:r>
            <a:r>
              <a:rPr lang="en-US" sz="1100" dirty="0" err="1" smtClean="0"/>
              <a:t>i</a:t>
            </a:r>
            <a:r>
              <a:rPr lang="en-US" sz="1100" dirty="0" smtClean="0"/>
              <a:t>]&lt;a[min])</a:t>
            </a:r>
          </a:p>
          <a:p>
            <a:r>
              <a:rPr lang="en-US" sz="1100" dirty="0" smtClean="0"/>
              <a:t>			{</a:t>
            </a:r>
          </a:p>
          <a:p>
            <a:r>
              <a:rPr lang="en-US" sz="1100" dirty="0" smtClean="0"/>
              <a:t>				min=</a:t>
            </a:r>
            <a:r>
              <a:rPr lang="en-US" sz="1100" dirty="0" err="1" smtClean="0"/>
              <a:t>i</a:t>
            </a:r>
            <a:r>
              <a:rPr lang="en-US" sz="1100" dirty="0" smtClean="0"/>
              <a:t>;</a:t>
            </a:r>
          </a:p>
          <a:p>
            <a:r>
              <a:rPr lang="en-US" sz="1100" dirty="0" smtClean="0"/>
              <a:t>			}</a:t>
            </a:r>
          </a:p>
          <a:p>
            <a:r>
              <a:rPr lang="en-US" sz="1100" dirty="0" smtClean="0"/>
              <a:t>		}</a:t>
            </a:r>
          </a:p>
          <a:p>
            <a:r>
              <a:rPr lang="en-US" sz="1100" dirty="0" smtClean="0"/>
              <a:t>			if(min!=j)</a:t>
            </a:r>
          </a:p>
          <a:p>
            <a:r>
              <a:rPr lang="en-US" sz="1100" dirty="0" smtClean="0"/>
              <a:t>			{</a:t>
            </a:r>
          </a:p>
          <a:p>
            <a:r>
              <a:rPr lang="en-US" sz="1100" dirty="0" smtClean="0"/>
              <a:t>				temp=a[j];</a:t>
            </a:r>
          </a:p>
          <a:p>
            <a:r>
              <a:rPr lang="en-US" sz="1100" dirty="0" smtClean="0"/>
              <a:t>				a[j]=a[min];</a:t>
            </a:r>
          </a:p>
          <a:p>
            <a:r>
              <a:rPr lang="en-US" sz="1100" dirty="0" smtClean="0"/>
              <a:t>				a[min]=temp;</a:t>
            </a:r>
          </a:p>
          <a:p>
            <a:r>
              <a:rPr lang="en-US" sz="1100" dirty="0" smtClean="0"/>
              <a:t>			}</a:t>
            </a:r>
          </a:p>
          <a:p>
            <a:r>
              <a:rPr lang="en-US" sz="1100" dirty="0" smtClean="0"/>
              <a:t>	}</a:t>
            </a:r>
          </a:p>
          <a:p>
            <a:r>
              <a:rPr lang="en-US" sz="1100" dirty="0" smtClean="0"/>
              <a:t>	</a:t>
            </a:r>
            <a:endParaRPr lang="en-US" sz="1100" dirty="0"/>
          </a:p>
        </p:txBody>
      </p:sp>
      <p:sp>
        <p:nvSpPr>
          <p:cNvPr id="5" name="Rectangle 4"/>
          <p:cNvSpPr/>
          <p:nvPr/>
        </p:nvSpPr>
        <p:spPr>
          <a:xfrm>
            <a:off x="5334000" y="1739205"/>
            <a:ext cx="3048000" cy="1384995"/>
          </a:xfrm>
          <a:prstGeom prst="rect">
            <a:avLst/>
          </a:prstGeom>
        </p:spPr>
        <p:txBody>
          <a:bodyPr wrap="square">
            <a:spAutoFit/>
          </a:bodyPr>
          <a:lstStyle/>
          <a:p>
            <a:r>
              <a:rPr lang="en-US" sz="1200" dirty="0" err="1" smtClean="0"/>
              <a:t>cout</a:t>
            </a:r>
            <a:r>
              <a:rPr lang="en-US" sz="1200" dirty="0" smtClean="0"/>
              <a:t>&lt;&lt;"\</a:t>
            </a:r>
            <a:r>
              <a:rPr lang="en-US" sz="1200" dirty="0" err="1" smtClean="0"/>
              <a:t>nSorted</a:t>
            </a:r>
            <a:r>
              <a:rPr lang="en-US" sz="1200" dirty="0" smtClean="0"/>
              <a:t> list: ";</a:t>
            </a:r>
          </a:p>
          <a:p>
            <a:r>
              <a:rPr lang="en-US" sz="1200" dirty="0" smtClean="0"/>
              <a:t>	for(</a:t>
            </a:r>
            <a:r>
              <a:rPr lang="en-US" sz="1200" dirty="0" err="1" smtClean="0"/>
              <a:t>i</a:t>
            </a:r>
            <a:r>
              <a:rPr lang="en-US" sz="1200" dirty="0" smtClean="0"/>
              <a:t>=0;i&lt;5;i++)</a:t>
            </a:r>
          </a:p>
          <a:p>
            <a:r>
              <a:rPr lang="en-US" sz="1200" dirty="0" smtClean="0"/>
              <a:t>	{</a:t>
            </a:r>
          </a:p>
          <a:p>
            <a:r>
              <a:rPr lang="en-US" sz="1200" dirty="0" smtClean="0"/>
              <a:t>		</a:t>
            </a:r>
            <a:r>
              <a:rPr lang="en-US" sz="1200" dirty="0" err="1" smtClean="0"/>
              <a:t>cout</a:t>
            </a:r>
            <a:r>
              <a:rPr lang="en-US" sz="1200" dirty="0" smtClean="0"/>
              <a:t>&lt;&lt;a[</a:t>
            </a:r>
            <a:r>
              <a:rPr lang="en-US" sz="1200" dirty="0" err="1" smtClean="0"/>
              <a:t>i</a:t>
            </a:r>
            <a:r>
              <a:rPr lang="en-US" sz="1200" dirty="0" smtClean="0"/>
              <a:t>]&lt;&lt;"	";</a:t>
            </a:r>
          </a:p>
          <a:p>
            <a:r>
              <a:rPr lang="en-US" sz="1200" dirty="0" smtClean="0"/>
              <a:t>	}</a:t>
            </a:r>
          </a:p>
          <a:p>
            <a:r>
              <a:rPr lang="en-US" sz="1200" dirty="0" smtClean="0"/>
              <a:t>	</a:t>
            </a:r>
            <a:r>
              <a:rPr lang="en-US" sz="1200" dirty="0" err="1" smtClean="0"/>
              <a:t>getch</a:t>
            </a:r>
            <a:r>
              <a:rPr lang="en-US" sz="1200" dirty="0" smtClean="0"/>
              <a:t>();</a:t>
            </a:r>
          </a:p>
          <a:p>
            <a:r>
              <a:rPr lang="en-US" sz="1200" dirty="0" smtClean="0"/>
              <a:t>}</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4"/>
          <p:cNvSpPr>
            <a:spLocks noGrp="1" noChangeArrowheads="1"/>
          </p:cNvSpPr>
          <p:nvPr>
            <p:ph type="title" idx="4294967295"/>
          </p:nvPr>
        </p:nvSpPr>
        <p:spPr>
          <a:xfrm>
            <a:off x="304800" y="1143000"/>
            <a:ext cx="8229600" cy="609600"/>
          </a:xfrm>
          <a:prstGeom prst="rect">
            <a:avLst/>
          </a:prstGeom>
        </p:spPr>
        <p:txBody>
          <a:bodyPr>
            <a:normAutofit/>
          </a:bodyPr>
          <a:lstStyle/>
          <a:p>
            <a:pPr eaLnBrk="1" fontAlgn="auto" hangingPunct="1">
              <a:spcAft>
                <a:spcPts val="0"/>
              </a:spcAft>
              <a:defRPr/>
            </a:pPr>
            <a:r>
              <a:rPr lang="en-US" sz="2400" dirty="0" smtClean="0"/>
              <a:t>Complexity of the Selection sort algorithm</a:t>
            </a:r>
          </a:p>
        </p:txBody>
      </p:sp>
      <p:sp>
        <p:nvSpPr>
          <p:cNvPr id="43011" name="Text Box 5"/>
          <p:cNvSpPr txBox="1">
            <a:spLocks noChangeArrowheads="1"/>
          </p:cNvSpPr>
          <p:nvPr/>
        </p:nvSpPr>
        <p:spPr bwMode="auto">
          <a:xfrm>
            <a:off x="381000" y="1371600"/>
            <a:ext cx="8153400" cy="366713"/>
          </a:xfrm>
          <a:prstGeom prst="rect">
            <a:avLst/>
          </a:prstGeom>
          <a:noFill/>
          <a:ln w="9525">
            <a:noFill/>
            <a:miter lim="800000"/>
            <a:headEnd/>
            <a:tailEnd/>
          </a:ln>
        </p:spPr>
        <p:txBody>
          <a:bodyPr>
            <a:spAutoFit/>
          </a:bodyPr>
          <a:lstStyle/>
          <a:p>
            <a:pPr>
              <a:spcBef>
                <a:spcPct val="50000"/>
              </a:spcBef>
            </a:pPr>
            <a:endParaRPr lang="en-US"/>
          </a:p>
        </p:txBody>
      </p:sp>
      <p:sp>
        <p:nvSpPr>
          <p:cNvPr id="43012" name="Text Box 6"/>
          <p:cNvSpPr txBox="1">
            <a:spLocks noChangeArrowheads="1"/>
          </p:cNvSpPr>
          <p:nvPr/>
        </p:nvSpPr>
        <p:spPr bwMode="auto">
          <a:xfrm>
            <a:off x="304800" y="1752600"/>
            <a:ext cx="8610600" cy="1754326"/>
          </a:xfrm>
          <a:prstGeom prst="rect">
            <a:avLst/>
          </a:prstGeom>
          <a:noFill/>
          <a:ln w="9525">
            <a:noFill/>
            <a:miter lim="800000"/>
            <a:headEnd/>
            <a:tailEnd/>
          </a:ln>
        </p:spPr>
        <p:txBody>
          <a:bodyPr>
            <a:spAutoFit/>
          </a:bodyPr>
          <a:lstStyle/>
          <a:p>
            <a:pPr>
              <a:spcBef>
                <a:spcPct val="50000"/>
              </a:spcBef>
            </a:pPr>
            <a:r>
              <a:rPr lang="en-US" dirty="0" smtClean="0"/>
              <a:t>Number of comparisons in the selection sort algorithm is independent of the original order of the elements. N-1 comparisons required during pass1 to find the smallest element, n-2 in 2</a:t>
            </a:r>
            <a:r>
              <a:rPr lang="en-US" baseline="30000" dirty="0" smtClean="0"/>
              <a:t>nd</a:t>
            </a:r>
            <a:r>
              <a:rPr lang="en-US" dirty="0" smtClean="0"/>
              <a:t> pass and so on.</a:t>
            </a:r>
          </a:p>
          <a:p>
            <a:pPr>
              <a:spcBef>
                <a:spcPct val="50000"/>
              </a:spcBef>
            </a:pPr>
            <a:r>
              <a:rPr lang="en-US" dirty="0" smtClean="0"/>
              <a:t>f(n) =(n-1)+(n-2)+…..2+1= n(n-1)/2  </a:t>
            </a:r>
            <a:r>
              <a:rPr lang="en-US" b="1" dirty="0" smtClean="0"/>
              <a:t>= O(n</a:t>
            </a:r>
            <a:r>
              <a:rPr lang="en-US" b="1" baseline="30000" dirty="0" smtClean="0"/>
              <a:t>2 </a:t>
            </a:r>
            <a:r>
              <a:rPr lang="en-US" b="1" dirty="0" smtClean="0"/>
              <a:t>)</a:t>
            </a:r>
            <a:endParaRPr lang="en-US" b="1" dirty="0"/>
          </a:p>
          <a:p>
            <a:pPr>
              <a:spcBef>
                <a:spcPct val="50000"/>
              </a:spcBef>
            </a:pPr>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F82A5B-10F6-41ED-9A2B-03224D407F06}" type="slidenum">
              <a:rPr lang="en-US" smtClean="0"/>
              <a:pPr/>
              <a:t>82</a:t>
            </a:fld>
            <a:endParaRPr lang="en-US"/>
          </a:p>
        </p:txBody>
      </p:sp>
      <p:sp>
        <p:nvSpPr>
          <p:cNvPr id="4" name="Rectangle 4"/>
          <p:cNvSpPr txBox="1">
            <a:spLocks noChangeArrowheads="1"/>
          </p:cNvSpPr>
          <p:nvPr/>
        </p:nvSpPr>
        <p:spPr>
          <a:xfrm>
            <a:off x="304800" y="609600"/>
            <a:ext cx="8229600" cy="6096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tx1"/>
                </a:solidFill>
                <a:effectLst/>
                <a:uLnTx/>
                <a:uFillTx/>
                <a:latin typeface="Cambria" pitchFamily="18" charset="0"/>
                <a:ea typeface="+mj-ea"/>
                <a:cs typeface="+mj-cs"/>
              </a:rPr>
              <a:t>Merging Arrays</a:t>
            </a:r>
          </a:p>
        </p:txBody>
      </p:sp>
      <p:sp>
        <p:nvSpPr>
          <p:cNvPr id="5" name="Content Placeholder 2"/>
          <p:cNvSpPr txBox="1">
            <a:spLocks/>
          </p:cNvSpPr>
          <p:nvPr/>
        </p:nvSpPr>
        <p:spPr>
          <a:xfrm>
            <a:off x="914400" y="1752600"/>
            <a:ext cx="8001000" cy="4495800"/>
          </a:xfrm>
          <a:prstGeom prst="rect">
            <a:avLst/>
          </a:prstGeom>
        </p:spPr>
        <p:txBody>
          <a:bodyPr>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800" dirty="0" smtClean="0">
                <a:latin typeface="Cambria" pitchFamily="18" charset="0"/>
              </a:rPr>
              <a:t>Appending data of one array with another array is called merging arrays.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800" dirty="0" smtClean="0">
              <a:latin typeface="Cambria"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800" dirty="0" smtClean="0">
              <a:latin typeface="Cambria"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itchFamily="18" charset="0"/>
                <a:ea typeface="+mn-ea"/>
                <a:cs typeface="+mn-cs"/>
              </a:rPr>
              <a:t>In case of merge sort, array is recursively divided into two halves, then both</a:t>
            </a:r>
            <a:r>
              <a:rPr kumimoji="0" lang="en-US" sz="2800" b="0" i="0" u="none" strike="noStrike" kern="1200" cap="none" spc="0" normalizeH="0" noProof="0" dirty="0" smtClean="0">
                <a:ln>
                  <a:noFill/>
                </a:ln>
                <a:solidFill>
                  <a:schemeClr val="tx1"/>
                </a:solidFill>
                <a:effectLst/>
                <a:uLnTx/>
                <a:uFillTx/>
                <a:latin typeface="Cambria" pitchFamily="18" charset="0"/>
                <a:ea typeface="+mn-ea"/>
                <a:cs typeface="+mn-cs"/>
              </a:rPr>
              <a:t> arrays are sorted and again sorted to make single sorted array.</a:t>
            </a:r>
            <a:endParaRPr kumimoji="0" lang="en-US" sz="2800" b="0" i="0" u="none" strike="noStrike" kern="1200" cap="none" spc="0" normalizeH="0" baseline="0" noProof="0" dirty="0" smtClean="0">
              <a:ln>
                <a:noFill/>
              </a:ln>
              <a:solidFill>
                <a:schemeClr val="tx1"/>
              </a:solidFill>
              <a:effectLst/>
              <a:uLnTx/>
              <a:uFillTx/>
              <a:latin typeface="Cambria"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Cambria"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Cambria"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Cambria"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Cambria" pitchFamily="18" charset="0"/>
              <a:ea typeface="+mn-ea"/>
              <a:cs typeface="+mn-cs"/>
            </a:endParaRPr>
          </a:p>
        </p:txBody>
      </p:sp>
      <p:sp>
        <p:nvSpPr>
          <p:cNvPr id="6" name="Rectangle 4"/>
          <p:cNvSpPr txBox="1">
            <a:spLocks noChangeArrowheads="1"/>
          </p:cNvSpPr>
          <p:nvPr/>
        </p:nvSpPr>
        <p:spPr>
          <a:xfrm>
            <a:off x="304800" y="2971800"/>
            <a:ext cx="8229600" cy="6096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tx1"/>
                </a:solidFill>
                <a:effectLst/>
                <a:uLnTx/>
                <a:uFillTx/>
                <a:latin typeface="Cambria" pitchFamily="18" charset="0"/>
                <a:ea typeface="+mj-ea"/>
                <a:cs typeface="+mj-cs"/>
              </a:rPr>
              <a:t>Merge</a:t>
            </a:r>
            <a:r>
              <a:rPr kumimoji="0" lang="en-US" sz="2400" b="1" i="0" u="none" strike="noStrike" kern="1200" cap="none" spc="0" normalizeH="0" noProof="0" dirty="0" smtClean="0">
                <a:ln>
                  <a:noFill/>
                </a:ln>
                <a:solidFill>
                  <a:schemeClr val="tx1"/>
                </a:solidFill>
                <a:effectLst/>
                <a:uLnTx/>
                <a:uFillTx/>
                <a:latin typeface="Cambria" pitchFamily="18" charset="0"/>
                <a:ea typeface="+mj-ea"/>
                <a:cs typeface="+mj-cs"/>
              </a:rPr>
              <a:t> Sort</a:t>
            </a:r>
            <a:endParaRPr kumimoji="0" lang="en-US" sz="2400" b="1" i="0" u="none" strike="noStrike" kern="1200" cap="none" spc="0" normalizeH="0" baseline="0" noProof="0" dirty="0" smtClean="0">
              <a:ln>
                <a:noFill/>
              </a:ln>
              <a:solidFill>
                <a:schemeClr val="tx1"/>
              </a:solidFill>
              <a:effectLst/>
              <a:uLnTx/>
              <a:uFillTx/>
              <a:latin typeface="Cambria" pitchFamily="18" charset="0"/>
              <a:ea typeface="+mj-ea"/>
              <a:cs typeface="+mj-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F82A5B-10F6-41ED-9A2B-03224D407F06}" type="slidenum">
              <a:rPr lang="en-US" smtClean="0"/>
              <a:pPr/>
              <a:t>83</a:t>
            </a:fld>
            <a:endParaRPr lang="en-US"/>
          </a:p>
        </p:txBody>
      </p:sp>
      <p:sp>
        <p:nvSpPr>
          <p:cNvPr id="3" name="Content Placeholder 2"/>
          <p:cNvSpPr txBox="1">
            <a:spLocks/>
          </p:cNvSpPr>
          <p:nvPr/>
        </p:nvSpPr>
        <p:spPr>
          <a:xfrm>
            <a:off x="914400" y="1371600"/>
            <a:ext cx="8001000" cy="4876800"/>
          </a:xfrm>
          <a:prstGeom prst="rect">
            <a:avLst/>
          </a:prstGeom>
          <a:ln>
            <a:noFill/>
          </a:ln>
        </p:spPr>
        <p:txBody>
          <a:bodyPr>
            <a:normAutofit fontScale="77500" lnSpcReduction="20000"/>
          </a:bodyPr>
          <a:lstStyle/>
          <a:p>
            <a:pPr marL="342900" lvl="0" indent="-342900">
              <a:spcBef>
                <a:spcPct val="20000"/>
              </a:spcBef>
              <a:buFont typeface="Arial" pitchFamily="34" charset="0"/>
              <a:buChar char="•"/>
              <a:defRPr/>
            </a:pPr>
            <a:r>
              <a:rPr kumimoji="0" lang="en-US" sz="2800" b="0" i="0" u="none" strike="noStrike" kern="1200" cap="none" spc="0" normalizeH="0" baseline="0" noProof="0" dirty="0" smtClean="0">
                <a:ln>
                  <a:noFill/>
                </a:ln>
                <a:solidFill>
                  <a:schemeClr val="tx1"/>
                </a:solidFill>
                <a:effectLst/>
                <a:uLnTx/>
                <a:uFillTx/>
                <a:latin typeface="Cambria" pitchFamily="18" charset="0"/>
                <a:ea typeface="+mn-ea"/>
                <a:cs typeface="+mn-cs"/>
              </a:rPr>
              <a:t>Lets take an example</a:t>
            </a:r>
            <a:r>
              <a:rPr kumimoji="0" lang="en-US" sz="2800" b="0" i="0" u="none" strike="noStrike" kern="1200" cap="none" spc="0" normalizeH="0" noProof="0" dirty="0" smtClean="0">
                <a:ln>
                  <a:noFill/>
                </a:ln>
                <a:solidFill>
                  <a:schemeClr val="tx1"/>
                </a:solidFill>
                <a:effectLst/>
                <a:uLnTx/>
                <a:uFillTx/>
                <a:latin typeface="Cambria" pitchFamily="18" charset="0"/>
                <a:ea typeface="+mn-ea"/>
                <a:cs typeface="+mn-cs"/>
              </a:rPr>
              <a:t> for merge sort. </a:t>
            </a:r>
            <a:r>
              <a:rPr lang="en-US" sz="2800" dirty="0" smtClean="0">
                <a:latin typeface="Cambria" pitchFamily="18" charset="0"/>
              </a:rPr>
              <a:t>Suppose we want to sort the below values.</a:t>
            </a:r>
            <a:endParaRPr kumimoji="0" lang="en-US" sz="2800" b="0" i="0" u="none" strike="noStrike" kern="1200" cap="none" spc="0" normalizeH="0" noProof="0" dirty="0" smtClean="0">
              <a:ln>
                <a:noFill/>
              </a:ln>
              <a:solidFill>
                <a:schemeClr val="tx1"/>
              </a:solidFill>
              <a:effectLst/>
              <a:uLnTx/>
              <a:uFillTx/>
              <a:latin typeface="Cambria"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smtClean="0">
                <a:latin typeface="Cambria" pitchFamily="18" charset="0"/>
              </a:rPr>
              <a:t>		0	1	2	3	4	5	6</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800" b="0" i="0" u="none" strike="noStrike" kern="1200" cap="none" spc="0" normalizeH="0" noProof="0" dirty="0" smtClean="0">
                <a:ln>
                  <a:noFill/>
                </a:ln>
                <a:solidFill>
                  <a:schemeClr val="tx1"/>
                </a:solidFill>
                <a:effectLst/>
                <a:uLnTx/>
                <a:uFillTx/>
                <a:latin typeface="Cambria" pitchFamily="18" charset="0"/>
                <a:ea typeface="+mn-ea"/>
                <a:cs typeface="+mn-cs"/>
              </a:rPr>
              <a:t>		</a:t>
            </a:r>
            <a:r>
              <a:rPr kumimoji="0" lang="en-US" sz="2800" b="1" i="0" u="none" strike="noStrike" kern="1200" cap="none" spc="0" normalizeH="0" noProof="0" dirty="0" smtClean="0">
                <a:ln>
                  <a:noFill/>
                </a:ln>
                <a:solidFill>
                  <a:schemeClr val="tx1"/>
                </a:solidFill>
                <a:effectLst/>
                <a:uLnTx/>
                <a:uFillTx/>
                <a:latin typeface="Cambria" pitchFamily="18" charset="0"/>
                <a:ea typeface="+mn-ea"/>
                <a:cs typeface="+mn-cs"/>
              </a:rPr>
              <a:t>7	4	9	1	2	8	10</a:t>
            </a: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smtClean="0">
                <a:latin typeface="Cambria" pitchFamily="18" charset="0"/>
              </a:rPr>
              <a:t> </a:t>
            </a:r>
            <a:endParaRPr lang="en-US" sz="2800" baseline="0" dirty="0" smtClean="0">
              <a:latin typeface="Cambria" pitchFamily="18" charset="0"/>
            </a:endParaRPr>
          </a:p>
          <a:p>
            <a:pPr lvl="2" fontAlgn="base">
              <a:spcBef>
                <a:spcPct val="0"/>
              </a:spcBef>
              <a:spcAft>
                <a:spcPct val="0"/>
              </a:spcAft>
            </a:pPr>
            <a:r>
              <a:rPr lang="en-US" sz="2800" dirty="0" smtClean="0">
                <a:latin typeface="Times New Roman" pitchFamily="18" charset="0"/>
                <a:ea typeface="Times New Roman" pitchFamily="18" charset="0"/>
                <a:cs typeface="Times New Roman" pitchFamily="18" charset="0"/>
              </a:rPr>
              <a:t>void </a:t>
            </a:r>
            <a:r>
              <a:rPr lang="en-US" sz="2800" dirty="0" err="1" smtClean="0">
                <a:latin typeface="Times New Roman" pitchFamily="18" charset="0"/>
                <a:ea typeface="Times New Roman" pitchFamily="18" charset="0"/>
                <a:cs typeface="Times New Roman" pitchFamily="18" charset="0"/>
              </a:rPr>
              <a:t>mergesort</a:t>
            </a:r>
            <a:r>
              <a:rPr lang="en-US" sz="2800" dirty="0" smtClean="0">
                <a:latin typeface="Times New Roman" pitchFamily="18" charset="0"/>
                <a:ea typeface="Times New Roman" pitchFamily="18" charset="0"/>
                <a:cs typeface="Times New Roman" pitchFamily="18" charset="0"/>
              </a:rPr>
              <a:t>(</a:t>
            </a:r>
            <a:r>
              <a:rPr lang="en-US" sz="2800" dirty="0" err="1" smtClean="0">
                <a:latin typeface="Times New Roman" pitchFamily="18" charset="0"/>
                <a:ea typeface="Times New Roman" pitchFamily="18" charset="0"/>
                <a:cs typeface="Times New Roman" pitchFamily="18" charset="0"/>
              </a:rPr>
              <a:t>int</a:t>
            </a:r>
            <a:r>
              <a:rPr lang="en-US" sz="2800" dirty="0" smtClean="0">
                <a:latin typeface="Times New Roman" pitchFamily="18" charset="0"/>
                <a:ea typeface="Times New Roman" pitchFamily="18" charset="0"/>
                <a:cs typeface="Times New Roman" pitchFamily="18" charset="0"/>
              </a:rPr>
              <a:t> a[],</a:t>
            </a:r>
            <a:r>
              <a:rPr lang="en-US" sz="2800" dirty="0" err="1" smtClean="0">
                <a:latin typeface="Times New Roman" pitchFamily="18" charset="0"/>
                <a:ea typeface="Times New Roman" pitchFamily="18" charset="0"/>
                <a:cs typeface="Times New Roman" pitchFamily="18" charset="0"/>
              </a:rPr>
              <a:t>int</a:t>
            </a:r>
            <a:r>
              <a:rPr lang="en-US" sz="2800" dirty="0" smtClean="0">
                <a:latin typeface="Times New Roman" pitchFamily="18" charset="0"/>
                <a:ea typeface="Times New Roman" pitchFamily="18" charset="0"/>
                <a:cs typeface="Times New Roman" pitchFamily="18" charset="0"/>
              </a:rPr>
              <a:t> beg, </a:t>
            </a:r>
            <a:r>
              <a:rPr lang="en-US" sz="2800" dirty="0" err="1" smtClean="0">
                <a:latin typeface="Times New Roman" pitchFamily="18" charset="0"/>
                <a:ea typeface="Times New Roman" pitchFamily="18" charset="0"/>
                <a:cs typeface="Times New Roman" pitchFamily="18" charset="0"/>
              </a:rPr>
              <a:t>int</a:t>
            </a:r>
            <a:r>
              <a:rPr lang="en-US" sz="2800" dirty="0" smtClean="0">
                <a:latin typeface="Times New Roman" pitchFamily="18" charset="0"/>
                <a:ea typeface="Times New Roman" pitchFamily="18" charset="0"/>
                <a:cs typeface="Times New Roman" pitchFamily="18" charset="0"/>
              </a:rPr>
              <a:t> end)</a:t>
            </a:r>
            <a:endParaRPr lang="en-US" sz="1400" dirty="0" smtClean="0">
              <a:latin typeface="Arial" pitchFamily="34" charset="0"/>
              <a:cs typeface="Arial" pitchFamily="34" charset="0"/>
            </a:endParaRPr>
          </a:p>
          <a:p>
            <a:pPr lvl="2" eaLnBrk="0" fontAlgn="base" hangingPunct="0">
              <a:spcBef>
                <a:spcPct val="0"/>
              </a:spcBef>
              <a:spcAft>
                <a:spcPct val="0"/>
              </a:spcAft>
            </a:pPr>
            <a:r>
              <a:rPr lang="en-US" sz="2800" dirty="0" smtClean="0">
                <a:latin typeface="Times New Roman" pitchFamily="18" charset="0"/>
                <a:ea typeface="Times New Roman" pitchFamily="18" charset="0"/>
                <a:cs typeface="Times New Roman" pitchFamily="18" charset="0"/>
              </a:rPr>
              <a:t>{</a:t>
            </a:r>
            <a:endParaRPr lang="en-US" sz="1400" dirty="0" smtClean="0">
              <a:latin typeface="Arial" pitchFamily="34" charset="0"/>
              <a:cs typeface="Arial" pitchFamily="34" charset="0"/>
            </a:endParaRPr>
          </a:p>
          <a:p>
            <a:pPr lvl="2" eaLnBrk="0" fontAlgn="base" hangingPunct="0">
              <a:spcBef>
                <a:spcPct val="0"/>
              </a:spcBef>
              <a:spcAft>
                <a:spcPct val="0"/>
              </a:spcAft>
            </a:pPr>
            <a:r>
              <a:rPr lang="en-US" sz="2800" dirty="0" err="1" smtClean="0">
                <a:latin typeface="Times New Roman" pitchFamily="18" charset="0"/>
                <a:ea typeface="Times New Roman" pitchFamily="18" charset="0"/>
                <a:cs typeface="Times New Roman" pitchFamily="18" charset="0"/>
              </a:rPr>
              <a:t>int</a:t>
            </a:r>
            <a:r>
              <a:rPr lang="en-US" sz="2800" dirty="0" smtClean="0">
                <a:latin typeface="Times New Roman" pitchFamily="18" charset="0"/>
                <a:ea typeface="Times New Roman" pitchFamily="18" charset="0"/>
                <a:cs typeface="Times New Roman" pitchFamily="18" charset="0"/>
              </a:rPr>
              <a:t> mid;  </a:t>
            </a:r>
            <a:endParaRPr lang="en-US" sz="1400" dirty="0" smtClean="0">
              <a:latin typeface="Arial" pitchFamily="34" charset="0"/>
              <a:cs typeface="Arial" pitchFamily="34" charset="0"/>
            </a:endParaRPr>
          </a:p>
          <a:p>
            <a:pPr lvl="2" eaLnBrk="0" fontAlgn="base" hangingPunct="0">
              <a:spcBef>
                <a:spcPct val="0"/>
              </a:spcBef>
              <a:spcAft>
                <a:spcPct val="0"/>
              </a:spcAft>
            </a:pPr>
            <a:r>
              <a:rPr lang="en-US" sz="2800" dirty="0" smtClean="0">
                <a:latin typeface="Times New Roman" pitchFamily="18" charset="0"/>
                <a:ea typeface="Times New Roman" pitchFamily="18" charset="0"/>
                <a:cs typeface="Times New Roman" pitchFamily="18" charset="0"/>
              </a:rPr>
              <a:t>if(beg&lt;end)</a:t>
            </a:r>
            <a:endParaRPr lang="en-US" sz="1400" dirty="0" smtClean="0">
              <a:latin typeface="Arial" pitchFamily="34" charset="0"/>
              <a:cs typeface="Arial" pitchFamily="34" charset="0"/>
            </a:endParaRPr>
          </a:p>
          <a:p>
            <a:pPr lvl="2" eaLnBrk="0" fontAlgn="base" hangingPunct="0">
              <a:spcBef>
                <a:spcPct val="0"/>
              </a:spcBef>
              <a:spcAft>
                <a:spcPct val="0"/>
              </a:spcAft>
            </a:pPr>
            <a:r>
              <a:rPr lang="en-US" sz="2800" dirty="0" smtClean="0">
                <a:latin typeface="Times New Roman" pitchFamily="18" charset="0"/>
                <a:ea typeface="Times New Roman" pitchFamily="18" charset="0"/>
                <a:cs typeface="Times New Roman" pitchFamily="18" charset="0"/>
              </a:rPr>
              <a:t>{</a:t>
            </a:r>
            <a:endParaRPr lang="en-US" sz="1400" dirty="0" smtClean="0">
              <a:latin typeface="Arial" pitchFamily="34" charset="0"/>
              <a:cs typeface="Arial" pitchFamily="34" charset="0"/>
            </a:endParaRPr>
          </a:p>
          <a:p>
            <a:pPr lvl="2" eaLnBrk="0" fontAlgn="base" hangingPunct="0">
              <a:spcBef>
                <a:spcPct val="0"/>
              </a:spcBef>
              <a:spcAft>
                <a:spcPct val="0"/>
              </a:spcAft>
            </a:pPr>
            <a:r>
              <a:rPr lang="en-US" sz="2800" dirty="0" smtClean="0">
                <a:latin typeface="Times New Roman" pitchFamily="18" charset="0"/>
                <a:ea typeface="Times New Roman" pitchFamily="18" charset="0"/>
                <a:cs typeface="Times New Roman" pitchFamily="18" charset="0"/>
              </a:rPr>
              <a:t>mid=(</a:t>
            </a:r>
            <a:r>
              <a:rPr lang="en-US" sz="2800" dirty="0" err="1" smtClean="0">
                <a:latin typeface="Times New Roman" pitchFamily="18" charset="0"/>
                <a:ea typeface="Times New Roman" pitchFamily="18" charset="0"/>
                <a:cs typeface="Times New Roman" pitchFamily="18" charset="0"/>
              </a:rPr>
              <a:t>beg+end</a:t>
            </a:r>
            <a:r>
              <a:rPr lang="en-US" sz="2800" dirty="0" smtClean="0">
                <a:latin typeface="Times New Roman" pitchFamily="18" charset="0"/>
                <a:ea typeface="Times New Roman" pitchFamily="18" charset="0"/>
                <a:cs typeface="Times New Roman" pitchFamily="18" charset="0"/>
              </a:rPr>
              <a:t>)/2;</a:t>
            </a:r>
            <a:endParaRPr lang="en-US" sz="1400" dirty="0" smtClean="0">
              <a:latin typeface="Arial" pitchFamily="34" charset="0"/>
              <a:cs typeface="Arial" pitchFamily="34" charset="0"/>
            </a:endParaRPr>
          </a:p>
          <a:p>
            <a:pPr lvl="2" eaLnBrk="0" fontAlgn="base" hangingPunct="0">
              <a:spcBef>
                <a:spcPct val="0"/>
              </a:spcBef>
              <a:spcAft>
                <a:spcPct val="0"/>
              </a:spcAft>
            </a:pPr>
            <a:r>
              <a:rPr lang="en-US" sz="2800" dirty="0" err="1" smtClean="0">
                <a:latin typeface="Times New Roman" pitchFamily="18" charset="0"/>
                <a:ea typeface="Times New Roman" pitchFamily="18" charset="0"/>
                <a:cs typeface="Times New Roman" pitchFamily="18" charset="0"/>
              </a:rPr>
              <a:t>mergesort</a:t>
            </a:r>
            <a:r>
              <a:rPr lang="en-US" sz="2800" dirty="0" smtClean="0">
                <a:latin typeface="Times New Roman" pitchFamily="18" charset="0"/>
                <a:ea typeface="Times New Roman" pitchFamily="18" charset="0"/>
                <a:cs typeface="Times New Roman" pitchFamily="18" charset="0"/>
              </a:rPr>
              <a:t>(</a:t>
            </a:r>
            <a:r>
              <a:rPr lang="en-US" sz="2800" dirty="0" err="1" smtClean="0">
                <a:latin typeface="Times New Roman" pitchFamily="18" charset="0"/>
                <a:ea typeface="Times New Roman" pitchFamily="18" charset="0"/>
                <a:cs typeface="Times New Roman" pitchFamily="18" charset="0"/>
              </a:rPr>
              <a:t>a,beg,mid</a:t>
            </a:r>
            <a:r>
              <a:rPr lang="en-US" sz="2800" dirty="0" smtClean="0">
                <a:latin typeface="Times New Roman" pitchFamily="18" charset="0"/>
                <a:ea typeface="Times New Roman" pitchFamily="18" charset="0"/>
                <a:cs typeface="Times New Roman" pitchFamily="18" charset="0"/>
              </a:rPr>
              <a:t>);</a:t>
            </a:r>
            <a:endParaRPr lang="en-US" sz="1400" dirty="0" smtClean="0">
              <a:latin typeface="Arial" pitchFamily="34" charset="0"/>
              <a:cs typeface="Arial" pitchFamily="34" charset="0"/>
            </a:endParaRPr>
          </a:p>
          <a:p>
            <a:pPr lvl="2" eaLnBrk="0" fontAlgn="base" hangingPunct="0">
              <a:spcBef>
                <a:spcPct val="0"/>
              </a:spcBef>
              <a:spcAft>
                <a:spcPct val="0"/>
              </a:spcAft>
            </a:pPr>
            <a:r>
              <a:rPr lang="en-US" sz="2800" dirty="0" err="1" smtClean="0">
                <a:latin typeface="Times New Roman" pitchFamily="18" charset="0"/>
                <a:ea typeface="Times New Roman" pitchFamily="18" charset="0"/>
                <a:cs typeface="Times New Roman" pitchFamily="18" charset="0"/>
              </a:rPr>
              <a:t>mergesort</a:t>
            </a:r>
            <a:r>
              <a:rPr lang="en-US" sz="2800" dirty="0" smtClean="0">
                <a:latin typeface="Times New Roman" pitchFamily="18" charset="0"/>
                <a:ea typeface="Times New Roman" pitchFamily="18" charset="0"/>
                <a:cs typeface="Times New Roman" pitchFamily="18" charset="0"/>
              </a:rPr>
              <a:t>(a,mid+1,end);</a:t>
            </a:r>
            <a:endParaRPr lang="en-US" sz="1400" dirty="0" smtClean="0">
              <a:latin typeface="Arial" pitchFamily="34" charset="0"/>
              <a:cs typeface="Arial" pitchFamily="34" charset="0"/>
            </a:endParaRPr>
          </a:p>
          <a:p>
            <a:pPr lvl="2" eaLnBrk="0" fontAlgn="base" hangingPunct="0">
              <a:spcBef>
                <a:spcPct val="0"/>
              </a:spcBef>
              <a:spcAft>
                <a:spcPct val="0"/>
              </a:spcAft>
            </a:pPr>
            <a:r>
              <a:rPr lang="en-US" sz="2800" dirty="0" err="1" smtClean="0">
                <a:latin typeface="Times New Roman" pitchFamily="18" charset="0"/>
                <a:ea typeface="Times New Roman" pitchFamily="18" charset="0"/>
                <a:cs typeface="Times New Roman" pitchFamily="18" charset="0"/>
              </a:rPr>
              <a:t>mergingsortedsubarrays</a:t>
            </a:r>
            <a:r>
              <a:rPr lang="en-US" sz="2800" dirty="0" smtClean="0">
                <a:latin typeface="Times New Roman" pitchFamily="18" charset="0"/>
                <a:ea typeface="Times New Roman" pitchFamily="18" charset="0"/>
                <a:cs typeface="Times New Roman" pitchFamily="18" charset="0"/>
              </a:rPr>
              <a:t>(a,beg,mid,mid+1,end);</a:t>
            </a:r>
            <a:endParaRPr lang="en-US" sz="1400" dirty="0" smtClean="0">
              <a:latin typeface="Arial" pitchFamily="34" charset="0"/>
              <a:cs typeface="Arial" pitchFamily="34" charset="0"/>
            </a:endParaRPr>
          </a:p>
          <a:p>
            <a:pPr lvl="2" eaLnBrk="0" fontAlgn="base" hangingPunct="0">
              <a:spcBef>
                <a:spcPct val="0"/>
              </a:spcBef>
              <a:spcAft>
                <a:spcPct val="0"/>
              </a:spcAft>
            </a:pPr>
            <a:r>
              <a:rPr lang="en-US" sz="2800" dirty="0" smtClean="0">
                <a:latin typeface="Times New Roman" pitchFamily="18" charset="0"/>
                <a:ea typeface="Times New Roman" pitchFamily="18" charset="0"/>
                <a:cs typeface="Times New Roman" pitchFamily="18" charset="0"/>
              </a:rPr>
              <a:t>}</a:t>
            </a:r>
          </a:p>
          <a:p>
            <a:pPr lvl="2" eaLnBrk="0" fontAlgn="base" hangingPunct="0">
              <a:spcBef>
                <a:spcPct val="0"/>
              </a:spcBef>
              <a:spcAft>
                <a:spcPct val="0"/>
              </a:spcAft>
            </a:pPr>
            <a:r>
              <a:rPr lang="en-US" sz="2800" dirty="0" smtClean="0">
                <a:latin typeface="Times New Roman" pitchFamily="18" charset="0"/>
                <a:ea typeface="Times New Roman" pitchFamily="18" charset="0"/>
                <a:cs typeface="Times New Roman" pitchFamily="18" charset="0"/>
              </a:rPr>
              <a:t>}</a:t>
            </a:r>
            <a:endParaRPr kumimoji="0" lang="en-US" sz="2800" b="0" i="0" u="none" strike="noStrike" kern="1200" cap="none" spc="0" normalizeH="0" baseline="0" noProof="0" dirty="0" smtClean="0">
              <a:ln>
                <a:noFill/>
              </a:ln>
              <a:solidFill>
                <a:schemeClr val="tx1"/>
              </a:solidFill>
              <a:effectLst/>
              <a:uLnTx/>
              <a:uFillTx/>
              <a:latin typeface="Cambria"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Cambria"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Cambria"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Cambria" pitchFamily="18" charset="0"/>
              <a:ea typeface="+mn-ea"/>
              <a:cs typeface="+mn-cs"/>
            </a:endParaRPr>
          </a:p>
        </p:txBody>
      </p:sp>
      <p:sp>
        <p:nvSpPr>
          <p:cNvPr id="4" name="Rectangle 4"/>
          <p:cNvSpPr txBox="1">
            <a:spLocks noChangeArrowheads="1"/>
          </p:cNvSpPr>
          <p:nvPr/>
        </p:nvSpPr>
        <p:spPr>
          <a:xfrm>
            <a:off x="609600" y="838200"/>
            <a:ext cx="8229600" cy="6096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tx1"/>
                </a:solidFill>
                <a:effectLst/>
                <a:uLnTx/>
                <a:uFillTx/>
                <a:latin typeface="Cambria" pitchFamily="18" charset="0"/>
                <a:ea typeface="+mj-ea"/>
                <a:cs typeface="+mj-cs"/>
              </a:rPr>
              <a:t>Merge</a:t>
            </a:r>
            <a:r>
              <a:rPr kumimoji="0" lang="en-US" sz="2400" b="1" i="0" u="none" strike="noStrike" kern="1200" cap="none" spc="0" normalizeH="0" noProof="0" dirty="0" smtClean="0">
                <a:ln>
                  <a:noFill/>
                </a:ln>
                <a:solidFill>
                  <a:schemeClr val="tx1"/>
                </a:solidFill>
                <a:effectLst/>
                <a:uLnTx/>
                <a:uFillTx/>
                <a:latin typeface="Cambria" pitchFamily="18" charset="0"/>
                <a:ea typeface="+mj-ea"/>
                <a:cs typeface="+mj-cs"/>
              </a:rPr>
              <a:t> Sort(contd..)</a:t>
            </a:r>
            <a:endParaRPr kumimoji="0" lang="en-US" sz="2400" b="1" i="0" u="none" strike="noStrike" kern="1200" cap="none" spc="0" normalizeH="0" baseline="0" noProof="0" dirty="0" smtClean="0">
              <a:ln>
                <a:noFill/>
              </a:ln>
              <a:solidFill>
                <a:schemeClr val="tx1"/>
              </a:solidFill>
              <a:effectLst/>
              <a:uLnTx/>
              <a:uFillTx/>
              <a:latin typeface="Cambria" pitchFamily="18" charset="0"/>
              <a:ea typeface="+mj-ea"/>
              <a:cs typeface="+mj-c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F82A5B-10F6-41ED-9A2B-03224D407F06}" type="slidenum">
              <a:rPr lang="en-US" smtClean="0"/>
              <a:pPr/>
              <a:t>84</a:t>
            </a:fld>
            <a:endParaRPr lang="en-US" dirty="0"/>
          </a:p>
        </p:txBody>
      </p:sp>
      <p:sp>
        <p:nvSpPr>
          <p:cNvPr id="3" name="TextBox 2"/>
          <p:cNvSpPr txBox="1"/>
          <p:nvPr/>
        </p:nvSpPr>
        <p:spPr>
          <a:xfrm>
            <a:off x="3657600" y="685800"/>
            <a:ext cx="1088760" cy="369332"/>
          </a:xfrm>
          <a:prstGeom prst="rect">
            <a:avLst/>
          </a:prstGeom>
          <a:solidFill>
            <a:srgbClr val="FFC000"/>
          </a:solidFill>
        </p:spPr>
        <p:txBody>
          <a:bodyPr wrap="none" rtlCol="0">
            <a:spAutoFit/>
          </a:bodyPr>
          <a:lstStyle/>
          <a:p>
            <a:r>
              <a:rPr lang="en-US" dirty="0" smtClean="0"/>
              <a:t>MS(a,0,6)</a:t>
            </a:r>
            <a:endParaRPr lang="en-US" dirty="0"/>
          </a:p>
        </p:txBody>
      </p:sp>
      <p:cxnSp>
        <p:nvCxnSpPr>
          <p:cNvPr id="5" name="Straight Connector 4"/>
          <p:cNvCxnSpPr/>
          <p:nvPr/>
        </p:nvCxnSpPr>
        <p:spPr>
          <a:xfrm>
            <a:off x="1981200" y="1524000"/>
            <a:ext cx="6324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1828800" y="16764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a:off x="8154194" y="1676400"/>
            <a:ext cx="304006"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2"/>
          </p:cNvCxnSpPr>
          <p:nvPr/>
        </p:nvCxnSpPr>
        <p:spPr>
          <a:xfrm rot="5400000">
            <a:off x="3962056" y="1284076"/>
            <a:ext cx="468868" cy="10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47800" y="1840468"/>
            <a:ext cx="1088760" cy="369332"/>
          </a:xfrm>
          <a:prstGeom prst="rect">
            <a:avLst/>
          </a:prstGeom>
          <a:solidFill>
            <a:srgbClr val="FFC000"/>
          </a:solidFill>
        </p:spPr>
        <p:txBody>
          <a:bodyPr wrap="none" rtlCol="0">
            <a:spAutoFit/>
          </a:bodyPr>
          <a:lstStyle/>
          <a:p>
            <a:r>
              <a:rPr lang="en-US" dirty="0" smtClean="0"/>
              <a:t>MS(a,0,3)</a:t>
            </a:r>
            <a:endParaRPr lang="en-US" dirty="0"/>
          </a:p>
        </p:txBody>
      </p:sp>
      <p:cxnSp>
        <p:nvCxnSpPr>
          <p:cNvPr id="15" name="Straight Arrow Connector 14"/>
          <p:cNvCxnSpPr/>
          <p:nvPr/>
        </p:nvCxnSpPr>
        <p:spPr>
          <a:xfrm rot="5400000">
            <a:off x="6247606" y="1675606"/>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2"/>
          </p:cNvCxnSpPr>
          <p:nvPr/>
        </p:nvCxnSpPr>
        <p:spPr>
          <a:xfrm rot="5400000">
            <a:off x="1643790" y="2547210"/>
            <a:ext cx="685800" cy="10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66800" y="2895600"/>
            <a:ext cx="3505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5400000">
            <a:off x="4382294" y="3085306"/>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a:off x="2858294" y="3085306"/>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a:off x="876300" y="30861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9600" y="3288268"/>
            <a:ext cx="1088760" cy="369332"/>
          </a:xfrm>
          <a:prstGeom prst="rect">
            <a:avLst/>
          </a:prstGeom>
          <a:solidFill>
            <a:srgbClr val="FFC000"/>
          </a:solidFill>
        </p:spPr>
        <p:txBody>
          <a:bodyPr wrap="none" rtlCol="0">
            <a:spAutoFit/>
          </a:bodyPr>
          <a:lstStyle/>
          <a:p>
            <a:r>
              <a:rPr lang="en-US" dirty="0" smtClean="0"/>
              <a:t>MS(a,0,1)</a:t>
            </a:r>
            <a:endParaRPr lang="en-US" dirty="0"/>
          </a:p>
        </p:txBody>
      </p:sp>
      <p:cxnSp>
        <p:nvCxnSpPr>
          <p:cNvPr id="18" name="Straight Arrow Connector 17"/>
          <p:cNvCxnSpPr/>
          <p:nvPr/>
        </p:nvCxnSpPr>
        <p:spPr>
          <a:xfrm rot="5400000">
            <a:off x="800100" y="3924300"/>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1000" y="4202668"/>
            <a:ext cx="2286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2477294" y="4392374"/>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5400000">
            <a:off x="1486694" y="4392373"/>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189705" y="4392373"/>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0" y="4583668"/>
            <a:ext cx="1088760" cy="369332"/>
          </a:xfrm>
          <a:prstGeom prst="rect">
            <a:avLst/>
          </a:prstGeom>
          <a:solidFill>
            <a:srgbClr val="FFC000"/>
          </a:solidFill>
        </p:spPr>
        <p:txBody>
          <a:bodyPr wrap="none" rtlCol="0">
            <a:spAutoFit/>
          </a:bodyPr>
          <a:lstStyle/>
          <a:p>
            <a:r>
              <a:rPr lang="en-US" dirty="0" smtClean="0"/>
              <a:t>MS(a,0,0)</a:t>
            </a:r>
            <a:endParaRPr lang="en-US" dirty="0"/>
          </a:p>
        </p:txBody>
      </p:sp>
      <p:sp>
        <p:nvSpPr>
          <p:cNvPr id="42" name="TextBox 41"/>
          <p:cNvSpPr txBox="1"/>
          <p:nvPr/>
        </p:nvSpPr>
        <p:spPr>
          <a:xfrm>
            <a:off x="1197240" y="4583668"/>
            <a:ext cx="1088760" cy="369332"/>
          </a:xfrm>
          <a:prstGeom prst="rect">
            <a:avLst/>
          </a:prstGeom>
          <a:solidFill>
            <a:srgbClr val="FFC000"/>
          </a:solidFill>
        </p:spPr>
        <p:txBody>
          <a:bodyPr wrap="none" rtlCol="0">
            <a:spAutoFit/>
          </a:bodyPr>
          <a:lstStyle/>
          <a:p>
            <a:r>
              <a:rPr lang="en-US" dirty="0" smtClean="0"/>
              <a:t>MS(a,1,1)</a:t>
            </a:r>
            <a:endParaRPr lang="en-US" dirty="0"/>
          </a:p>
        </p:txBody>
      </p:sp>
      <p:sp>
        <p:nvSpPr>
          <p:cNvPr id="43" name="TextBox 42"/>
          <p:cNvSpPr txBox="1"/>
          <p:nvPr/>
        </p:nvSpPr>
        <p:spPr>
          <a:xfrm>
            <a:off x="2371786" y="4583668"/>
            <a:ext cx="1544012" cy="369332"/>
          </a:xfrm>
          <a:prstGeom prst="rect">
            <a:avLst/>
          </a:prstGeom>
          <a:solidFill>
            <a:srgbClr val="92D050"/>
          </a:solidFill>
        </p:spPr>
        <p:txBody>
          <a:bodyPr wrap="none" rtlCol="0">
            <a:spAutoFit/>
          </a:bodyPr>
          <a:lstStyle/>
          <a:p>
            <a:r>
              <a:rPr lang="en-US" dirty="0" smtClean="0"/>
              <a:t>MSS(a,0,0,1,1)</a:t>
            </a:r>
            <a:endParaRPr lang="en-US" dirty="0"/>
          </a:p>
        </p:txBody>
      </p:sp>
      <p:sp>
        <p:nvSpPr>
          <p:cNvPr id="44" name="TextBox 43"/>
          <p:cNvSpPr txBox="1"/>
          <p:nvPr/>
        </p:nvSpPr>
        <p:spPr>
          <a:xfrm>
            <a:off x="2286000" y="3288268"/>
            <a:ext cx="1088760" cy="369332"/>
          </a:xfrm>
          <a:prstGeom prst="rect">
            <a:avLst/>
          </a:prstGeom>
          <a:solidFill>
            <a:srgbClr val="FFC000"/>
          </a:solidFill>
        </p:spPr>
        <p:txBody>
          <a:bodyPr wrap="none" rtlCol="0">
            <a:spAutoFit/>
          </a:bodyPr>
          <a:lstStyle/>
          <a:p>
            <a:r>
              <a:rPr lang="en-US" dirty="0" smtClean="0"/>
              <a:t>MS(a,2,3)</a:t>
            </a:r>
            <a:endParaRPr lang="en-US" dirty="0"/>
          </a:p>
        </p:txBody>
      </p:sp>
      <p:sp>
        <p:nvSpPr>
          <p:cNvPr id="45" name="TextBox 44"/>
          <p:cNvSpPr txBox="1"/>
          <p:nvPr/>
        </p:nvSpPr>
        <p:spPr>
          <a:xfrm>
            <a:off x="3483240" y="3288268"/>
            <a:ext cx="1544012" cy="369332"/>
          </a:xfrm>
          <a:prstGeom prst="rect">
            <a:avLst/>
          </a:prstGeom>
          <a:solidFill>
            <a:srgbClr val="92D050"/>
          </a:solidFill>
        </p:spPr>
        <p:txBody>
          <a:bodyPr wrap="none" rtlCol="0">
            <a:spAutoFit/>
          </a:bodyPr>
          <a:lstStyle/>
          <a:p>
            <a:r>
              <a:rPr lang="en-US" dirty="0" smtClean="0"/>
              <a:t>MSS(a,0,1,2,3)</a:t>
            </a:r>
            <a:endParaRPr lang="en-US" dirty="0"/>
          </a:p>
        </p:txBody>
      </p:sp>
      <p:sp>
        <p:nvSpPr>
          <p:cNvPr id="46" name="TextBox 45"/>
          <p:cNvSpPr txBox="1"/>
          <p:nvPr/>
        </p:nvSpPr>
        <p:spPr>
          <a:xfrm>
            <a:off x="7543800" y="1828800"/>
            <a:ext cx="1544012" cy="369332"/>
          </a:xfrm>
          <a:prstGeom prst="rect">
            <a:avLst/>
          </a:prstGeom>
          <a:solidFill>
            <a:srgbClr val="92D050"/>
          </a:solidFill>
        </p:spPr>
        <p:txBody>
          <a:bodyPr wrap="none" rtlCol="0">
            <a:spAutoFit/>
          </a:bodyPr>
          <a:lstStyle/>
          <a:p>
            <a:r>
              <a:rPr lang="en-US" dirty="0" smtClean="0"/>
              <a:t>MSS(a,0,3,4,6)</a:t>
            </a:r>
            <a:endParaRPr lang="en-US" dirty="0"/>
          </a:p>
        </p:txBody>
      </p:sp>
      <p:sp>
        <p:nvSpPr>
          <p:cNvPr id="47" name="TextBox 46"/>
          <p:cNvSpPr txBox="1"/>
          <p:nvPr/>
        </p:nvSpPr>
        <p:spPr>
          <a:xfrm>
            <a:off x="5845440" y="1840468"/>
            <a:ext cx="1088760" cy="369332"/>
          </a:xfrm>
          <a:prstGeom prst="rect">
            <a:avLst/>
          </a:prstGeom>
          <a:solidFill>
            <a:srgbClr val="FFC000"/>
          </a:solidFill>
        </p:spPr>
        <p:txBody>
          <a:bodyPr wrap="none" rtlCol="0">
            <a:spAutoFit/>
          </a:bodyPr>
          <a:lstStyle/>
          <a:p>
            <a:r>
              <a:rPr lang="en-US" dirty="0" smtClean="0"/>
              <a:t>MS(a,4,6)</a:t>
            </a:r>
            <a:endParaRPr lang="en-US" dirty="0"/>
          </a:p>
        </p:txBody>
      </p:sp>
      <p:cxnSp>
        <p:nvCxnSpPr>
          <p:cNvPr id="49" name="Straight Arrow Connector 48"/>
          <p:cNvCxnSpPr/>
          <p:nvPr/>
        </p:nvCxnSpPr>
        <p:spPr>
          <a:xfrm rot="5400000">
            <a:off x="5986395" y="2547210"/>
            <a:ext cx="685800" cy="10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791200" y="2895600"/>
            <a:ext cx="266620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5400000">
            <a:off x="8266905" y="30861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rot="5400000">
            <a:off x="7049294" y="3085306"/>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rot="5400000">
            <a:off x="5601494" y="3085306"/>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312040" y="3288268"/>
            <a:ext cx="1088760" cy="369332"/>
          </a:xfrm>
          <a:prstGeom prst="rect">
            <a:avLst/>
          </a:prstGeom>
          <a:solidFill>
            <a:srgbClr val="FFC000"/>
          </a:solidFill>
        </p:spPr>
        <p:txBody>
          <a:bodyPr wrap="none" rtlCol="0">
            <a:spAutoFit/>
          </a:bodyPr>
          <a:lstStyle/>
          <a:p>
            <a:r>
              <a:rPr lang="en-US" dirty="0" smtClean="0"/>
              <a:t>MS(a,4,5)</a:t>
            </a:r>
            <a:endParaRPr lang="en-US" dirty="0"/>
          </a:p>
        </p:txBody>
      </p:sp>
      <p:sp>
        <p:nvSpPr>
          <p:cNvPr id="55" name="TextBox 54"/>
          <p:cNvSpPr txBox="1"/>
          <p:nvPr/>
        </p:nvSpPr>
        <p:spPr>
          <a:xfrm>
            <a:off x="6477000" y="3288268"/>
            <a:ext cx="1088760" cy="369332"/>
          </a:xfrm>
          <a:prstGeom prst="rect">
            <a:avLst/>
          </a:prstGeom>
          <a:solidFill>
            <a:srgbClr val="FFC000"/>
          </a:solidFill>
        </p:spPr>
        <p:txBody>
          <a:bodyPr wrap="none" rtlCol="0">
            <a:spAutoFit/>
          </a:bodyPr>
          <a:lstStyle/>
          <a:p>
            <a:r>
              <a:rPr lang="en-US" dirty="0" smtClean="0"/>
              <a:t>MS(a,6,6)</a:t>
            </a:r>
            <a:endParaRPr lang="en-US" dirty="0"/>
          </a:p>
        </p:txBody>
      </p:sp>
      <p:sp>
        <p:nvSpPr>
          <p:cNvPr id="56" name="TextBox 55"/>
          <p:cNvSpPr txBox="1"/>
          <p:nvPr/>
        </p:nvSpPr>
        <p:spPr>
          <a:xfrm>
            <a:off x="7620000" y="3276600"/>
            <a:ext cx="1544012" cy="369332"/>
          </a:xfrm>
          <a:prstGeom prst="rect">
            <a:avLst/>
          </a:prstGeom>
          <a:solidFill>
            <a:srgbClr val="92D050"/>
          </a:solidFill>
        </p:spPr>
        <p:txBody>
          <a:bodyPr wrap="none" rtlCol="0">
            <a:spAutoFit/>
          </a:bodyPr>
          <a:lstStyle/>
          <a:p>
            <a:r>
              <a:rPr lang="en-US" dirty="0" smtClean="0"/>
              <a:t>MSS(a,4,5,6,6)</a:t>
            </a:r>
            <a:endParaRPr lang="en-US" dirty="0"/>
          </a:p>
        </p:txBody>
      </p:sp>
      <p:cxnSp>
        <p:nvCxnSpPr>
          <p:cNvPr id="57" name="Straight Arrow Connector 56"/>
          <p:cNvCxnSpPr>
            <a:stCxn id="54" idx="2"/>
          </p:cNvCxnSpPr>
          <p:nvPr/>
        </p:nvCxnSpPr>
        <p:spPr>
          <a:xfrm rot="16200000" flipH="1">
            <a:off x="5557110" y="3956910"/>
            <a:ext cx="609600" cy="10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213146" y="4278868"/>
            <a:ext cx="2286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5400000">
            <a:off x="7309440" y="4468574"/>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5400000">
            <a:off x="6318840" y="4468573"/>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5400000">
            <a:off x="5021851" y="4468573"/>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832146" y="4659868"/>
            <a:ext cx="1088760" cy="369332"/>
          </a:xfrm>
          <a:prstGeom prst="rect">
            <a:avLst/>
          </a:prstGeom>
          <a:solidFill>
            <a:srgbClr val="FFC000"/>
          </a:solidFill>
        </p:spPr>
        <p:txBody>
          <a:bodyPr wrap="none" rtlCol="0">
            <a:spAutoFit/>
          </a:bodyPr>
          <a:lstStyle/>
          <a:p>
            <a:r>
              <a:rPr lang="en-US" dirty="0" smtClean="0"/>
              <a:t>MS(a,4,4)</a:t>
            </a:r>
            <a:endParaRPr lang="en-US" dirty="0"/>
          </a:p>
        </p:txBody>
      </p:sp>
      <p:sp>
        <p:nvSpPr>
          <p:cNvPr id="63" name="TextBox 62"/>
          <p:cNvSpPr txBox="1"/>
          <p:nvPr/>
        </p:nvSpPr>
        <p:spPr>
          <a:xfrm>
            <a:off x="6029386" y="4659868"/>
            <a:ext cx="1088760" cy="369332"/>
          </a:xfrm>
          <a:prstGeom prst="rect">
            <a:avLst/>
          </a:prstGeom>
          <a:solidFill>
            <a:srgbClr val="FFC000"/>
          </a:solidFill>
        </p:spPr>
        <p:txBody>
          <a:bodyPr wrap="none" rtlCol="0">
            <a:spAutoFit/>
          </a:bodyPr>
          <a:lstStyle/>
          <a:p>
            <a:r>
              <a:rPr lang="en-US" dirty="0" smtClean="0"/>
              <a:t>MS(a,5,5)</a:t>
            </a:r>
            <a:endParaRPr lang="en-US" dirty="0"/>
          </a:p>
        </p:txBody>
      </p:sp>
      <p:sp>
        <p:nvSpPr>
          <p:cNvPr id="64" name="TextBox 63"/>
          <p:cNvSpPr txBox="1"/>
          <p:nvPr/>
        </p:nvSpPr>
        <p:spPr>
          <a:xfrm>
            <a:off x="7248586" y="4659868"/>
            <a:ext cx="1544012" cy="369332"/>
          </a:xfrm>
          <a:prstGeom prst="rect">
            <a:avLst/>
          </a:prstGeom>
          <a:solidFill>
            <a:srgbClr val="92D050"/>
          </a:solidFill>
        </p:spPr>
        <p:txBody>
          <a:bodyPr wrap="none" rtlCol="0">
            <a:spAutoFit/>
          </a:bodyPr>
          <a:lstStyle/>
          <a:p>
            <a:r>
              <a:rPr lang="en-US" dirty="0" smtClean="0"/>
              <a:t>MSS(a,4,4,5,5)</a:t>
            </a:r>
            <a:endParaRPr lang="en-US" dirty="0"/>
          </a:p>
        </p:txBody>
      </p:sp>
      <p:sp>
        <p:nvSpPr>
          <p:cNvPr id="65" name="TextBox 64"/>
          <p:cNvSpPr txBox="1"/>
          <p:nvPr/>
        </p:nvSpPr>
        <p:spPr>
          <a:xfrm>
            <a:off x="2057400" y="2362200"/>
            <a:ext cx="1909497" cy="338554"/>
          </a:xfrm>
          <a:prstGeom prst="rect">
            <a:avLst/>
          </a:prstGeom>
          <a:noFill/>
        </p:spPr>
        <p:txBody>
          <a:bodyPr wrap="none" rtlCol="0">
            <a:spAutoFit/>
          </a:bodyPr>
          <a:lstStyle/>
          <a:p>
            <a:r>
              <a:rPr lang="en-US" sz="1600" dirty="0" smtClean="0">
                <a:solidFill>
                  <a:srgbClr val="FF0000"/>
                </a:solidFill>
              </a:rPr>
              <a:t>Mid=1,Beg=0, End=3</a:t>
            </a:r>
            <a:endParaRPr lang="en-US" sz="1600" dirty="0">
              <a:solidFill>
                <a:srgbClr val="FF0000"/>
              </a:solidFill>
            </a:endParaRPr>
          </a:p>
        </p:txBody>
      </p:sp>
      <p:sp>
        <p:nvSpPr>
          <p:cNvPr id="66" name="TextBox 65"/>
          <p:cNvSpPr txBox="1"/>
          <p:nvPr/>
        </p:nvSpPr>
        <p:spPr>
          <a:xfrm>
            <a:off x="1066800" y="3623846"/>
            <a:ext cx="1909497" cy="338554"/>
          </a:xfrm>
          <a:prstGeom prst="rect">
            <a:avLst/>
          </a:prstGeom>
          <a:noFill/>
        </p:spPr>
        <p:txBody>
          <a:bodyPr wrap="none" rtlCol="0">
            <a:spAutoFit/>
          </a:bodyPr>
          <a:lstStyle/>
          <a:p>
            <a:r>
              <a:rPr lang="en-US" sz="1600" dirty="0" smtClean="0">
                <a:solidFill>
                  <a:srgbClr val="FF0000"/>
                </a:solidFill>
              </a:rPr>
              <a:t>Mid=0,Beg=0, End=1</a:t>
            </a:r>
            <a:endParaRPr lang="en-US" sz="1600" dirty="0">
              <a:solidFill>
                <a:srgbClr val="FF0000"/>
              </a:solidFill>
            </a:endParaRPr>
          </a:p>
        </p:txBody>
      </p:sp>
      <p:sp>
        <p:nvSpPr>
          <p:cNvPr id="67" name="TextBox 66"/>
          <p:cNvSpPr txBox="1"/>
          <p:nvPr/>
        </p:nvSpPr>
        <p:spPr>
          <a:xfrm>
            <a:off x="5862903" y="3776246"/>
            <a:ext cx="1909497" cy="338554"/>
          </a:xfrm>
          <a:prstGeom prst="rect">
            <a:avLst/>
          </a:prstGeom>
          <a:noFill/>
        </p:spPr>
        <p:txBody>
          <a:bodyPr wrap="none" rtlCol="0">
            <a:spAutoFit/>
          </a:bodyPr>
          <a:lstStyle/>
          <a:p>
            <a:r>
              <a:rPr lang="en-US" sz="1600" dirty="0" smtClean="0">
                <a:solidFill>
                  <a:srgbClr val="FF0000"/>
                </a:solidFill>
              </a:rPr>
              <a:t>Mid=4,Beg=4, End=5</a:t>
            </a:r>
            <a:endParaRPr lang="en-US" sz="1600" dirty="0">
              <a:solidFill>
                <a:srgbClr val="FF0000"/>
              </a:solidFill>
            </a:endParaRPr>
          </a:p>
        </p:txBody>
      </p:sp>
      <p:sp>
        <p:nvSpPr>
          <p:cNvPr id="70" name="TextBox 69"/>
          <p:cNvSpPr txBox="1"/>
          <p:nvPr/>
        </p:nvSpPr>
        <p:spPr>
          <a:xfrm>
            <a:off x="6400800" y="2286000"/>
            <a:ext cx="1909497" cy="338554"/>
          </a:xfrm>
          <a:prstGeom prst="rect">
            <a:avLst/>
          </a:prstGeom>
          <a:noFill/>
        </p:spPr>
        <p:txBody>
          <a:bodyPr wrap="none" rtlCol="0">
            <a:spAutoFit/>
          </a:bodyPr>
          <a:lstStyle/>
          <a:p>
            <a:r>
              <a:rPr lang="en-US" sz="1600" dirty="0" smtClean="0">
                <a:solidFill>
                  <a:srgbClr val="FF0000"/>
                </a:solidFill>
              </a:rPr>
              <a:t>Mid=5,Beg=4, End=6</a:t>
            </a:r>
            <a:endParaRPr lang="en-US" sz="1600" dirty="0">
              <a:solidFill>
                <a:srgbClr val="FF0000"/>
              </a:solidFill>
            </a:endParaRPr>
          </a:p>
        </p:txBody>
      </p:sp>
      <p:cxnSp>
        <p:nvCxnSpPr>
          <p:cNvPr id="74" name="Elbow Connector 73"/>
          <p:cNvCxnSpPr/>
          <p:nvPr/>
        </p:nvCxnSpPr>
        <p:spPr>
          <a:xfrm rot="16200000" flipH="1">
            <a:off x="2667000" y="3886200"/>
            <a:ext cx="1676400" cy="1219200"/>
          </a:xfrm>
          <a:prstGeom prst="bentConnector3">
            <a:avLst>
              <a:gd name="adj1" fmla="val 2648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155746" y="5334001"/>
            <a:ext cx="2286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rot="5400000">
            <a:off x="5252040" y="5523707"/>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rot="5400000">
            <a:off x="4261440" y="5523706"/>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rot="5400000">
            <a:off x="2964451" y="5523706"/>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2774746" y="5726668"/>
            <a:ext cx="1088760" cy="369332"/>
          </a:xfrm>
          <a:prstGeom prst="rect">
            <a:avLst/>
          </a:prstGeom>
          <a:solidFill>
            <a:srgbClr val="FFC000"/>
          </a:solidFill>
        </p:spPr>
        <p:txBody>
          <a:bodyPr wrap="none" rtlCol="0">
            <a:spAutoFit/>
          </a:bodyPr>
          <a:lstStyle/>
          <a:p>
            <a:r>
              <a:rPr lang="en-US" dirty="0" smtClean="0"/>
              <a:t>MS(a,2,2)</a:t>
            </a:r>
            <a:endParaRPr lang="en-US" dirty="0"/>
          </a:p>
        </p:txBody>
      </p:sp>
      <p:sp>
        <p:nvSpPr>
          <p:cNvPr id="83" name="TextBox 82"/>
          <p:cNvSpPr txBox="1"/>
          <p:nvPr/>
        </p:nvSpPr>
        <p:spPr>
          <a:xfrm>
            <a:off x="3971986" y="5726668"/>
            <a:ext cx="1088760" cy="369332"/>
          </a:xfrm>
          <a:prstGeom prst="rect">
            <a:avLst/>
          </a:prstGeom>
          <a:solidFill>
            <a:srgbClr val="FFC000"/>
          </a:solidFill>
        </p:spPr>
        <p:txBody>
          <a:bodyPr wrap="none" rtlCol="0">
            <a:spAutoFit/>
          </a:bodyPr>
          <a:lstStyle/>
          <a:p>
            <a:r>
              <a:rPr lang="en-US" dirty="0" smtClean="0"/>
              <a:t>MS(a,3,3)</a:t>
            </a:r>
            <a:endParaRPr lang="en-US" dirty="0"/>
          </a:p>
        </p:txBody>
      </p:sp>
      <p:sp>
        <p:nvSpPr>
          <p:cNvPr id="84" name="TextBox 83"/>
          <p:cNvSpPr txBox="1"/>
          <p:nvPr/>
        </p:nvSpPr>
        <p:spPr>
          <a:xfrm>
            <a:off x="5114986" y="5726668"/>
            <a:ext cx="1544012" cy="369332"/>
          </a:xfrm>
          <a:prstGeom prst="rect">
            <a:avLst/>
          </a:prstGeom>
          <a:solidFill>
            <a:srgbClr val="92D050"/>
          </a:solidFill>
        </p:spPr>
        <p:txBody>
          <a:bodyPr wrap="none" rtlCol="0">
            <a:spAutoFit/>
          </a:bodyPr>
          <a:lstStyle/>
          <a:p>
            <a:r>
              <a:rPr lang="en-US" smtClean="0"/>
              <a:t>MSS(a,2,2,3,3</a:t>
            </a:r>
            <a:r>
              <a:rPr lang="en-US" dirty="0" smtClean="0"/>
              <a:t>)</a:t>
            </a:r>
            <a:endParaRPr lang="en-US" dirty="0"/>
          </a:p>
        </p:txBody>
      </p:sp>
      <p:sp>
        <p:nvSpPr>
          <p:cNvPr id="85" name="TextBox 84"/>
          <p:cNvSpPr txBox="1"/>
          <p:nvPr/>
        </p:nvSpPr>
        <p:spPr>
          <a:xfrm>
            <a:off x="2967303" y="3623846"/>
            <a:ext cx="1909497" cy="338554"/>
          </a:xfrm>
          <a:prstGeom prst="rect">
            <a:avLst/>
          </a:prstGeom>
          <a:noFill/>
        </p:spPr>
        <p:txBody>
          <a:bodyPr wrap="none" rtlCol="0">
            <a:spAutoFit/>
          </a:bodyPr>
          <a:lstStyle/>
          <a:p>
            <a:r>
              <a:rPr lang="en-US" sz="1600" dirty="0" smtClean="0">
                <a:solidFill>
                  <a:srgbClr val="FF0000"/>
                </a:solidFill>
              </a:rPr>
              <a:t>Mid=2,Beg=2, End=3</a:t>
            </a:r>
            <a:endParaRPr lang="en-US" sz="1600" dirty="0">
              <a:solidFill>
                <a:srgbClr val="FF0000"/>
              </a:solidFill>
            </a:endParaRPr>
          </a:p>
        </p:txBody>
      </p:sp>
      <p:sp>
        <p:nvSpPr>
          <p:cNvPr id="92" name="TextBox 91"/>
          <p:cNvSpPr txBox="1"/>
          <p:nvPr/>
        </p:nvSpPr>
        <p:spPr>
          <a:xfrm>
            <a:off x="228600" y="5040868"/>
            <a:ext cx="803425" cy="369332"/>
          </a:xfrm>
          <a:prstGeom prst="rect">
            <a:avLst/>
          </a:prstGeom>
          <a:noFill/>
        </p:spPr>
        <p:txBody>
          <a:bodyPr wrap="none" rtlCol="0">
            <a:spAutoFit/>
          </a:bodyPr>
          <a:lstStyle/>
          <a:p>
            <a:r>
              <a:rPr lang="en-US" dirty="0" smtClean="0"/>
              <a:t>If(0&lt;0)</a:t>
            </a:r>
            <a:endParaRPr lang="en-US" dirty="0"/>
          </a:p>
        </p:txBody>
      </p:sp>
      <p:sp>
        <p:nvSpPr>
          <p:cNvPr id="93" name="TextBox 92"/>
          <p:cNvSpPr txBox="1"/>
          <p:nvPr/>
        </p:nvSpPr>
        <p:spPr>
          <a:xfrm>
            <a:off x="1295400" y="5029200"/>
            <a:ext cx="803425" cy="369332"/>
          </a:xfrm>
          <a:prstGeom prst="rect">
            <a:avLst/>
          </a:prstGeom>
          <a:noFill/>
        </p:spPr>
        <p:txBody>
          <a:bodyPr wrap="none" rtlCol="0">
            <a:spAutoFit/>
          </a:bodyPr>
          <a:lstStyle/>
          <a:p>
            <a:r>
              <a:rPr lang="en-US" dirty="0" smtClean="0"/>
              <a:t>If(1&lt;1)</a:t>
            </a:r>
            <a:endParaRPr lang="en-US" dirty="0"/>
          </a:p>
        </p:txBody>
      </p:sp>
      <p:sp>
        <p:nvSpPr>
          <p:cNvPr id="94" name="TextBox 93"/>
          <p:cNvSpPr txBox="1"/>
          <p:nvPr/>
        </p:nvSpPr>
        <p:spPr>
          <a:xfrm>
            <a:off x="2854175" y="6031468"/>
            <a:ext cx="803425" cy="369332"/>
          </a:xfrm>
          <a:prstGeom prst="rect">
            <a:avLst/>
          </a:prstGeom>
          <a:noFill/>
        </p:spPr>
        <p:txBody>
          <a:bodyPr wrap="none" rtlCol="0">
            <a:spAutoFit/>
          </a:bodyPr>
          <a:lstStyle/>
          <a:p>
            <a:r>
              <a:rPr lang="en-US" dirty="0" smtClean="0"/>
              <a:t>If(2&lt;2)</a:t>
            </a:r>
            <a:endParaRPr lang="en-US" dirty="0"/>
          </a:p>
        </p:txBody>
      </p:sp>
      <p:sp>
        <p:nvSpPr>
          <p:cNvPr id="95" name="TextBox 94"/>
          <p:cNvSpPr txBox="1"/>
          <p:nvPr/>
        </p:nvSpPr>
        <p:spPr>
          <a:xfrm>
            <a:off x="4073375" y="6019800"/>
            <a:ext cx="803425" cy="369332"/>
          </a:xfrm>
          <a:prstGeom prst="rect">
            <a:avLst/>
          </a:prstGeom>
          <a:noFill/>
        </p:spPr>
        <p:txBody>
          <a:bodyPr wrap="none" rtlCol="0">
            <a:spAutoFit/>
          </a:bodyPr>
          <a:lstStyle/>
          <a:p>
            <a:r>
              <a:rPr lang="en-US" dirty="0" smtClean="0"/>
              <a:t>If(3&lt;3)</a:t>
            </a:r>
            <a:endParaRPr lang="en-US" dirty="0"/>
          </a:p>
        </p:txBody>
      </p:sp>
      <p:sp>
        <p:nvSpPr>
          <p:cNvPr id="96" name="TextBox 95"/>
          <p:cNvSpPr txBox="1"/>
          <p:nvPr/>
        </p:nvSpPr>
        <p:spPr>
          <a:xfrm>
            <a:off x="6740375" y="3581400"/>
            <a:ext cx="803425" cy="369332"/>
          </a:xfrm>
          <a:prstGeom prst="rect">
            <a:avLst/>
          </a:prstGeom>
          <a:noFill/>
        </p:spPr>
        <p:txBody>
          <a:bodyPr wrap="none" rtlCol="0">
            <a:spAutoFit/>
          </a:bodyPr>
          <a:lstStyle/>
          <a:p>
            <a:r>
              <a:rPr lang="en-US" dirty="0" smtClean="0"/>
              <a:t>If(6&lt;6)</a:t>
            </a:r>
            <a:endParaRPr lang="en-US" dirty="0"/>
          </a:p>
        </p:txBody>
      </p:sp>
      <p:sp>
        <p:nvSpPr>
          <p:cNvPr id="97" name="TextBox 96"/>
          <p:cNvSpPr txBox="1"/>
          <p:nvPr/>
        </p:nvSpPr>
        <p:spPr>
          <a:xfrm>
            <a:off x="6172200" y="4953000"/>
            <a:ext cx="803425" cy="369332"/>
          </a:xfrm>
          <a:prstGeom prst="rect">
            <a:avLst/>
          </a:prstGeom>
          <a:noFill/>
        </p:spPr>
        <p:txBody>
          <a:bodyPr wrap="none" rtlCol="0">
            <a:spAutoFit/>
          </a:bodyPr>
          <a:lstStyle/>
          <a:p>
            <a:r>
              <a:rPr lang="en-US" dirty="0" smtClean="0"/>
              <a:t>If(5&lt;5)</a:t>
            </a:r>
            <a:endParaRPr lang="en-US" dirty="0"/>
          </a:p>
        </p:txBody>
      </p:sp>
      <p:sp>
        <p:nvSpPr>
          <p:cNvPr id="98" name="TextBox 97"/>
          <p:cNvSpPr txBox="1"/>
          <p:nvPr/>
        </p:nvSpPr>
        <p:spPr>
          <a:xfrm>
            <a:off x="4911575" y="4953000"/>
            <a:ext cx="803425" cy="369332"/>
          </a:xfrm>
          <a:prstGeom prst="rect">
            <a:avLst/>
          </a:prstGeom>
          <a:noFill/>
        </p:spPr>
        <p:txBody>
          <a:bodyPr wrap="none" rtlCol="0">
            <a:spAutoFit/>
          </a:bodyPr>
          <a:lstStyle/>
          <a:p>
            <a:r>
              <a:rPr lang="en-US" dirty="0" smtClean="0"/>
              <a:t>If(4&lt;4)</a:t>
            </a:r>
            <a:endParaRPr lang="en-US" dirty="0"/>
          </a:p>
        </p:txBody>
      </p:sp>
      <p:sp>
        <p:nvSpPr>
          <p:cNvPr id="68" name="TextBox 67"/>
          <p:cNvSpPr txBox="1"/>
          <p:nvPr/>
        </p:nvSpPr>
        <p:spPr>
          <a:xfrm>
            <a:off x="2819400" y="4876800"/>
            <a:ext cx="367408" cy="523220"/>
          </a:xfrm>
          <a:prstGeom prst="rect">
            <a:avLst/>
          </a:prstGeom>
          <a:noFill/>
        </p:spPr>
        <p:txBody>
          <a:bodyPr wrap="none" rtlCol="0">
            <a:spAutoFit/>
          </a:bodyPr>
          <a:lstStyle/>
          <a:p>
            <a:r>
              <a:rPr lang="en-US" sz="2800" dirty="0" smtClean="0">
                <a:solidFill>
                  <a:srgbClr val="0070C0"/>
                </a:solidFill>
              </a:rPr>
              <a:t>1</a:t>
            </a:r>
            <a:endParaRPr lang="en-US" sz="2800" dirty="0">
              <a:solidFill>
                <a:srgbClr val="0070C0"/>
              </a:solidFill>
            </a:endParaRPr>
          </a:p>
        </p:txBody>
      </p:sp>
      <p:sp>
        <p:nvSpPr>
          <p:cNvPr id="69" name="TextBox 68"/>
          <p:cNvSpPr txBox="1"/>
          <p:nvPr/>
        </p:nvSpPr>
        <p:spPr>
          <a:xfrm>
            <a:off x="5880992" y="5953780"/>
            <a:ext cx="367408" cy="523220"/>
          </a:xfrm>
          <a:prstGeom prst="rect">
            <a:avLst/>
          </a:prstGeom>
          <a:noFill/>
        </p:spPr>
        <p:txBody>
          <a:bodyPr wrap="none" rtlCol="0">
            <a:spAutoFit/>
          </a:bodyPr>
          <a:lstStyle/>
          <a:p>
            <a:r>
              <a:rPr lang="en-US" sz="2800" dirty="0" smtClean="0">
                <a:solidFill>
                  <a:srgbClr val="0070C0"/>
                </a:solidFill>
              </a:rPr>
              <a:t>2</a:t>
            </a:r>
            <a:endParaRPr lang="en-US" sz="2800" dirty="0">
              <a:solidFill>
                <a:srgbClr val="0070C0"/>
              </a:solidFill>
            </a:endParaRPr>
          </a:p>
        </p:txBody>
      </p:sp>
      <p:sp>
        <p:nvSpPr>
          <p:cNvPr id="71" name="TextBox 70"/>
          <p:cNvSpPr txBox="1"/>
          <p:nvPr/>
        </p:nvSpPr>
        <p:spPr>
          <a:xfrm>
            <a:off x="4495800" y="3886200"/>
            <a:ext cx="367408" cy="523220"/>
          </a:xfrm>
          <a:prstGeom prst="rect">
            <a:avLst/>
          </a:prstGeom>
          <a:noFill/>
        </p:spPr>
        <p:txBody>
          <a:bodyPr wrap="none" rtlCol="0">
            <a:spAutoFit/>
          </a:bodyPr>
          <a:lstStyle/>
          <a:p>
            <a:r>
              <a:rPr lang="en-US" sz="2800" dirty="0" smtClean="0">
                <a:solidFill>
                  <a:srgbClr val="0070C0"/>
                </a:solidFill>
              </a:rPr>
              <a:t>3</a:t>
            </a:r>
            <a:endParaRPr lang="en-US" sz="2800" dirty="0">
              <a:solidFill>
                <a:srgbClr val="0070C0"/>
              </a:solidFill>
            </a:endParaRPr>
          </a:p>
        </p:txBody>
      </p:sp>
      <p:sp>
        <p:nvSpPr>
          <p:cNvPr id="72" name="TextBox 71"/>
          <p:cNvSpPr txBox="1"/>
          <p:nvPr/>
        </p:nvSpPr>
        <p:spPr>
          <a:xfrm>
            <a:off x="7924800" y="5105400"/>
            <a:ext cx="367408" cy="523220"/>
          </a:xfrm>
          <a:prstGeom prst="rect">
            <a:avLst/>
          </a:prstGeom>
          <a:noFill/>
        </p:spPr>
        <p:txBody>
          <a:bodyPr wrap="none" rtlCol="0">
            <a:spAutoFit/>
          </a:bodyPr>
          <a:lstStyle/>
          <a:p>
            <a:r>
              <a:rPr lang="en-US" sz="2800" dirty="0" smtClean="0">
                <a:solidFill>
                  <a:srgbClr val="0070C0"/>
                </a:solidFill>
              </a:rPr>
              <a:t>4</a:t>
            </a:r>
            <a:endParaRPr lang="en-US" sz="2800" dirty="0">
              <a:solidFill>
                <a:srgbClr val="0070C0"/>
              </a:solidFill>
            </a:endParaRPr>
          </a:p>
        </p:txBody>
      </p:sp>
      <p:sp>
        <p:nvSpPr>
          <p:cNvPr id="73" name="TextBox 72"/>
          <p:cNvSpPr txBox="1"/>
          <p:nvPr/>
        </p:nvSpPr>
        <p:spPr>
          <a:xfrm>
            <a:off x="8305800" y="3657600"/>
            <a:ext cx="367408" cy="523220"/>
          </a:xfrm>
          <a:prstGeom prst="rect">
            <a:avLst/>
          </a:prstGeom>
          <a:noFill/>
        </p:spPr>
        <p:txBody>
          <a:bodyPr wrap="none" rtlCol="0">
            <a:spAutoFit/>
          </a:bodyPr>
          <a:lstStyle/>
          <a:p>
            <a:r>
              <a:rPr lang="en-US" sz="2800" dirty="0" smtClean="0">
                <a:solidFill>
                  <a:srgbClr val="0070C0"/>
                </a:solidFill>
              </a:rPr>
              <a:t>5</a:t>
            </a:r>
            <a:endParaRPr lang="en-US" sz="2800" dirty="0">
              <a:solidFill>
                <a:srgbClr val="0070C0"/>
              </a:solidFill>
            </a:endParaRPr>
          </a:p>
        </p:txBody>
      </p:sp>
      <p:sp>
        <p:nvSpPr>
          <p:cNvPr id="75" name="TextBox 74"/>
          <p:cNvSpPr txBox="1"/>
          <p:nvPr/>
        </p:nvSpPr>
        <p:spPr>
          <a:xfrm>
            <a:off x="8382000" y="2209800"/>
            <a:ext cx="367408" cy="523220"/>
          </a:xfrm>
          <a:prstGeom prst="rect">
            <a:avLst/>
          </a:prstGeom>
          <a:noFill/>
        </p:spPr>
        <p:txBody>
          <a:bodyPr wrap="none" rtlCol="0">
            <a:spAutoFit/>
          </a:bodyPr>
          <a:lstStyle/>
          <a:p>
            <a:r>
              <a:rPr lang="en-US" sz="2800" dirty="0" smtClean="0">
                <a:solidFill>
                  <a:srgbClr val="0070C0"/>
                </a:solidFill>
              </a:rPr>
              <a:t>6</a:t>
            </a:r>
            <a:endParaRPr lang="en-US" sz="2800" dirty="0">
              <a:solidFill>
                <a:srgbClr val="0070C0"/>
              </a:solidFill>
            </a:endParaRPr>
          </a:p>
        </p:txBody>
      </p:sp>
      <p:sp>
        <p:nvSpPr>
          <p:cNvPr id="76" name="TextBox 75"/>
          <p:cNvSpPr txBox="1"/>
          <p:nvPr/>
        </p:nvSpPr>
        <p:spPr>
          <a:xfrm>
            <a:off x="4262703" y="1185446"/>
            <a:ext cx="1909497" cy="338554"/>
          </a:xfrm>
          <a:prstGeom prst="rect">
            <a:avLst/>
          </a:prstGeom>
          <a:noFill/>
        </p:spPr>
        <p:txBody>
          <a:bodyPr wrap="none" rtlCol="0">
            <a:spAutoFit/>
          </a:bodyPr>
          <a:lstStyle/>
          <a:p>
            <a:r>
              <a:rPr lang="en-US" sz="1600" dirty="0" smtClean="0">
                <a:solidFill>
                  <a:srgbClr val="FF0000"/>
                </a:solidFill>
              </a:rPr>
              <a:t>Mid=3,Beg=0, End=6</a:t>
            </a:r>
            <a:endParaRPr lang="en-US" sz="1600" dirty="0">
              <a:solidFill>
                <a:srgbClr val="FF00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2514600" y="1803402"/>
          <a:ext cx="3070270" cy="4063998"/>
        </p:xfrm>
        <a:graphic>
          <a:graphicData uri="http://schemas.openxmlformats.org/drawingml/2006/table">
            <a:tbl>
              <a:tblPr/>
              <a:tblGrid>
                <a:gridCol w="438610"/>
                <a:gridCol w="438610"/>
                <a:gridCol w="438610"/>
                <a:gridCol w="438610"/>
                <a:gridCol w="438610"/>
                <a:gridCol w="438610"/>
                <a:gridCol w="438610"/>
              </a:tblGrid>
              <a:tr h="308398">
                <a:tc gridSpan="7">
                  <a:txBody>
                    <a:bodyPr/>
                    <a:lstStyle/>
                    <a:p>
                      <a:pPr algn="l" fontAlgn="b"/>
                      <a:r>
                        <a:rPr lang="en-US" sz="1900" b="1" i="0" u="none" strike="noStrike">
                          <a:solidFill>
                            <a:srgbClr val="000000"/>
                          </a:solidFill>
                          <a:latin typeface="Calibri"/>
                        </a:rPr>
                        <a:t>1st call: merging(a,0,0,1,1);</a:t>
                      </a:r>
                    </a:p>
                  </a:txBody>
                  <a:tcPr marL="6853" marR="6853" marT="6853"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15251">
                <a:tc>
                  <a:txBody>
                    <a:bodyPr/>
                    <a:lstStyle/>
                    <a:p>
                      <a:pPr algn="ctr" fontAlgn="b"/>
                      <a:r>
                        <a:rPr lang="en-US" sz="1900" b="1" i="0" u="none" strike="noStrike">
                          <a:solidFill>
                            <a:srgbClr val="000000"/>
                          </a:solidFill>
                          <a:latin typeface="Calibri"/>
                        </a:rPr>
                        <a:t>0</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1</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2</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3</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4</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5</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6</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r>
              <a:tr h="315251">
                <a:tc>
                  <a:txBody>
                    <a:bodyPr/>
                    <a:lstStyle/>
                    <a:p>
                      <a:pPr algn="ctr" fontAlgn="b"/>
                      <a:r>
                        <a:rPr lang="en-US" sz="1900" b="1" i="0" u="none" strike="noStrike">
                          <a:solidFill>
                            <a:srgbClr val="000000"/>
                          </a:solidFill>
                          <a:latin typeface="Calibri"/>
                        </a:rPr>
                        <a:t>7</a:t>
                      </a:r>
                    </a:p>
                  </a:txBody>
                  <a:tcPr marL="6853" marR="6853" marT="685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900" b="1" i="0" u="none" strike="noStrike">
                          <a:solidFill>
                            <a:srgbClr val="000000"/>
                          </a:solidFill>
                          <a:latin typeface="Calibri"/>
                        </a:rPr>
                        <a:t>4</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900" b="1" i="0" u="none" strike="noStrike">
                          <a:solidFill>
                            <a:srgbClr val="000000"/>
                          </a:solidFill>
                          <a:latin typeface="Calibri"/>
                        </a:rPr>
                        <a:t>9</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1</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2</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8</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10</a:t>
                      </a:r>
                    </a:p>
                  </a:txBody>
                  <a:tcPr marL="6853" marR="6853" marT="685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8398">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r>
              <a:tr h="315251">
                <a:tc>
                  <a:txBody>
                    <a:bodyPr/>
                    <a:lstStyle/>
                    <a:p>
                      <a:pPr algn="ctr" fontAlgn="b"/>
                      <a:r>
                        <a:rPr lang="en-US" sz="1900" b="1" i="0" u="none" strike="noStrike">
                          <a:solidFill>
                            <a:srgbClr val="000000"/>
                          </a:solidFill>
                          <a:latin typeface="Calibri"/>
                        </a:rPr>
                        <a:t>0</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1</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2</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3</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4</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5</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6</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r>
              <a:tr h="315251">
                <a:tc>
                  <a:txBody>
                    <a:bodyPr/>
                    <a:lstStyle/>
                    <a:p>
                      <a:pPr algn="ctr" fontAlgn="b"/>
                      <a:r>
                        <a:rPr lang="en-US" sz="1900" b="1" i="0" u="none" strike="noStrike">
                          <a:solidFill>
                            <a:srgbClr val="000000"/>
                          </a:solidFill>
                          <a:latin typeface="Calibri"/>
                        </a:rPr>
                        <a:t>4</a:t>
                      </a:r>
                    </a:p>
                  </a:txBody>
                  <a:tcPr marL="6853" marR="6853" marT="685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900" b="1" i="0" u="none" strike="noStrike">
                          <a:solidFill>
                            <a:srgbClr val="000000"/>
                          </a:solidFill>
                          <a:latin typeface="Calibri"/>
                        </a:rPr>
                        <a:t>7</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900" b="1" i="0" u="none" strike="noStrike">
                          <a:solidFill>
                            <a:srgbClr val="000000"/>
                          </a:solidFill>
                          <a:latin typeface="Calibri"/>
                        </a:rPr>
                        <a:t>9</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1</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2</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8</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10</a:t>
                      </a:r>
                    </a:p>
                  </a:txBody>
                  <a:tcPr marL="6853" marR="6853" marT="685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8398">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r>
              <a:tr h="308398">
                <a:tc gridSpan="7">
                  <a:txBody>
                    <a:bodyPr/>
                    <a:lstStyle/>
                    <a:p>
                      <a:pPr algn="l" fontAlgn="b"/>
                      <a:r>
                        <a:rPr lang="en-US" sz="1900" b="1" i="0" u="none" strike="noStrike">
                          <a:solidFill>
                            <a:srgbClr val="000000"/>
                          </a:solidFill>
                          <a:latin typeface="Calibri"/>
                        </a:rPr>
                        <a:t>2nd call: merging(a,2,2,3,3);</a:t>
                      </a:r>
                    </a:p>
                  </a:txBody>
                  <a:tcPr marL="6853" marR="6853" marT="6853"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15251">
                <a:tc>
                  <a:txBody>
                    <a:bodyPr/>
                    <a:lstStyle/>
                    <a:p>
                      <a:pPr algn="ctr" fontAlgn="b"/>
                      <a:r>
                        <a:rPr lang="en-US" sz="1900" b="1" i="0" u="none" strike="noStrike">
                          <a:solidFill>
                            <a:srgbClr val="000000"/>
                          </a:solidFill>
                          <a:latin typeface="Calibri"/>
                        </a:rPr>
                        <a:t>0</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1</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2</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3</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4</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5</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6</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r>
              <a:tr h="315251">
                <a:tc>
                  <a:txBody>
                    <a:bodyPr/>
                    <a:lstStyle/>
                    <a:p>
                      <a:pPr algn="ctr" fontAlgn="b"/>
                      <a:r>
                        <a:rPr lang="en-US" sz="1900" b="1" i="0" u="none" strike="noStrike">
                          <a:solidFill>
                            <a:srgbClr val="000000"/>
                          </a:solidFill>
                          <a:latin typeface="Calibri"/>
                        </a:rPr>
                        <a:t>4</a:t>
                      </a:r>
                    </a:p>
                  </a:txBody>
                  <a:tcPr marL="6853" marR="6853" marT="685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7</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9</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900" b="1" i="0" u="none" strike="noStrike">
                          <a:solidFill>
                            <a:srgbClr val="000000"/>
                          </a:solidFill>
                          <a:latin typeface="Calibri"/>
                        </a:rPr>
                        <a:t>1</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900" b="1" i="0" u="none" strike="noStrike">
                          <a:solidFill>
                            <a:srgbClr val="000000"/>
                          </a:solidFill>
                          <a:latin typeface="Calibri"/>
                        </a:rPr>
                        <a:t>2</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8</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10</a:t>
                      </a:r>
                    </a:p>
                  </a:txBody>
                  <a:tcPr marL="6853" marR="6853" marT="685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8398">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r>
              <a:tr h="315251">
                <a:tc>
                  <a:txBody>
                    <a:bodyPr/>
                    <a:lstStyle/>
                    <a:p>
                      <a:pPr algn="ctr" fontAlgn="b"/>
                      <a:r>
                        <a:rPr lang="en-US" sz="1900" b="1" i="0" u="none" strike="noStrike">
                          <a:solidFill>
                            <a:srgbClr val="000000"/>
                          </a:solidFill>
                          <a:latin typeface="Calibri"/>
                        </a:rPr>
                        <a:t>0</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1</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2</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3</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4</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5</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6</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r>
              <a:tr h="315251">
                <a:tc>
                  <a:txBody>
                    <a:bodyPr/>
                    <a:lstStyle/>
                    <a:p>
                      <a:pPr algn="ctr" fontAlgn="b"/>
                      <a:r>
                        <a:rPr lang="en-US" sz="1900" b="1" i="0" u="none" strike="noStrike">
                          <a:solidFill>
                            <a:srgbClr val="000000"/>
                          </a:solidFill>
                          <a:latin typeface="Calibri"/>
                        </a:rPr>
                        <a:t>4</a:t>
                      </a:r>
                    </a:p>
                  </a:txBody>
                  <a:tcPr marL="6853" marR="6853" marT="685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7</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1</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900" b="1" i="0" u="none" strike="noStrike">
                          <a:solidFill>
                            <a:srgbClr val="000000"/>
                          </a:solidFill>
                          <a:latin typeface="Calibri"/>
                        </a:rPr>
                        <a:t>9</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900" b="1" i="0" u="none" strike="noStrike">
                          <a:solidFill>
                            <a:srgbClr val="000000"/>
                          </a:solidFill>
                          <a:latin typeface="Calibri"/>
                        </a:rPr>
                        <a:t>2</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8</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dirty="0">
                          <a:solidFill>
                            <a:srgbClr val="000000"/>
                          </a:solidFill>
                          <a:latin typeface="Calibri"/>
                        </a:rPr>
                        <a:t>10</a:t>
                      </a:r>
                    </a:p>
                  </a:txBody>
                  <a:tcPr marL="6853" marR="6853" marT="685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Rectangle 4"/>
          <p:cNvSpPr txBox="1">
            <a:spLocks noChangeArrowheads="1"/>
          </p:cNvSpPr>
          <p:nvPr/>
        </p:nvSpPr>
        <p:spPr>
          <a:xfrm>
            <a:off x="609600" y="838200"/>
            <a:ext cx="8229600" cy="6096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tx1"/>
                </a:solidFill>
                <a:effectLst/>
                <a:uLnTx/>
                <a:uFillTx/>
                <a:latin typeface="Cambria" pitchFamily="18" charset="0"/>
                <a:ea typeface="+mj-ea"/>
                <a:cs typeface="+mj-cs"/>
              </a:rPr>
              <a:t>Merge</a:t>
            </a:r>
            <a:r>
              <a:rPr kumimoji="0" lang="en-US" sz="2400" b="1" i="0" u="none" strike="noStrike" kern="1200" cap="none" spc="0" normalizeH="0" noProof="0" dirty="0" smtClean="0">
                <a:ln>
                  <a:noFill/>
                </a:ln>
                <a:solidFill>
                  <a:schemeClr val="tx1"/>
                </a:solidFill>
                <a:effectLst/>
                <a:uLnTx/>
                <a:uFillTx/>
                <a:latin typeface="Cambria" pitchFamily="18" charset="0"/>
                <a:ea typeface="+mj-ea"/>
                <a:cs typeface="+mj-cs"/>
              </a:rPr>
              <a:t> Sort(contd..)</a:t>
            </a:r>
            <a:endParaRPr kumimoji="0" lang="en-US" sz="2400" b="1" i="0" u="none" strike="noStrike" kern="1200" cap="none" spc="0" normalizeH="0" baseline="0" noProof="0" dirty="0" smtClean="0">
              <a:ln>
                <a:noFill/>
              </a:ln>
              <a:solidFill>
                <a:schemeClr val="tx1"/>
              </a:solidFill>
              <a:effectLst/>
              <a:uLnTx/>
              <a:uFillTx/>
              <a:latin typeface="Cambria" pitchFamily="18" charset="0"/>
              <a:ea typeface="+mj-ea"/>
              <a:cs typeface="+mj-c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F82A5B-10F6-41ED-9A2B-03224D407F06}" type="slidenum">
              <a:rPr lang="en-US" smtClean="0"/>
              <a:pPr/>
              <a:t>86</a:t>
            </a:fld>
            <a:endParaRPr lang="en-US"/>
          </a:p>
        </p:txBody>
      </p:sp>
      <p:graphicFrame>
        <p:nvGraphicFramePr>
          <p:cNvPr id="3" name="Table 2"/>
          <p:cNvGraphicFramePr>
            <a:graphicFrameLocks noGrp="1"/>
          </p:cNvGraphicFramePr>
          <p:nvPr/>
        </p:nvGraphicFramePr>
        <p:xfrm>
          <a:off x="2895600" y="1727202"/>
          <a:ext cx="3070270" cy="4063998"/>
        </p:xfrm>
        <a:graphic>
          <a:graphicData uri="http://schemas.openxmlformats.org/drawingml/2006/table">
            <a:tbl>
              <a:tblPr/>
              <a:tblGrid>
                <a:gridCol w="438610"/>
                <a:gridCol w="438610"/>
                <a:gridCol w="438610"/>
                <a:gridCol w="438610"/>
                <a:gridCol w="438610"/>
                <a:gridCol w="438610"/>
                <a:gridCol w="438610"/>
              </a:tblGrid>
              <a:tr h="308398">
                <a:tc gridSpan="7">
                  <a:txBody>
                    <a:bodyPr/>
                    <a:lstStyle/>
                    <a:p>
                      <a:pPr algn="l" fontAlgn="b"/>
                      <a:r>
                        <a:rPr lang="en-US" sz="1900" b="1" i="0" u="none" strike="noStrike" dirty="0">
                          <a:solidFill>
                            <a:srgbClr val="000000"/>
                          </a:solidFill>
                          <a:latin typeface="Calibri"/>
                        </a:rPr>
                        <a:t>3rd call: merging(a,0,1,2,3);</a:t>
                      </a:r>
                    </a:p>
                  </a:txBody>
                  <a:tcPr marL="6853" marR="6853" marT="6853"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15251">
                <a:tc>
                  <a:txBody>
                    <a:bodyPr/>
                    <a:lstStyle/>
                    <a:p>
                      <a:pPr algn="ctr" fontAlgn="b"/>
                      <a:r>
                        <a:rPr lang="en-US" sz="1900" b="1" i="0" u="none" strike="noStrike">
                          <a:solidFill>
                            <a:srgbClr val="000000"/>
                          </a:solidFill>
                          <a:latin typeface="Calibri"/>
                        </a:rPr>
                        <a:t>0</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1</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2</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3</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4</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5</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6</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r>
              <a:tr h="315251">
                <a:tc>
                  <a:txBody>
                    <a:bodyPr/>
                    <a:lstStyle/>
                    <a:p>
                      <a:pPr algn="ctr" fontAlgn="b"/>
                      <a:r>
                        <a:rPr lang="en-US" sz="1900" b="1" i="0" u="none" strike="noStrike">
                          <a:solidFill>
                            <a:srgbClr val="000000"/>
                          </a:solidFill>
                          <a:latin typeface="Calibri"/>
                        </a:rPr>
                        <a:t>4</a:t>
                      </a:r>
                    </a:p>
                  </a:txBody>
                  <a:tcPr marL="6853" marR="6853" marT="685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900" b="1" i="0" u="none" strike="noStrike">
                          <a:solidFill>
                            <a:srgbClr val="000000"/>
                          </a:solidFill>
                          <a:latin typeface="Calibri"/>
                        </a:rPr>
                        <a:t>7</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900" b="1" i="0" u="none" strike="noStrike">
                          <a:solidFill>
                            <a:srgbClr val="000000"/>
                          </a:solidFill>
                          <a:latin typeface="Calibri"/>
                        </a:rPr>
                        <a:t>1</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900" b="1" i="0" u="none" strike="noStrike">
                          <a:solidFill>
                            <a:srgbClr val="000000"/>
                          </a:solidFill>
                          <a:latin typeface="Calibri"/>
                        </a:rPr>
                        <a:t>9</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900" b="1" i="0" u="none" strike="noStrike">
                          <a:solidFill>
                            <a:srgbClr val="000000"/>
                          </a:solidFill>
                          <a:latin typeface="Calibri"/>
                        </a:rPr>
                        <a:t>2</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8</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10</a:t>
                      </a:r>
                    </a:p>
                  </a:txBody>
                  <a:tcPr marL="6853" marR="6853" marT="685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8398">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r>
              <a:tr h="315251">
                <a:tc>
                  <a:txBody>
                    <a:bodyPr/>
                    <a:lstStyle/>
                    <a:p>
                      <a:pPr algn="ctr" fontAlgn="b"/>
                      <a:r>
                        <a:rPr lang="en-US" sz="1900" b="1" i="0" u="none" strike="noStrike">
                          <a:solidFill>
                            <a:srgbClr val="000000"/>
                          </a:solidFill>
                          <a:latin typeface="Calibri"/>
                        </a:rPr>
                        <a:t>0</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1</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2</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3</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4</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5</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6</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r>
              <a:tr h="315251">
                <a:tc>
                  <a:txBody>
                    <a:bodyPr/>
                    <a:lstStyle/>
                    <a:p>
                      <a:pPr algn="ctr" fontAlgn="b"/>
                      <a:r>
                        <a:rPr lang="en-US" sz="1900" b="1" i="0" u="none" strike="noStrike">
                          <a:solidFill>
                            <a:srgbClr val="000000"/>
                          </a:solidFill>
                          <a:latin typeface="Calibri"/>
                        </a:rPr>
                        <a:t>1</a:t>
                      </a:r>
                    </a:p>
                  </a:txBody>
                  <a:tcPr marL="6853" marR="6853" marT="685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900" b="1" i="0" u="none" strike="noStrike">
                          <a:solidFill>
                            <a:srgbClr val="000000"/>
                          </a:solidFill>
                          <a:latin typeface="Calibri"/>
                        </a:rPr>
                        <a:t>4</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900" b="1" i="0" u="none" strike="noStrike">
                          <a:solidFill>
                            <a:srgbClr val="000000"/>
                          </a:solidFill>
                          <a:latin typeface="Calibri"/>
                        </a:rPr>
                        <a:t>7</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900" b="1" i="0" u="none" strike="noStrike">
                          <a:solidFill>
                            <a:srgbClr val="000000"/>
                          </a:solidFill>
                          <a:latin typeface="Calibri"/>
                        </a:rPr>
                        <a:t>9</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900" b="1" i="0" u="none" strike="noStrike">
                          <a:solidFill>
                            <a:srgbClr val="000000"/>
                          </a:solidFill>
                          <a:latin typeface="Calibri"/>
                        </a:rPr>
                        <a:t>2</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8</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10</a:t>
                      </a:r>
                    </a:p>
                  </a:txBody>
                  <a:tcPr marL="6853" marR="6853" marT="685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8398">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dirty="0">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r>
              <a:tr h="308398">
                <a:tc gridSpan="7">
                  <a:txBody>
                    <a:bodyPr/>
                    <a:lstStyle/>
                    <a:p>
                      <a:pPr algn="l" fontAlgn="b"/>
                      <a:r>
                        <a:rPr lang="en-US" sz="1900" b="1" i="0" u="none" strike="noStrike" dirty="0">
                          <a:solidFill>
                            <a:srgbClr val="000000"/>
                          </a:solidFill>
                          <a:latin typeface="Calibri"/>
                        </a:rPr>
                        <a:t>4th call: merging(a,4,4,5,5);</a:t>
                      </a:r>
                    </a:p>
                  </a:txBody>
                  <a:tcPr marL="6853" marR="6853" marT="6853"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15251">
                <a:tc>
                  <a:txBody>
                    <a:bodyPr/>
                    <a:lstStyle/>
                    <a:p>
                      <a:pPr algn="ctr" fontAlgn="b"/>
                      <a:r>
                        <a:rPr lang="en-US" sz="1900" b="1" i="0" u="none" strike="noStrike">
                          <a:solidFill>
                            <a:srgbClr val="000000"/>
                          </a:solidFill>
                          <a:latin typeface="Calibri"/>
                        </a:rPr>
                        <a:t>0</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1</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2</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3</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dirty="0">
                          <a:solidFill>
                            <a:srgbClr val="000000"/>
                          </a:solidFill>
                          <a:latin typeface="Calibri"/>
                        </a:rPr>
                        <a:t>4</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5</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6</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r>
              <a:tr h="315251">
                <a:tc>
                  <a:txBody>
                    <a:bodyPr/>
                    <a:lstStyle/>
                    <a:p>
                      <a:pPr algn="ctr" fontAlgn="b"/>
                      <a:r>
                        <a:rPr lang="en-US" sz="1900" b="1" i="0" u="none" strike="noStrike">
                          <a:solidFill>
                            <a:srgbClr val="000000"/>
                          </a:solidFill>
                          <a:latin typeface="Calibri"/>
                        </a:rPr>
                        <a:t>1</a:t>
                      </a:r>
                    </a:p>
                  </a:txBody>
                  <a:tcPr marL="6853" marR="6853" marT="685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4</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7</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9</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dirty="0">
                          <a:solidFill>
                            <a:srgbClr val="000000"/>
                          </a:solidFill>
                          <a:latin typeface="Calibri"/>
                        </a:rPr>
                        <a:t>2</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900" b="1" i="0" u="none" strike="noStrike">
                          <a:solidFill>
                            <a:srgbClr val="000000"/>
                          </a:solidFill>
                          <a:latin typeface="Calibri"/>
                        </a:rPr>
                        <a:t>8</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900" b="1" i="0" u="none" strike="noStrike">
                          <a:solidFill>
                            <a:srgbClr val="000000"/>
                          </a:solidFill>
                          <a:latin typeface="Calibri"/>
                        </a:rPr>
                        <a:t>10</a:t>
                      </a:r>
                    </a:p>
                  </a:txBody>
                  <a:tcPr marL="6853" marR="6853" marT="685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8398">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dirty="0">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r>
              <a:tr h="315251">
                <a:tc>
                  <a:txBody>
                    <a:bodyPr/>
                    <a:lstStyle/>
                    <a:p>
                      <a:pPr algn="ctr" fontAlgn="b"/>
                      <a:r>
                        <a:rPr lang="en-US" sz="1900" b="1" i="0" u="none" strike="noStrike">
                          <a:solidFill>
                            <a:srgbClr val="000000"/>
                          </a:solidFill>
                          <a:latin typeface="Calibri"/>
                        </a:rPr>
                        <a:t>0</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1</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2</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3</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4</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5</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6</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r>
              <a:tr h="315251">
                <a:tc>
                  <a:txBody>
                    <a:bodyPr/>
                    <a:lstStyle/>
                    <a:p>
                      <a:pPr algn="ctr" fontAlgn="b"/>
                      <a:r>
                        <a:rPr lang="en-US" sz="1900" b="1" i="0" u="none" strike="noStrike">
                          <a:solidFill>
                            <a:srgbClr val="000000"/>
                          </a:solidFill>
                          <a:latin typeface="Calibri"/>
                        </a:rPr>
                        <a:t>1</a:t>
                      </a:r>
                    </a:p>
                  </a:txBody>
                  <a:tcPr marL="6853" marR="6853" marT="685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4</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7</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9</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2</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900" b="1" i="0" u="none" strike="noStrike">
                          <a:solidFill>
                            <a:srgbClr val="000000"/>
                          </a:solidFill>
                          <a:latin typeface="Calibri"/>
                        </a:rPr>
                        <a:t>8</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900" b="1" i="0" u="none" strike="noStrike" dirty="0">
                          <a:solidFill>
                            <a:srgbClr val="000000"/>
                          </a:solidFill>
                          <a:latin typeface="Calibri"/>
                        </a:rPr>
                        <a:t>10</a:t>
                      </a:r>
                    </a:p>
                  </a:txBody>
                  <a:tcPr marL="6853" marR="6853" marT="685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Rectangle 4"/>
          <p:cNvSpPr txBox="1">
            <a:spLocks noChangeArrowheads="1"/>
          </p:cNvSpPr>
          <p:nvPr/>
        </p:nvSpPr>
        <p:spPr>
          <a:xfrm>
            <a:off x="609600" y="838200"/>
            <a:ext cx="8229600" cy="6096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tx1"/>
                </a:solidFill>
                <a:effectLst/>
                <a:uLnTx/>
                <a:uFillTx/>
                <a:latin typeface="Cambria" pitchFamily="18" charset="0"/>
                <a:ea typeface="+mj-ea"/>
                <a:cs typeface="+mj-cs"/>
              </a:rPr>
              <a:t>Merge</a:t>
            </a:r>
            <a:r>
              <a:rPr kumimoji="0" lang="en-US" sz="2400" b="1" i="0" u="none" strike="noStrike" kern="1200" cap="none" spc="0" normalizeH="0" noProof="0" dirty="0" smtClean="0">
                <a:ln>
                  <a:noFill/>
                </a:ln>
                <a:solidFill>
                  <a:schemeClr val="tx1"/>
                </a:solidFill>
                <a:effectLst/>
                <a:uLnTx/>
                <a:uFillTx/>
                <a:latin typeface="Cambria" pitchFamily="18" charset="0"/>
                <a:ea typeface="+mj-ea"/>
                <a:cs typeface="+mj-cs"/>
              </a:rPr>
              <a:t> Sort(contd..)</a:t>
            </a:r>
            <a:endParaRPr kumimoji="0" lang="en-US" sz="2400" b="1" i="0" u="none" strike="noStrike" kern="1200" cap="none" spc="0" normalizeH="0" baseline="0" noProof="0" dirty="0" smtClean="0">
              <a:ln>
                <a:noFill/>
              </a:ln>
              <a:solidFill>
                <a:schemeClr val="tx1"/>
              </a:solidFill>
              <a:effectLst/>
              <a:uLnTx/>
              <a:uFillTx/>
              <a:latin typeface="Cambria" pitchFamily="18" charset="0"/>
              <a:ea typeface="+mj-ea"/>
              <a:cs typeface="+mj-c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F82A5B-10F6-41ED-9A2B-03224D407F06}" type="slidenum">
              <a:rPr lang="en-US" smtClean="0"/>
              <a:pPr/>
              <a:t>87</a:t>
            </a:fld>
            <a:endParaRPr lang="en-US"/>
          </a:p>
        </p:txBody>
      </p:sp>
      <p:graphicFrame>
        <p:nvGraphicFramePr>
          <p:cNvPr id="3" name="Table 2"/>
          <p:cNvGraphicFramePr>
            <a:graphicFrameLocks noGrp="1"/>
          </p:cNvGraphicFramePr>
          <p:nvPr/>
        </p:nvGraphicFramePr>
        <p:xfrm>
          <a:off x="3036865" y="1727202"/>
          <a:ext cx="3070270" cy="4063998"/>
        </p:xfrm>
        <a:graphic>
          <a:graphicData uri="http://schemas.openxmlformats.org/drawingml/2006/table">
            <a:tbl>
              <a:tblPr/>
              <a:tblGrid>
                <a:gridCol w="438610"/>
                <a:gridCol w="438610"/>
                <a:gridCol w="438610"/>
                <a:gridCol w="438610"/>
                <a:gridCol w="438610"/>
                <a:gridCol w="438610"/>
                <a:gridCol w="438610"/>
              </a:tblGrid>
              <a:tr h="308398">
                <a:tc gridSpan="7">
                  <a:txBody>
                    <a:bodyPr/>
                    <a:lstStyle/>
                    <a:p>
                      <a:pPr algn="l" fontAlgn="b"/>
                      <a:r>
                        <a:rPr lang="en-US" sz="1900" b="1" i="0" u="none" strike="noStrike">
                          <a:solidFill>
                            <a:srgbClr val="000000"/>
                          </a:solidFill>
                          <a:latin typeface="Calibri"/>
                        </a:rPr>
                        <a:t>5th call: merging(a,4,5,6,6);</a:t>
                      </a:r>
                    </a:p>
                  </a:txBody>
                  <a:tcPr marL="6853" marR="6853" marT="6853"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15251">
                <a:tc>
                  <a:txBody>
                    <a:bodyPr/>
                    <a:lstStyle/>
                    <a:p>
                      <a:pPr algn="ctr" fontAlgn="b"/>
                      <a:r>
                        <a:rPr lang="en-US" sz="1900" b="1" i="0" u="none" strike="noStrike">
                          <a:solidFill>
                            <a:srgbClr val="000000"/>
                          </a:solidFill>
                          <a:latin typeface="Calibri"/>
                        </a:rPr>
                        <a:t>0</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1</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2</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3</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4</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5</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6</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r>
              <a:tr h="315251">
                <a:tc>
                  <a:txBody>
                    <a:bodyPr/>
                    <a:lstStyle/>
                    <a:p>
                      <a:pPr algn="ctr" fontAlgn="b"/>
                      <a:r>
                        <a:rPr lang="en-US" sz="1900" b="1" i="0" u="none" strike="noStrike">
                          <a:solidFill>
                            <a:srgbClr val="000000"/>
                          </a:solidFill>
                          <a:latin typeface="Calibri"/>
                        </a:rPr>
                        <a:t>1</a:t>
                      </a:r>
                    </a:p>
                  </a:txBody>
                  <a:tcPr marL="6853" marR="6853" marT="685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4</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7</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9</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2</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900" b="1" i="0" u="none" strike="noStrike">
                          <a:solidFill>
                            <a:srgbClr val="000000"/>
                          </a:solidFill>
                          <a:latin typeface="Calibri"/>
                        </a:rPr>
                        <a:t>8</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900" b="1" i="0" u="none" strike="noStrike">
                          <a:solidFill>
                            <a:srgbClr val="000000"/>
                          </a:solidFill>
                          <a:latin typeface="Calibri"/>
                        </a:rPr>
                        <a:t>10</a:t>
                      </a:r>
                    </a:p>
                  </a:txBody>
                  <a:tcPr marL="6853" marR="6853" marT="685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r h="308398">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r>
              <a:tr h="315251">
                <a:tc>
                  <a:txBody>
                    <a:bodyPr/>
                    <a:lstStyle/>
                    <a:p>
                      <a:pPr algn="ctr" fontAlgn="b"/>
                      <a:r>
                        <a:rPr lang="en-US" sz="1900" b="1" i="0" u="none" strike="noStrike">
                          <a:solidFill>
                            <a:srgbClr val="000000"/>
                          </a:solidFill>
                          <a:latin typeface="Calibri"/>
                        </a:rPr>
                        <a:t>0</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1</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2</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3</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4</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5</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6</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r>
              <a:tr h="315251">
                <a:tc>
                  <a:txBody>
                    <a:bodyPr/>
                    <a:lstStyle/>
                    <a:p>
                      <a:pPr algn="ctr" fontAlgn="b"/>
                      <a:r>
                        <a:rPr lang="en-US" sz="1900" b="1" i="0" u="none" strike="noStrike">
                          <a:solidFill>
                            <a:srgbClr val="000000"/>
                          </a:solidFill>
                          <a:latin typeface="Calibri"/>
                        </a:rPr>
                        <a:t>1</a:t>
                      </a:r>
                    </a:p>
                  </a:txBody>
                  <a:tcPr marL="6853" marR="6853" marT="685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4</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7</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9</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2</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900" b="1" i="0" u="none" strike="noStrike">
                          <a:solidFill>
                            <a:srgbClr val="000000"/>
                          </a:solidFill>
                          <a:latin typeface="Calibri"/>
                        </a:rPr>
                        <a:t>8</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900" b="1" i="0" u="none" strike="noStrike">
                          <a:solidFill>
                            <a:srgbClr val="000000"/>
                          </a:solidFill>
                          <a:latin typeface="Calibri"/>
                        </a:rPr>
                        <a:t>10</a:t>
                      </a:r>
                    </a:p>
                  </a:txBody>
                  <a:tcPr marL="6853" marR="6853" marT="685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r>
              <a:tr h="308398">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r>
              <a:tr h="308398">
                <a:tc gridSpan="7">
                  <a:txBody>
                    <a:bodyPr/>
                    <a:lstStyle/>
                    <a:p>
                      <a:pPr algn="l" fontAlgn="b"/>
                      <a:r>
                        <a:rPr lang="en-US" sz="1900" b="1" i="0" u="none" strike="noStrike">
                          <a:solidFill>
                            <a:srgbClr val="000000"/>
                          </a:solidFill>
                          <a:latin typeface="Calibri"/>
                        </a:rPr>
                        <a:t>6th call: merging(a,0,3,4,6);</a:t>
                      </a:r>
                    </a:p>
                  </a:txBody>
                  <a:tcPr marL="6853" marR="6853" marT="6853"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15251">
                <a:tc>
                  <a:txBody>
                    <a:bodyPr/>
                    <a:lstStyle/>
                    <a:p>
                      <a:pPr algn="ctr" fontAlgn="b"/>
                      <a:r>
                        <a:rPr lang="en-US" sz="1900" b="1" i="0" u="none" strike="noStrike">
                          <a:solidFill>
                            <a:srgbClr val="000000"/>
                          </a:solidFill>
                          <a:latin typeface="Calibri"/>
                        </a:rPr>
                        <a:t>0</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1</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2</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3</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4</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5</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6</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r>
              <a:tr h="315251">
                <a:tc>
                  <a:txBody>
                    <a:bodyPr/>
                    <a:lstStyle/>
                    <a:p>
                      <a:pPr algn="ctr" fontAlgn="b"/>
                      <a:r>
                        <a:rPr lang="en-US" sz="1900" b="1" i="0" u="none" strike="noStrike">
                          <a:solidFill>
                            <a:srgbClr val="000000"/>
                          </a:solidFill>
                          <a:latin typeface="Calibri"/>
                        </a:rPr>
                        <a:t>1</a:t>
                      </a:r>
                    </a:p>
                  </a:txBody>
                  <a:tcPr marL="6853" marR="6853" marT="685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900" b="1" i="0" u="none" strike="noStrike">
                          <a:solidFill>
                            <a:srgbClr val="000000"/>
                          </a:solidFill>
                          <a:latin typeface="Calibri"/>
                        </a:rPr>
                        <a:t>4</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900" b="1" i="0" u="none" strike="noStrike">
                          <a:solidFill>
                            <a:srgbClr val="000000"/>
                          </a:solidFill>
                          <a:latin typeface="Calibri"/>
                        </a:rPr>
                        <a:t>7</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900" b="1" i="0" u="none" strike="noStrike">
                          <a:solidFill>
                            <a:srgbClr val="000000"/>
                          </a:solidFill>
                          <a:latin typeface="Calibri"/>
                        </a:rPr>
                        <a:t>9</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900" b="1" i="0" u="none" strike="noStrike">
                          <a:solidFill>
                            <a:srgbClr val="000000"/>
                          </a:solidFill>
                          <a:latin typeface="Calibri"/>
                        </a:rPr>
                        <a:t>2</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900" b="1" i="0" u="none" strike="noStrike">
                          <a:solidFill>
                            <a:srgbClr val="000000"/>
                          </a:solidFill>
                          <a:latin typeface="Calibri"/>
                        </a:rPr>
                        <a:t>8</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900" b="1" i="0" u="none" strike="noStrike">
                          <a:solidFill>
                            <a:srgbClr val="000000"/>
                          </a:solidFill>
                          <a:latin typeface="Calibri"/>
                        </a:rPr>
                        <a:t>10</a:t>
                      </a:r>
                    </a:p>
                  </a:txBody>
                  <a:tcPr marL="6853" marR="6853" marT="685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r h="308398">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900" b="1" i="0" u="none" strike="noStrike">
                        <a:solidFill>
                          <a:srgbClr val="000000"/>
                        </a:solidFill>
                        <a:latin typeface="Calibri"/>
                      </a:endParaRPr>
                    </a:p>
                  </a:txBody>
                  <a:tcPr marL="6853" marR="6853" marT="6853" marB="0" anchor="b">
                    <a:lnL>
                      <a:noFill/>
                    </a:lnL>
                    <a:lnR>
                      <a:noFill/>
                    </a:lnR>
                    <a:lnT w="12700" cap="flat" cmpd="sng" algn="ctr">
                      <a:solidFill>
                        <a:srgbClr val="000000"/>
                      </a:solidFill>
                      <a:prstDash val="solid"/>
                      <a:round/>
                      <a:headEnd type="none" w="med" len="med"/>
                      <a:tailEnd type="none" w="med" len="med"/>
                    </a:lnT>
                    <a:lnB>
                      <a:noFill/>
                    </a:lnB>
                  </a:tcPr>
                </a:tc>
              </a:tr>
              <a:tr h="315251">
                <a:tc>
                  <a:txBody>
                    <a:bodyPr/>
                    <a:lstStyle/>
                    <a:p>
                      <a:pPr algn="ctr" fontAlgn="b"/>
                      <a:r>
                        <a:rPr lang="en-US" sz="1900" b="1" i="0" u="none" strike="noStrike">
                          <a:solidFill>
                            <a:srgbClr val="000000"/>
                          </a:solidFill>
                          <a:latin typeface="Calibri"/>
                        </a:rPr>
                        <a:t>0</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1</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2</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3</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4</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5</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900" b="1" i="0" u="none" strike="noStrike">
                          <a:solidFill>
                            <a:srgbClr val="000000"/>
                          </a:solidFill>
                          <a:latin typeface="Calibri"/>
                        </a:rPr>
                        <a:t>6</a:t>
                      </a:r>
                    </a:p>
                  </a:txBody>
                  <a:tcPr marL="6853" marR="6853" marT="6853" marB="0" anchor="b">
                    <a:lnL>
                      <a:noFill/>
                    </a:lnL>
                    <a:lnR>
                      <a:noFill/>
                    </a:lnR>
                    <a:lnT>
                      <a:noFill/>
                    </a:lnT>
                    <a:lnB w="12700" cap="flat" cmpd="sng" algn="ctr">
                      <a:solidFill>
                        <a:srgbClr val="000000"/>
                      </a:solidFill>
                      <a:prstDash val="solid"/>
                      <a:round/>
                      <a:headEnd type="none" w="med" len="med"/>
                      <a:tailEnd type="none" w="med" len="med"/>
                    </a:lnB>
                  </a:tcPr>
                </a:tc>
              </a:tr>
              <a:tr h="315251">
                <a:tc>
                  <a:txBody>
                    <a:bodyPr/>
                    <a:lstStyle/>
                    <a:p>
                      <a:pPr algn="ctr" fontAlgn="b"/>
                      <a:r>
                        <a:rPr lang="en-US" sz="1900" b="1" i="0" u="none" strike="noStrike">
                          <a:solidFill>
                            <a:srgbClr val="000000"/>
                          </a:solidFill>
                          <a:latin typeface="Calibri"/>
                        </a:rPr>
                        <a:t>1</a:t>
                      </a:r>
                    </a:p>
                  </a:txBody>
                  <a:tcPr marL="6853" marR="6853" marT="685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900" b="1" i="0" u="none" strike="noStrike">
                          <a:solidFill>
                            <a:srgbClr val="000000"/>
                          </a:solidFill>
                          <a:latin typeface="Calibri"/>
                        </a:rPr>
                        <a:t>2</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900" b="1" i="0" u="none" strike="noStrike">
                          <a:solidFill>
                            <a:srgbClr val="000000"/>
                          </a:solidFill>
                          <a:latin typeface="Calibri"/>
                        </a:rPr>
                        <a:t>4</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900" b="1" i="0" u="none" strike="noStrike">
                          <a:solidFill>
                            <a:srgbClr val="000000"/>
                          </a:solidFill>
                          <a:latin typeface="Calibri"/>
                        </a:rPr>
                        <a:t>7</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900" b="1" i="0" u="none" strike="noStrike">
                          <a:solidFill>
                            <a:srgbClr val="000000"/>
                          </a:solidFill>
                          <a:latin typeface="Calibri"/>
                        </a:rPr>
                        <a:t>8</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900" b="1" i="0" u="none" strike="noStrike">
                          <a:solidFill>
                            <a:srgbClr val="000000"/>
                          </a:solidFill>
                          <a:latin typeface="Calibri"/>
                        </a:rPr>
                        <a:t>9</a:t>
                      </a:r>
                    </a:p>
                  </a:txBody>
                  <a:tcPr marL="6853" marR="6853" marT="68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900" b="1" i="0" u="none" strike="noStrike" dirty="0">
                          <a:solidFill>
                            <a:srgbClr val="000000"/>
                          </a:solidFill>
                          <a:latin typeface="Calibri"/>
                        </a:rPr>
                        <a:t>10</a:t>
                      </a:r>
                    </a:p>
                  </a:txBody>
                  <a:tcPr marL="6853" marR="6853" marT="685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r>
            </a:tbl>
          </a:graphicData>
        </a:graphic>
      </p:graphicFrame>
      <p:sp>
        <p:nvSpPr>
          <p:cNvPr id="4" name="Rectangle 4"/>
          <p:cNvSpPr txBox="1">
            <a:spLocks noChangeArrowheads="1"/>
          </p:cNvSpPr>
          <p:nvPr/>
        </p:nvSpPr>
        <p:spPr>
          <a:xfrm>
            <a:off x="609600" y="838200"/>
            <a:ext cx="8229600" cy="6096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tx1"/>
                </a:solidFill>
                <a:effectLst/>
                <a:uLnTx/>
                <a:uFillTx/>
                <a:latin typeface="Cambria" pitchFamily="18" charset="0"/>
                <a:ea typeface="+mj-ea"/>
                <a:cs typeface="+mj-cs"/>
              </a:rPr>
              <a:t>Merge</a:t>
            </a:r>
            <a:r>
              <a:rPr kumimoji="0" lang="en-US" sz="2400" b="1" i="0" u="none" strike="noStrike" kern="1200" cap="none" spc="0" normalizeH="0" noProof="0" dirty="0" smtClean="0">
                <a:ln>
                  <a:noFill/>
                </a:ln>
                <a:solidFill>
                  <a:schemeClr val="tx1"/>
                </a:solidFill>
                <a:effectLst/>
                <a:uLnTx/>
                <a:uFillTx/>
                <a:latin typeface="Cambria" pitchFamily="18" charset="0"/>
                <a:ea typeface="+mj-ea"/>
                <a:cs typeface="+mj-cs"/>
              </a:rPr>
              <a:t> Sort(contd..)</a:t>
            </a:r>
            <a:endParaRPr kumimoji="0" lang="en-US" sz="2400" b="1" i="0" u="none" strike="noStrike" kern="1200" cap="none" spc="0" normalizeH="0" baseline="0" noProof="0" dirty="0" smtClean="0">
              <a:ln>
                <a:noFill/>
              </a:ln>
              <a:solidFill>
                <a:schemeClr val="tx1"/>
              </a:solidFill>
              <a:effectLst/>
              <a:uLnTx/>
              <a:uFillTx/>
              <a:latin typeface="Cambria" pitchFamily="18" charset="0"/>
              <a:ea typeface="+mj-ea"/>
              <a:cs typeface="+mj-c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4"/>
          <p:cNvSpPr>
            <a:spLocks noGrp="1" noChangeArrowheads="1"/>
          </p:cNvSpPr>
          <p:nvPr>
            <p:ph type="title" idx="4294967295"/>
          </p:nvPr>
        </p:nvSpPr>
        <p:spPr>
          <a:xfrm>
            <a:off x="304800" y="609600"/>
            <a:ext cx="8229600" cy="609600"/>
          </a:xfrm>
          <a:prstGeom prst="rect">
            <a:avLst/>
          </a:prstGeom>
        </p:spPr>
        <p:txBody>
          <a:bodyPr>
            <a:normAutofit/>
          </a:bodyPr>
          <a:lstStyle/>
          <a:p>
            <a:pPr>
              <a:defRPr/>
            </a:pPr>
            <a:r>
              <a:rPr lang="en-US" sz="2400" dirty="0" smtClean="0"/>
              <a:t>Program for Merge Sort</a:t>
            </a:r>
          </a:p>
        </p:txBody>
      </p:sp>
      <p:sp>
        <p:nvSpPr>
          <p:cNvPr id="43011" name="Text Box 5"/>
          <p:cNvSpPr txBox="1">
            <a:spLocks noChangeArrowheads="1"/>
          </p:cNvSpPr>
          <p:nvPr/>
        </p:nvSpPr>
        <p:spPr bwMode="auto">
          <a:xfrm>
            <a:off x="381000" y="1371600"/>
            <a:ext cx="8153400" cy="366713"/>
          </a:xfrm>
          <a:prstGeom prst="rect">
            <a:avLst/>
          </a:prstGeom>
          <a:noFill/>
          <a:ln w="9525">
            <a:noFill/>
            <a:miter lim="800000"/>
            <a:headEnd/>
            <a:tailEnd/>
          </a:ln>
        </p:spPr>
        <p:txBody>
          <a:bodyPr>
            <a:spAutoFit/>
          </a:bodyPr>
          <a:lstStyle/>
          <a:p>
            <a:pPr>
              <a:spcBef>
                <a:spcPct val="50000"/>
              </a:spcBef>
            </a:pPr>
            <a:endParaRPr lang="en-US"/>
          </a:p>
        </p:txBody>
      </p:sp>
      <p:sp>
        <p:nvSpPr>
          <p:cNvPr id="43012" name="Text Box 6"/>
          <p:cNvSpPr txBox="1">
            <a:spLocks noChangeArrowheads="1"/>
          </p:cNvSpPr>
          <p:nvPr/>
        </p:nvSpPr>
        <p:spPr bwMode="auto">
          <a:xfrm>
            <a:off x="990600" y="1033046"/>
            <a:ext cx="8610600" cy="338554"/>
          </a:xfrm>
          <a:prstGeom prst="rect">
            <a:avLst/>
          </a:prstGeom>
          <a:noFill/>
          <a:ln w="9525">
            <a:noFill/>
            <a:miter lim="800000"/>
            <a:headEnd/>
            <a:tailEnd/>
          </a:ln>
        </p:spPr>
        <p:txBody>
          <a:bodyPr>
            <a:spAutoFit/>
          </a:bodyPr>
          <a:lstStyle/>
          <a:p>
            <a:r>
              <a:rPr lang="en-US" sz="1600" b="1" dirty="0" smtClean="0"/>
              <a:t>Program to sort an array of integers in ascending order using Merge sort.</a:t>
            </a:r>
            <a:endParaRPr lang="en-US" sz="1600" dirty="0" smtClean="0"/>
          </a:p>
        </p:txBody>
      </p:sp>
      <p:sp>
        <p:nvSpPr>
          <p:cNvPr id="8" name="Text Box 6"/>
          <p:cNvSpPr txBox="1">
            <a:spLocks noChangeArrowheads="1"/>
          </p:cNvSpPr>
          <p:nvPr/>
        </p:nvSpPr>
        <p:spPr bwMode="auto">
          <a:xfrm>
            <a:off x="304800" y="1371600"/>
            <a:ext cx="8305800" cy="4447371"/>
          </a:xfrm>
          <a:prstGeom prst="rect">
            <a:avLst/>
          </a:prstGeom>
          <a:noFill/>
          <a:ln w="9525">
            <a:noFill/>
            <a:miter lim="800000"/>
            <a:headEnd/>
            <a:tailEnd/>
          </a:ln>
        </p:spPr>
        <p:txBody>
          <a:bodyPr wrap="square">
            <a:spAutoFit/>
          </a:bodyPr>
          <a:lstStyle/>
          <a:p>
            <a:r>
              <a:rPr lang="en-US" sz="1600" dirty="0" smtClean="0"/>
              <a:t>#include&lt;</a:t>
            </a:r>
            <a:r>
              <a:rPr lang="en-US" sz="1600" dirty="0" err="1" smtClean="0"/>
              <a:t>iostream.h</a:t>
            </a:r>
            <a:r>
              <a:rPr lang="en-US" sz="1600" dirty="0" smtClean="0"/>
              <a:t>&gt;</a:t>
            </a:r>
          </a:p>
          <a:p>
            <a:r>
              <a:rPr lang="en-US" sz="1600" dirty="0" smtClean="0"/>
              <a:t>#include&lt;</a:t>
            </a:r>
            <a:r>
              <a:rPr lang="en-US" sz="1600" dirty="0" err="1" smtClean="0"/>
              <a:t>conio.h</a:t>
            </a:r>
            <a:r>
              <a:rPr lang="en-US" sz="1600" dirty="0" smtClean="0"/>
              <a:t>&gt;</a:t>
            </a:r>
          </a:p>
          <a:p>
            <a:r>
              <a:rPr lang="en-US" sz="1600" dirty="0" smtClean="0"/>
              <a:t>void </a:t>
            </a:r>
            <a:r>
              <a:rPr lang="en-US" sz="1600" dirty="0" err="1" smtClean="0"/>
              <a:t>mergesort</a:t>
            </a:r>
            <a:r>
              <a:rPr lang="en-US" sz="1600" dirty="0" smtClean="0"/>
              <a:t>(</a:t>
            </a:r>
            <a:r>
              <a:rPr lang="en-US" sz="1600" dirty="0" err="1" smtClean="0"/>
              <a:t>int</a:t>
            </a:r>
            <a:r>
              <a:rPr lang="en-US" sz="1600" dirty="0" smtClean="0"/>
              <a:t> a[],</a:t>
            </a:r>
            <a:r>
              <a:rPr lang="en-US" sz="1600" dirty="0" err="1" smtClean="0"/>
              <a:t>intbeg,int</a:t>
            </a:r>
            <a:r>
              <a:rPr lang="en-US" sz="1600" dirty="0" smtClean="0"/>
              <a:t> end);</a:t>
            </a:r>
          </a:p>
          <a:p>
            <a:r>
              <a:rPr lang="en-US" sz="1600" dirty="0" smtClean="0"/>
              <a:t>void </a:t>
            </a:r>
            <a:r>
              <a:rPr lang="en-US" sz="1600" dirty="0" err="1" smtClean="0"/>
              <a:t>mergingsortedsubarrays</a:t>
            </a:r>
            <a:r>
              <a:rPr lang="en-US" sz="1600" dirty="0" smtClean="0"/>
              <a:t>(</a:t>
            </a:r>
            <a:r>
              <a:rPr lang="en-US" sz="1600" dirty="0" err="1" smtClean="0"/>
              <a:t>int</a:t>
            </a:r>
            <a:r>
              <a:rPr lang="en-US" sz="1600" dirty="0" smtClean="0"/>
              <a:t> a[7],</a:t>
            </a:r>
            <a:r>
              <a:rPr lang="en-US" sz="1600" dirty="0" err="1" smtClean="0"/>
              <a:t>intlb,intlr,intrb,intrr</a:t>
            </a:r>
            <a:r>
              <a:rPr lang="en-US" sz="1600" dirty="0" smtClean="0"/>
              <a:t>);</a:t>
            </a:r>
          </a:p>
          <a:p>
            <a:r>
              <a:rPr lang="en-US" sz="1600" dirty="0" smtClean="0"/>
              <a:t>void main()</a:t>
            </a:r>
          </a:p>
          <a:p>
            <a:r>
              <a:rPr lang="en-US" sz="1600" dirty="0" smtClean="0"/>
              <a:t>{</a:t>
            </a:r>
          </a:p>
          <a:p>
            <a:r>
              <a:rPr lang="en-US" sz="1600" dirty="0" err="1" smtClean="0"/>
              <a:t>clrscr</a:t>
            </a:r>
            <a:r>
              <a:rPr lang="en-US" sz="1600" dirty="0" smtClean="0"/>
              <a:t>();</a:t>
            </a:r>
          </a:p>
          <a:p>
            <a:r>
              <a:rPr lang="en-US" sz="1600" dirty="0" err="1" smtClean="0"/>
              <a:t>inti,n</a:t>
            </a:r>
            <a:r>
              <a:rPr lang="en-US" sz="1600" dirty="0" smtClean="0"/>
              <a:t>=7,a[7]={7,4,9,1,3,2,8};</a:t>
            </a:r>
          </a:p>
          <a:p>
            <a:r>
              <a:rPr lang="en-US" sz="1600" dirty="0" smtClean="0"/>
              <a:t>for(</a:t>
            </a:r>
            <a:r>
              <a:rPr lang="en-US" sz="1600" dirty="0" err="1" smtClean="0"/>
              <a:t>i</a:t>
            </a:r>
            <a:r>
              <a:rPr lang="en-US" sz="1600" dirty="0" smtClean="0"/>
              <a:t>=0;i&lt;7;i++)</a:t>
            </a:r>
          </a:p>
          <a:p>
            <a:r>
              <a:rPr lang="en-US" sz="1600" dirty="0" smtClean="0"/>
              <a:t>	</a:t>
            </a:r>
            <a:r>
              <a:rPr lang="en-US" sz="1600" dirty="0" err="1" smtClean="0"/>
              <a:t>cout</a:t>
            </a:r>
            <a:r>
              <a:rPr lang="en-US" sz="1600" dirty="0" smtClean="0"/>
              <a:t>&lt;&lt;a[</a:t>
            </a:r>
            <a:r>
              <a:rPr lang="en-US" sz="1600" dirty="0" err="1" smtClean="0"/>
              <a:t>i</a:t>
            </a:r>
            <a:r>
              <a:rPr lang="en-US" sz="1600" dirty="0" smtClean="0"/>
              <a:t>]&lt;&lt;“ “;</a:t>
            </a:r>
          </a:p>
          <a:p>
            <a:r>
              <a:rPr lang="en-US" sz="1600" dirty="0" err="1" smtClean="0"/>
              <a:t>mergesort</a:t>
            </a:r>
            <a:r>
              <a:rPr lang="en-US" sz="1600" dirty="0" smtClean="0"/>
              <a:t>(a,0,n-1);</a:t>
            </a:r>
          </a:p>
          <a:p>
            <a:r>
              <a:rPr lang="en-US" sz="1600" dirty="0" err="1" smtClean="0"/>
              <a:t>cout</a:t>
            </a:r>
            <a:r>
              <a:rPr lang="en-US" sz="1600" dirty="0" smtClean="0"/>
              <a:t>&lt;&lt;</a:t>
            </a:r>
            <a:r>
              <a:rPr lang="en-US" sz="1600" dirty="0" err="1" smtClean="0"/>
              <a:t>endl</a:t>
            </a:r>
            <a:r>
              <a:rPr lang="en-US" sz="1600" dirty="0" smtClean="0"/>
              <a:t>&lt;&lt;"sorted array=";</a:t>
            </a:r>
          </a:p>
          <a:p>
            <a:r>
              <a:rPr lang="en-US" sz="1600" dirty="0" smtClean="0"/>
              <a:t>for(</a:t>
            </a:r>
            <a:r>
              <a:rPr lang="en-US" sz="1600" dirty="0" err="1" smtClean="0"/>
              <a:t>i</a:t>
            </a:r>
            <a:r>
              <a:rPr lang="en-US" sz="1600" dirty="0" smtClean="0"/>
              <a:t>=0;i&lt;=6;i++)</a:t>
            </a:r>
          </a:p>
          <a:p>
            <a:r>
              <a:rPr lang="en-US" sz="1600" dirty="0" err="1" smtClean="0"/>
              <a:t>cout</a:t>
            </a:r>
            <a:r>
              <a:rPr lang="en-US" sz="1600" dirty="0" smtClean="0"/>
              <a:t>&lt;&lt;a[</a:t>
            </a:r>
            <a:r>
              <a:rPr lang="en-US" sz="1600" dirty="0" err="1" smtClean="0"/>
              <a:t>i</a:t>
            </a:r>
            <a:r>
              <a:rPr lang="en-US" sz="1600" dirty="0" smtClean="0"/>
              <a:t>]&lt;&lt;" ";</a:t>
            </a:r>
          </a:p>
          <a:p>
            <a:r>
              <a:rPr lang="en-US" sz="1600" dirty="0" err="1" smtClean="0"/>
              <a:t>getch</a:t>
            </a:r>
            <a:r>
              <a:rPr lang="en-US" sz="1600" dirty="0" smtClean="0"/>
              <a:t>();</a:t>
            </a:r>
          </a:p>
          <a:p>
            <a:r>
              <a:rPr lang="en-US" sz="1600" dirty="0" smtClean="0"/>
              <a:t>}</a:t>
            </a:r>
          </a:p>
          <a:p>
            <a:pPr>
              <a:spcBef>
                <a:spcPct val="50000"/>
              </a:spcBef>
            </a:pPr>
            <a:endParaRPr lang="en-US" dirty="0"/>
          </a:p>
        </p:txBody>
      </p:sp>
      <p:sp>
        <p:nvSpPr>
          <p:cNvPr id="148482" name="Rectangle 2"/>
          <p:cNvSpPr>
            <a:spLocks noChangeArrowheads="1"/>
          </p:cNvSpPr>
          <p:nvPr/>
        </p:nvSpPr>
        <p:spPr bwMode="auto">
          <a:xfrm>
            <a:off x="4563259" y="2667000"/>
            <a:ext cx="4580741" cy="313932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lang="en-US" dirty="0" smtClean="0">
                <a:latin typeface="Times New Roman" pitchFamily="18" charset="0"/>
                <a:ea typeface="Times New Roman" pitchFamily="18" charset="0"/>
                <a:cs typeface="Times New Roman" pitchFamily="18" charset="0"/>
              </a:rPr>
              <a:t>void </a:t>
            </a:r>
            <a:r>
              <a:rPr lang="en-US" dirty="0" err="1" smtClean="0">
                <a:latin typeface="Times New Roman" pitchFamily="18" charset="0"/>
                <a:ea typeface="Times New Roman" pitchFamily="18" charset="0"/>
                <a:cs typeface="Times New Roman" pitchFamily="18" charset="0"/>
              </a:rPr>
              <a:t>mergesort</a:t>
            </a:r>
            <a:r>
              <a:rPr lang="en-US" dirty="0" smtClean="0">
                <a:latin typeface="Times New Roman" pitchFamily="18" charset="0"/>
                <a:ea typeface="Times New Roman" pitchFamily="18" charset="0"/>
                <a:cs typeface="Times New Roman" pitchFamily="18" charset="0"/>
              </a:rPr>
              <a:t>(</a:t>
            </a:r>
            <a:r>
              <a:rPr lang="en-US" dirty="0" err="1" smtClean="0">
                <a:latin typeface="Times New Roman" pitchFamily="18" charset="0"/>
                <a:ea typeface="Times New Roman" pitchFamily="18" charset="0"/>
                <a:cs typeface="Times New Roman" pitchFamily="18" charset="0"/>
              </a:rPr>
              <a:t>int</a:t>
            </a:r>
            <a:r>
              <a:rPr lang="en-US" dirty="0" smtClean="0">
                <a:latin typeface="Times New Roman" pitchFamily="18" charset="0"/>
                <a:ea typeface="Times New Roman" pitchFamily="18" charset="0"/>
                <a:cs typeface="Times New Roman" pitchFamily="18" charset="0"/>
              </a:rPr>
              <a:t> a[],</a:t>
            </a:r>
            <a:r>
              <a:rPr lang="en-US" dirty="0" err="1" smtClean="0">
                <a:latin typeface="Times New Roman" pitchFamily="18" charset="0"/>
                <a:ea typeface="Times New Roman" pitchFamily="18" charset="0"/>
                <a:cs typeface="Times New Roman" pitchFamily="18" charset="0"/>
              </a:rPr>
              <a:t>int</a:t>
            </a:r>
            <a:r>
              <a:rPr lang="en-US" dirty="0" smtClean="0">
                <a:latin typeface="Times New Roman" pitchFamily="18" charset="0"/>
                <a:ea typeface="Times New Roman" pitchFamily="18" charset="0"/>
                <a:cs typeface="Times New Roman" pitchFamily="18" charset="0"/>
              </a:rPr>
              <a:t> beg, </a:t>
            </a:r>
            <a:r>
              <a:rPr lang="en-US" dirty="0" err="1" smtClean="0">
                <a:latin typeface="Times New Roman" pitchFamily="18" charset="0"/>
                <a:ea typeface="Times New Roman" pitchFamily="18" charset="0"/>
                <a:cs typeface="Times New Roman" pitchFamily="18" charset="0"/>
              </a:rPr>
              <a:t>int</a:t>
            </a:r>
            <a:r>
              <a:rPr lang="en-US" dirty="0" smtClean="0">
                <a:latin typeface="Times New Roman" pitchFamily="18" charset="0"/>
                <a:ea typeface="Times New Roman" pitchFamily="18" charset="0"/>
                <a:cs typeface="Times New Roman" pitchFamily="18" charset="0"/>
              </a:rPr>
              <a:t> end)</a:t>
            </a:r>
            <a:endParaRPr lang="en-US" sz="1050" dirty="0" smtClean="0">
              <a:latin typeface="Arial" pitchFamily="34" charset="0"/>
              <a:cs typeface="Arial" pitchFamily="34" charset="0"/>
            </a:endParaRPr>
          </a:p>
          <a:p>
            <a:pPr lvl="0" eaLnBrk="0" fontAlgn="base" hangingPunct="0">
              <a:spcBef>
                <a:spcPct val="0"/>
              </a:spcBef>
              <a:spcAft>
                <a:spcPct val="0"/>
              </a:spcAft>
            </a:pPr>
            <a:r>
              <a:rPr lang="en-US" dirty="0" smtClean="0">
                <a:latin typeface="Times New Roman" pitchFamily="18" charset="0"/>
                <a:ea typeface="Times New Roman" pitchFamily="18" charset="0"/>
                <a:cs typeface="Times New Roman" pitchFamily="18" charset="0"/>
              </a:rPr>
              <a:t>{</a:t>
            </a:r>
            <a:endParaRPr lang="en-US" sz="1050" dirty="0" smtClean="0">
              <a:latin typeface="Arial" pitchFamily="34" charset="0"/>
              <a:cs typeface="Arial" pitchFamily="34" charset="0"/>
            </a:endParaRPr>
          </a:p>
          <a:p>
            <a:pPr lvl="0" eaLnBrk="0" fontAlgn="base" hangingPunct="0">
              <a:spcBef>
                <a:spcPct val="0"/>
              </a:spcBef>
              <a:spcAft>
                <a:spcPct val="0"/>
              </a:spcAft>
            </a:pPr>
            <a:r>
              <a:rPr lang="en-US" dirty="0" err="1" smtClean="0">
                <a:latin typeface="Times New Roman" pitchFamily="18" charset="0"/>
                <a:ea typeface="Times New Roman" pitchFamily="18" charset="0"/>
                <a:cs typeface="Times New Roman" pitchFamily="18" charset="0"/>
              </a:rPr>
              <a:t>int</a:t>
            </a:r>
            <a:r>
              <a:rPr lang="en-US" dirty="0" smtClean="0">
                <a:latin typeface="Times New Roman" pitchFamily="18" charset="0"/>
                <a:ea typeface="Times New Roman" pitchFamily="18" charset="0"/>
                <a:cs typeface="Times New Roman" pitchFamily="18" charset="0"/>
              </a:rPr>
              <a:t> mid;</a:t>
            </a:r>
            <a:endParaRPr lang="en-US" sz="1050" dirty="0" smtClean="0">
              <a:latin typeface="Arial" pitchFamily="34" charset="0"/>
              <a:cs typeface="Arial" pitchFamily="34" charset="0"/>
            </a:endParaRPr>
          </a:p>
          <a:p>
            <a:pPr lvl="0" eaLnBrk="0" fontAlgn="base" hangingPunct="0">
              <a:spcBef>
                <a:spcPct val="0"/>
              </a:spcBef>
              <a:spcAft>
                <a:spcPct val="0"/>
              </a:spcAft>
            </a:pPr>
            <a:r>
              <a:rPr lang="en-US" dirty="0" smtClean="0">
                <a:latin typeface="Times New Roman" pitchFamily="18" charset="0"/>
                <a:ea typeface="Times New Roman" pitchFamily="18" charset="0"/>
                <a:cs typeface="Times New Roman" pitchFamily="18" charset="0"/>
              </a:rPr>
              <a:t>if(beg&lt;end)</a:t>
            </a:r>
            <a:endParaRPr lang="en-US" sz="1050" dirty="0" smtClean="0">
              <a:latin typeface="Arial" pitchFamily="34" charset="0"/>
              <a:cs typeface="Arial" pitchFamily="34" charset="0"/>
            </a:endParaRPr>
          </a:p>
          <a:p>
            <a:pPr lvl="0" eaLnBrk="0" fontAlgn="base" hangingPunct="0">
              <a:spcBef>
                <a:spcPct val="0"/>
              </a:spcBef>
              <a:spcAft>
                <a:spcPct val="0"/>
              </a:spcAft>
            </a:pPr>
            <a:r>
              <a:rPr lang="en-US" dirty="0" smtClean="0">
                <a:latin typeface="Times New Roman" pitchFamily="18" charset="0"/>
                <a:ea typeface="Times New Roman" pitchFamily="18" charset="0"/>
                <a:cs typeface="Times New Roman" pitchFamily="18" charset="0"/>
              </a:rPr>
              <a:t>{</a:t>
            </a:r>
            <a:endParaRPr lang="en-US" sz="1050" dirty="0" smtClean="0">
              <a:latin typeface="Arial" pitchFamily="34" charset="0"/>
              <a:cs typeface="Arial" pitchFamily="34" charset="0"/>
            </a:endParaRPr>
          </a:p>
          <a:p>
            <a:pPr lvl="0" eaLnBrk="0" fontAlgn="base" hangingPunct="0">
              <a:spcBef>
                <a:spcPct val="0"/>
              </a:spcBef>
              <a:spcAft>
                <a:spcPct val="0"/>
              </a:spcAft>
            </a:pPr>
            <a:r>
              <a:rPr lang="en-US" dirty="0" smtClean="0">
                <a:latin typeface="Times New Roman" pitchFamily="18" charset="0"/>
                <a:ea typeface="Times New Roman" pitchFamily="18" charset="0"/>
                <a:cs typeface="Times New Roman" pitchFamily="18" charset="0"/>
              </a:rPr>
              <a:t>mid=(</a:t>
            </a:r>
            <a:r>
              <a:rPr lang="en-US" dirty="0" err="1" smtClean="0">
                <a:latin typeface="Times New Roman" pitchFamily="18" charset="0"/>
                <a:ea typeface="Times New Roman" pitchFamily="18" charset="0"/>
                <a:cs typeface="Times New Roman" pitchFamily="18" charset="0"/>
              </a:rPr>
              <a:t>beg+end</a:t>
            </a:r>
            <a:r>
              <a:rPr lang="en-US" dirty="0" smtClean="0">
                <a:latin typeface="Times New Roman" pitchFamily="18" charset="0"/>
                <a:ea typeface="Times New Roman" pitchFamily="18" charset="0"/>
                <a:cs typeface="Times New Roman" pitchFamily="18" charset="0"/>
              </a:rPr>
              <a:t>)/2;</a:t>
            </a:r>
            <a:endParaRPr lang="en-US" sz="1050" dirty="0" smtClean="0">
              <a:latin typeface="Arial" pitchFamily="34" charset="0"/>
              <a:cs typeface="Arial" pitchFamily="34" charset="0"/>
            </a:endParaRPr>
          </a:p>
          <a:p>
            <a:pPr lvl="0" eaLnBrk="0" fontAlgn="base" hangingPunct="0">
              <a:spcBef>
                <a:spcPct val="0"/>
              </a:spcBef>
              <a:spcAft>
                <a:spcPct val="0"/>
              </a:spcAft>
            </a:pPr>
            <a:r>
              <a:rPr lang="en-US" dirty="0" err="1" smtClean="0">
                <a:latin typeface="Times New Roman" pitchFamily="18" charset="0"/>
                <a:ea typeface="Times New Roman" pitchFamily="18" charset="0"/>
                <a:cs typeface="Times New Roman" pitchFamily="18" charset="0"/>
              </a:rPr>
              <a:t>mergesort</a:t>
            </a:r>
            <a:r>
              <a:rPr lang="en-US" dirty="0" smtClean="0">
                <a:latin typeface="Times New Roman" pitchFamily="18" charset="0"/>
                <a:ea typeface="Times New Roman" pitchFamily="18" charset="0"/>
                <a:cs typeface="Times New Roman" pitchFamily="18" charset="0"/>
              </a:rPr>
              <a:t>(</a:t>
            </a:r>
            <a:r>
              <a:rPr lang="en-US" dirty="0" err="1" smtClean="0">
                <a:latin typeface="Times New Roman" pitchFamily="18" charset="0"/>
                <a:ea typeface="Times New Roman" pitchFamily="18" charset="0"/>
                <a:cs typeface="Times New Roman" pitchFamily="18" charset="0"/>
              </a:rPr>
              <a:t>a,beg,mid</a:t>
            </a:r>
            <a:r>
              <a:rPr lang="en-US" dirty="0" smtClean="0">
                <a:latin typeface="Times New Roman" pitchFamily="18" charset="0"/>
                <a:ea typeface="Times New Roman" pitchFamily="18" charset="0"/>
                <a:cs typeface="Times New Roman" pitchFamily="18" charset="0"/>
              </a:rPr>
              <a:t>);</a:t>
            </a:r>
            <a:endParaRPr lang="en-US" sz="1050" dirty="0" smtClean="0">
              <a:latin typeface="Arial" pitchFamily="34" charset="0"/>
              <a:cs typeface="Arial" pitchFamily="34" charset="0"/>
            </a:endParaRPr>
          </a:p>
          <a:p>
            <a:pPr lvl="0" eaLnBrk="0" fontAlgn="base" hangingPunct="0">
              <a:spcBef>
                <a:spcPct val="0"/>
              </a:spcBef>
              <a:spcAft>
                <a:spcPct val="0"/>
              </a:spcAft>
            </a:pPr>
            <a:r>
              <a:rPr lang="en-US" dirty="0" err="1" smtClean="0">
                <a:latin typeface="Times New Roman" pitchFamily="18" charset="0"/>
                <a:ea typeface="Times New Roman" pitchFamily="18" charset="0"/>
                <a:cs typeface="Times New Roman" pitchFamily="18" charset="0"/>
              </a:rPr>
              <a:t>mergesort</a:t>
            </a:r>
            <a:r>
              <a:rPr lang="en-US" dirty="0" smtClean="0">
                <a:latin typeface="Times New Roman" pitchFamily="18" charset="0"/>
                <a:ea typeface="Times New Roman" pitchFamily="18" charset="0"/>
                <a:cs typeface="Times New Roman" pitchFamily="18" charset="0"/>
              </a:rPr>
              <a:t>(a,mid+1,end);</a:t>
            </a:r>
            <a:endParaRPr lang="en-US" sz="1050" dirty="0" smtClean="0">
              <a:latin typeface="Arial" pitchFamily="34" charset="0"/>
              <a:cs typeface="Arial" pitchFamily="34" charset="0"/>
            </a:endParaRPr>
          </a:p>
          <a:p>
            <a:pPr lvl="0" eaLnBrk="0" fontAlgn="base" hangingPunct="0">
              <a:spcBef>
                <a:spcPct val="0"/>
              </a:spcBef>
              <a:spcAft>
                <a:spcPct val="0"/>
              </a:spcAft>
            </a:pPr>
            <a:r>
              <a:rPr lang="en-US" dirty="0" err="1" smtClean="0">
                <a:latin typeface="Times New Roman" pitchFamily="18" charset="0"/>
                <a:ea typeface="Times New Roman" pitchFamily="18" charset="0"/>
                <a:cs typeface="Times New Roman" pitchFamily="18" charset="0"/>
              </a:rPr>
              <a:t>mergingsortedsubarrays</a:t>
            </a:r>
            <a:r>
              <a:rPr lang="en-US" dirty="0" smtClean="0">
                <a:latin typeface="Times New Roman" pitchFamily="18" charset="0"/>
                <a:ea typeface="Times New Roman" pitchFamily="18" charset="0"/>
                <a:cs typeface="Times New Roman" pitchFamily="18" charset="0"/>
              </a:rPr>
              <a:t>(a,beg,mid,mid+1,end);</a:t>
            </a:r>
            <a:endParaRPr lang="en-US" sz="1050" dirty="0" smtClean="0">
              <a:latin typeface="Arial" pitchFamily="34" charset="0"/>
              <a:cs typeface="Arial" pitchFamily="34" charset="0"/>
            </a:endParaRPr>
          </a:p>
          <a:p>
            <a:pPr lvl="0" eaLnBrk="0" fontAlgn="base" hangingPunct="0">
              <a:spcBef>
                <a:spcPct val="0"/>
              </a:spcBef>
              <a:spcAft>
                <a:spcPct val="0"/>
              </a:spcAft>
            </a:pPr>
            <a:r>
              <a:rPr lang="en-US" dirty="0" smtClean="0">
                <a:latin typeface="Times New Roman" pitchFamily="18" charset="0"/>
                <a:ea typeface="Times New Roman" pitchFamily="18" charset="0"/>
                <a:cs typeface="Times New Roman" pitchFamily="18" charset="0"/>
              </a:rPr>
              <a:t>}</a:t>
            </a:r>
          </a:p>
          <a:p>
            <a:pPr lvl="0" eaLnBrk="0" fontAlgn="base" hangingPunct="0">
              <a:spcBef>
                <a:spcPct val="0"/>
              </a:spcBef>
              <a:spcAft>
                <a:spcPct val="0"/>
              </a:spcAft>
            </a:pPr>
            <a:r>
              <a:rPr lang="en-US" dirty="0" smtClean="0">
                <a:latin typeface="Times New Roman" pitchFamily="18" charset="0"/>
                <a:ea typeface="Times New Roman" pitchFamily="18" charset="0"/>
                <a:cs typeface="Times New Roman" pitchFamily="18" charset="0"/>
              </a:rPr>
              <a:t>}</a:t>
            </a:r>
          </a:p>
        </p:txBody>
      </p:sp>
      <p:cxnSp>
        <p:nvCxnSpPr>
          <p:cNvPr id="11" name="Elbow Connector 10"/>
          <p:cNvCxnSpPr/>
          <p:nvPr/>
        </p:nvCxnSpPr>
        <p:spPr>
          <a:xfrm flipV="1">
            <a:off x="1295400" y="2895600"/>
            <a:ext cx="3276600" cy="2362200"/>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F82A5B-10F6-41ED-9A2B-03224D407F06}" type="slidenum">
              <a:rPr lang="en-US" smtClean="0"/>
              <a:pPr/>
              <a:t>89</a:t>
            </a:fld>
            <a:endParaRPr lang="en-US"/>
          </a:p>
        </p:txBody>
      </p:sp>
      <p:sp>
        <p:nvSpPr>
          <p:cNvPr id="3" name="Text Box 6"/>
          <p:cNvSpPr txBox="1">
            <a:spLocks noChangeArrowheads="1"/>
          </p:cNvSpPr>
          <p:nvPr/>
        </p:nvSpPr>
        <p:spPr bwMode="auto">
          <a:xfrm>
            <a:off x="304800" y="1371600"/>
            <a:ext cx="8305800" cy="5678478"/>
          </a:xfrm>
          <a:prstGeom prst="rect">
            <a:avLst/>
          </a:prstGeom>
          <a:noFill/>
          <a:ln w="9525">
            <a:noFill/>
            <a:miter lim="800000"/>
            <a:headEnd/>
            <a:tailEnd/>
          </a:ln>
        </p:spPr>
        <p:txBody>
          <a:bodyPr wrap="square">
            <a:spAutoFit/>
          </a:bodyPr>
          <a:lstStyle/>
          <a:p>
            <a:r>
              <a:rPr lang="en-US" sz="1600" dirty="0" smtClean="0"/>
              <a:t>void </a:t>
            </a:r>
            <a:r>
              <a:rPr lang="en-US" sz="1600" dirty="0" err="1" smtClean="0"/>
              <a:t>mergingsortedsubarrays</a:t>
            </a:r>
            <a:r>
              <a:rPr lang="en-US" sz="1600" dirty="0" smtClean="0"/>
              <a:t>(</a:t>
            </a:r>
            <a:r>
              <a:rPr lang="en-US" sz="1600" dirty="0" err="1" smtClean="0"/>
              <a:t>int</a:t>
            </a:r>
            <a:r>
              <a:rPr lang="en-US" sz="1600" dirty="0" smtClean="0"/>
              <a:t> a[7],</a:t>
            </a:r>
            <a:r>
              <a:rPr lang="en-US" sz="1600" dirty="0" err="1" smtClean="0"/>
              <a:t>int</a:t>
            </a:r>
            <a:r>
              <a:rPr lang="en-US" sz="1600" dirty="0" smtClean="0"/>
              <a:t> </a:t>
            </a:r>
            <a:r>
              <a:rPr lang="en-US" sz="1600" dirty="0" err="1" smtClean="0"/>
              <a:t>lb,int</a:t>
            </a:r>
            <a:r>
              <a:rPr lang="en-US" sz="1600" dirty="0" smtClean="0"/>
              <a:t> </a:t>
            </a:r>
            <a:r>
              <a:rPr lang="en-US" sz="1600" dirty="0" err="1" smtClean="0"/>
              <a:t>lr,int</a:t>
            </a:r>
            <a:r>
              <a:rPr lang="en-US" sz="1600" dirty="0" smtClean="0"/>
              <a:t> </a:t>
            </a:r>
            <a:r>
              <a:rPr lang="en-US" sz="1600" dirty="0" err="1" smtClean="0"/>
              <a:t>rb,int</a:t>
            </a:r>
            <a:r>
              <a:rPr lang="en-US" sz="1600" dirty="0" smtClean="0"/>
              <a:t> </a:t>
            </a:r>
            <a:r>
              <a:rPr lang="en-US" sz="1600" dirty="0" err="1" smtClean="0"/>
              <a:t>rr</a:t>
            </a:r>
            <a:r>
              <a:rPr lang="en-US" sz="1600" dirty="0" smtClean="0"/>
              <a:t>)</a:t>
            </a:r>
          </a:p>
          <a:p>
            <a:r>
              <a:rPr lang="en-US" sz="1600" dirty="0" smtClean="0"/>
              <a:t>{</a:t>
            </a:r>
          </a:p>
          <a:p>
            <a:r>
              <a:rPr lang="en-US" sz="1600" dirty="0" err="1" smtClean="0"/>
              <a:t>int</a:t>
            </a:r>
            <a:r>
              <a:rPr lang="en-US" sz="1600" dirty="0" smtClean="0"/>
              <a:t> </a:t>
            </a:r>
            <a:r>
              <a:rPr lang="en-US" sz="1600" dirty="0" err="1" smtClean="0"/>
              <a:t>na,nb,nc,k,c</a:t>
            </a:r>
            <a:r>
              <a:rPr lang="en-US" sz="1600" dirty="0" smtClean="0"/>
              <a:t>[7];</a:t>
            </a:r>
          </a:p>
          <a:p>
            <a:r>
              <a:rPr lang="en-US" sz="1600" dirty="0" err="1" smtClean="0"/>
              <a:t>na</a:t>
            </a:r>
            <a:r>
              <a:rPr lang="en-US" sz="1600" dirty="0" smtClean="0"/>
              <a:t>=lb;</a:t>
            </a:r>
          </a:p>
          <a:p>
            <a:r>
              <a:rPr lang="en-US" sz="1600" dirty="0" err="1" smtClean="0"/>
              <a:t>nb</a:t>
            </a:r>
            <a:r>
              <a:rPr lang="en-US" sz="1600" dirty="0" smtClean="0"/>
              <a:t>=</a:t>
            </a:r>
            <a:r>
              <a:rPr lang="en-US" sz="1600" dirty="0" err="1" smtClean="0"/>
              <a:t>rb</a:t>
            </a:r>
            <a:r>
              <a:rPr lang="en-US" sz="1600" dirty="0" smtClean="0"/>
              <a:t>;</a:t>
            </a:r>
          </a:p>
          <a:p>
            <a:r>
              <a:rPr lang="en-US" sz="1600" dirty="0" err="1" smtClean="0"/>
              <a:t>nc</a:t>
            </a:r>
            <a:r>
              <a:rPr lang="en-US" sz="1600" dirty="0" smtClean="0"/>
              <a:t>=lb;</a:t>
            </a:r>
          </a:p>
          <a:p>
            <a:r>
              <a:rPr lang="en-US" sz="1600" dirty="0" smtClean="0"/>
              <a:t>while((</a:t>
            </a:r>
            <a:r>
              <a:rPr lang="en-US" sz="1600" dirty="0" err="1" smtClean="0"/>
              <a:t>na</a:t>
            </a:r>
            <a:r>
              <a:rPr lang="en-US" sz="1600" dirty="0" smtClean="0"/>
              <a:t>&lt;=</a:t>
            </a:r>
            <a:r>
              <a:rPr lang="en-US" sz="1600" dirty="0" err="1" smtClean="0"/>
              <a:t>lr</a:t>
            </a:r>
            <a:r>
              <a:rPr lang="en-US" sz="1600" dirty="0" smtClean="0"/>
              <a:t>)&amp;&amp;(</a:t>
            </a:r>
            <a:r>
              <a:rPr lang="en-US" sz="1600" dirty="0" err="1" smtClean="0"/>
              <a:t>nb</a:t>
            </a:r>
            <a:r>
              <a:rPr lang="en-US" sz="1600" dirty="0" smtClean="0"/>
              <a:t>&lt;=</a:t>
            </a:r>
            <a:r>
              <a:rPr lang="en-US" sz="1600" dirty="0" err="1" smtClean="0"/>
              <a:t>rr</a:t>
            </a:r>
            <a:r>
              <a:rPr lang="en-US" sz="1600" dirty="0" smtClean="0"/>
              <a:t>))</a:t>
            </a:r>
          </a:p>
          <a:p>
            <a:r>
              <a:rPr lang="en-US" sz="1600" dirty="0" smtClean="0"/>
              <a:t>{</a:t>
            </a:r>
          </a:p>
          <a:p>
            <a:r>
              <a:rPr lang="en-US" sz="1600" dirty="0" smtClean="0"/>
              <a:t>if(a[</a:t>
            </a:r>
            <a:r>
              <a:rPr lang="en-US" sz="1600" dirty="0" err="1" smtClean="0"/>
              <a:t>na</a:t>
            </a:r>
            <a:r>
              <a:rPr lang="en-US" sz="1600" dirty="0" smtClean="0"/>
              <a:t>]&lt;a[</a:t>
            </a:r>
            <a:r>
              <a:rPr lang="en-US" sz="1600" dirty="0" err="1" smtClean="0"/>
              <a:t>nb</a:t>
            </a:r>
            <a:r>
              <a:rPr lang="en-US" sz="1600" dirty="0" smtClean="0"/>
              <a:t>])</a:t>
            </a:r>
          </a:p>
          <a:p>
            <a:r>
              <a:rPr lang="en-US" sz="1600" dirty="0" smtClean="0"/>
              <a:t>{</a:t>
            </a:r>
          </a:p>
          <a:p>
            <a:r>
              <a:rPr lang="en-US" sz="1600" dirty="0" smtClean="0"/>
              <a:t>c[</a:t>
            </a:r>
            <a:r>
              <a:rPr lang="en-US" sz="1600" dirty="0" err="1" smtClean="0"/>
              <a:t>nc</a:t>
            </a:r>
            <a:r>
              <a:rPr lang="en-US" sz="1600" dirty="0" smtClean="0"/>
              <a:t>]=a[</a:t>
            </a:r>
            <a:r>
              <a:rPr lang="en-US" sz="1600" dirty="0" err="1" smtClean="0"/>
              <a:t>na</a:t>
            </a:r>
            <a:r>
              <a:rPr lang="en-US" sz="1600" dirty="0" smtClean="0"/>
              <a:t>];</a:t>
            </a:r>
          </a:p>
          <a:p>
            <a:r>
              <a:rPr lang="en-US" sz="1600" dirty="0" err="1" smtClean="0"/>
              <a:t>na</a:t>
            </a:r>
            <a:r>
              <a:rPr lang="en-US" sz="1600" dirty="0" smtClean="0"/>
              <a:t>++;</a:t>
            </a:r>
          </a:p>
          <a:p>
            <a:r>
              <a:rPr lang="en-US" sz="1600" dirty="0" smtClean="0"/>
              <a:t>}</a:t>
            </a:r>
          </a:p>
          <a:p>
            <a:r>
              <a:rPr lang="en-US" sz="1600" dirty="0" smtClean="0"/>
              <a:t>else</a:t>
            </a:r>
          </a:p>
          <a:p>
            <a:r>
              <a:rPr lang="en-US" sz="1600" dirty="0" smtClean="0"/>
              <a:t>{</a:t>
            </a:r>
          </a:p>
          <a:p>
            <a:r>
              <a:rPr lang="en-US" sz="1600" dirty="0" smtClean="0"/>
              <a:t>c[</a:t>
            </a:r>
            <a:r>
              <a:rPr lang="en-US" sz="1600" dirty="0" err="1" smtClean="0"/>
              <a:t>nc</a:t>
            </a:r>
            <a:r>
              <a:rPr lang="en-US" sz="1600" dirty="0" smtClean="0"/>
              <a:t>]=a[</a:t>
            </a:r>
            <a:r>
              <a:rPr lang="en-US" sz="1600" dirty="0" err="1" smtClean="0"/>
              <a:t>nb</a:t>
            </a:r>
            <a:r>
              <a:rPr lang="en-US" sz="1600" dirty="0" smtClean="0"/>
              <a:t>];</a:t>
            </a:r>
          </a:p>
          <a:p>
            <a:r>
              <a:rPr lang="en-US" sz="1600" dirty="0" err="1" smtClean="0"/>
              <a:t>nb</a:t>
            </a:r>
            <a:r>
              <a:rPr lang="en-US" sz="1600" dirty="0" smtClean="0"/>
              <a:t>++;</a:t>
            </a:r>
          </a:p>
          <a:p>
            <a:r>
              <a:rPr lang="en-US" sz="1600" dirty="0" smtClean="0"/>
              <a:t>}</a:t>
            </a:r>
          </a:p>
          <a:p>
            <a:r>
              <a:rPr lang="en-US" sz="1600" dirty="0" err="1" smtClean="0"/>
              <a:t>nc</a:t>
            </a:r>
            <a:r>
              <a:rPr lang="en-US" sz="1600" dirty="0" smtClean="0"/>
              <a:t>++;</a:t>
            </a:r>
          </a:p>
          <a:p>
            <a:r>
              <a:rPr lang="en-US" sz="1600" dirty="0" smtClean="0"/>
              <a:t>}</a:t>
            </a:r>
          </a:p>
          <a:p>
            <a:endParaRPr lang="en-US" sz="1600" dirty="0" smtClean="0"/>
          </a:p>
          <a:p>
            <a:pPr>
              <a:spcBef>
                <a:spcPct val="50000"/>
              </a:spcBef>
            </a:pPr>
            <a:endParaRPr lang="en-US" dirty="0"/>
          </a:p>
        </p:txBody>
      </p:sp>
      <p:sp>
        <p:nvSpPr>
          <p:cNvPr id="4" name="Rectangle 3"/>
          <p:cNvSpPr/>
          <p:nvPr/>
        </p:nvSpPr>
        <p:spPr>
          <a:xfrm>
            <a:off x="5638800" y="1143000"/>
            <a:ext cx="4572000" cy="5262979"/>
          </a:xfrm>
          <a:prstGeom prst="rect">
            <a:avLst/>
          </a:prstGeom>
        </p:spPr>
        <p:txBody>
          <a:bodyPr>
            <a:spAutoFit/>
          </a:bodyPr>
          <a:lstStyle/>
          <a:p>
            <a:r>
              <a:rPr lang="en-US" sz="1600" dirty="0" smtClean="0"/>
              <a:t>if(</a:t>
            </a:r>
            <a:r>
              <a:rPr lang="en-US" sz="1600" dirty="0" err="1" smtClean="0"/>
              <a:t>na</a:t>
            </a:r>
            <a:r>
              <a:rPr lang="en-US" sz="1600" dirty="0" smtClean="0"/>
              <a:t>&gt;</a:t>
            </a:r>
            <a:r>
              <a:rPr lang="en-US" sz="1600" dirty="0" err="1" smtClean="0"/>
              <a:t>lr</a:t>
            </a:r>
            <a:r>
              <a:rPr lang="en-US" sz="1600" dirty="0" smtClean="0"/>
              <a:t>)</a:t>
            </a:r>
          </a:p>
          <a:p>
            <a:r>
              <a:rPr lang="en-US" sz="1600" dirty="0" smtClean="0"/>
              <a:t>{</a:t>
            </a:r>
          </a:p>
          <a:p>
            <a:r>
              <a:rPr lang="en-US" sz="1600" dirty="0" smtClean="0"/>
              <a:t>while(</a:t>
            </a:r>
            <a:r>
              <a:rPr lang="en-US" sz="1600" dirty="0" err="1" smtClean="0"/>
              <a:t>nb</a:t>
            </a:r>
            <a:r>
              <a:rPr lang="en-US" sz="1600" dirty="0" smtClean="0"/>
              <a:t>&lt;=</a:t>
            </a:r>
            <a:r>
              <a:rPr lang="en-US" sz="1600" dirty="0" err="1" smtClean="0"/>
              <a:t>rr</a:t>
            </a:r>
            <a:r>
              <a:rPr lang="en-US" sz="1600" dirty="0" smtClean="0"/>
              <a:t>)</a:t>
            </a:r>
          </a:p>
          <a:p>
            <a:r>
              <a:rPr lang="en-US" sz="1600" dirty="0" smtClean="0"/>
              <a:t>{</a:t>
            </a:r>
          </a:p>
          <a:p>
            <a:r>
              <a:rPr lang="en-US" sz="1600" dirty="0" smtClean="0"/>
              <a:t>c[</a:t>
            </a:r>
            <a:r>
              <a:rPr lang="en-US" sz="1600" dirty="0" err="1" smtClean="0"/>
              <a:t>nc</a:t>
            </a:r>
            <a:r>
              <a:rPr lang="en-US" sz="1600" dirty="0" smtClean="0"/>
              <a:t>]=a[</a:t>
            </a:r>
            <a:r>
              <a:rPr lang="en-US" sz="1600" dirty="0" err="1" smtClean="0"/>
              <a:t>nb</a:t>
            </a:r>
            <a:r>
              <a:rPr lang="en-US" sz="1600" dirty="0" smtClean="0"/>
              <a:t>];</a:t>
            </a:r>
          </a:p>
          <a:p>
            <a:r>
              <a:rPr lang="en-US" sz="1600" dirty="0" err="1" smtClean="0"/>
              <a:t>nc</a:t>
            </a:r>
            <a:r>
              <a:rPr lang="en-US" sz="1600" dirty="0" smtClean="0"/>
              <a:t>++;</a:t>
            </a:r>
          </a:p>
          <a:p>
            <a:r>
              <a:rPr lang="en-US" sz="1600" dirty="0" err="1" smtClean="0"/>
              <a:t>nb</a:t>
            </a:r>
            <a:r>
              <a:rPr lang="en-US" sz="1600" dirty="0" smtClean="0"/>
              <a:t>++;</a:t>
            </a:r>
          </a:p>
          <a:p>
            <a:r>
              <a:rPr lang="en-US" sz="1600" dirty="0" smtClean="0"/>
              <a:t>}</a:t>
            </a:r>
          </a:p>
          <a:p>
            <a:r>
              <a:rPr lang="en-US" sz="1600" dirty="0" smtClean="0"/>
              <a:t>}</a:t>
            </a:r>
          </a:p>
          <a:p>
            <a:r>
              <a:rPr lang="en-US" sz="1600" dirty="0" smtClean="0"/>
              <a:t>else</a:t>
            </a:r>
          </a:p>
          <a:p>
            <a:r>
              <a:rPr lang="en-US" sz="1600" dirty="0" smtClean="0"/>
              <a:t>{</a:t>
            </a:r>
          </a:p>
          <a:p>
            <a:r>
              <a:rPr lang="en-US" sz="1600" dirty="0" smtClean="0"/>
              <a:t>while(</a:t>
            </a:r>
            <a:r>
              <a:rPr lang="en-US" sz="1600" dirty="0" err="1" smtClean="0"/>
              <a:t>na</a:t>
            </a:r>
            <a:r>
              <a:rPr lang="en-US" sz="1600" dirty="0" smtClean="0"/>
              <a:t>&lt;=</a:t>
            </a:r>
            <a:r>
              <a:rPr lang="en-US" sz="1600" dirty="0" err="1" smtClean="0"/>
              <a:t>lr</a:t>
            </a:r>
            <a:r>
              <a:rPr lang="en-US" sz="1600" dirty="0" smtClean="0"/>
              <a:t>)</a:t>
            </a:r>
          </a:p>
          <a:p>
            <a:r>
              <a:rPr lang="en-US" sz="1600" dirty="0" smtClean="0"/>
              <a:t>{</a:t>
            </a:r>
          </a:p>
          <a:p>
            <a:r>
              <a:rPr lang="en-US" sz="1600" dirty="0" smtClean="0"/>
              <a:t>c[</a:t>
            </a:r>
            <a:r>
              <a:rPr lang="en-US" sz="1600" dirty="0" err="1" smtClean="0"/>
              <a:t>nc</a:t>
            </a:r>
            <a:r>
              <a:rPr lang="en-US" sz="1600" dirty="0" smtClean="0"/>
              <a:t>]=a[</a:t>
            </a:r>
            <a:r>
              <a:rPr lang="en-US" sz="1600" dirty="0" err="1" smtClean="0"/>
              <a:t>na</a:t>
            </a:r>
            <a:r>
              <a:rPr lang="en-US" sz="1600" dirty="0" smtClean="0"/>
              <a:t>];</a:t>
            </a:r>
          </a:p>
          <a:p>
            <a:r>
              <a:rPr lang="en-US" sz="1600" dirty="0" err="1" smtClean="0"/>
              <a:t>nc</a:t>
            </a:r>
            <a:r>
              <a:rPr lang="en-US" sz="1600" dirty="0" smtClean="0"/>
              <a:t>++;</a:t>
            </a:r>
          </a:p>
          <a:p>
            <a:r>
              <a:rPr lang="en-US" sz="1600" dirty="0" err="1" smtClean="0"/>
              <a:t>na</a:t>
            </a:r>
            <a:r>
              <a:rPr lang="en-US" sz="1600" dirty="0" smtClean="0"/>
              <a:t>++;</a:t>
            </a:r>
          </a:p>
          <a:p>
            <a:r>
              <a:rPr lang="en-US" sz="1600" dirty="0" smtClean="0"/>
              <a:t>}</a:t>
            </a:r>
          </a:p>
          <a:p>
            <a:r>
              <a:rPr lang="en-US" sz="1600" dirty="0" smtClean="0"/>
              <a:t>}</a:t>
            </a:r>
          </a:p>
          <a:p>
            <a:r>
              <a:rPr lang="en-US" sz="1600" dirty="0" smtClean="0"/>
              <a:t>for(k=</a:t>
            </a:r>
            <a:r>
              <a:rPr lang="en-US" sz="1600" dirty="0" err="1" smtClean="0"/>
              <a:t>lb;k</a:t>
            </a:r>
            <a:r>
              <a:rPr lang="en-US" sz="1600" dirty="0" smtClean="0"/>
              <a:t>&lt;=</a:t>
            </a:r>
            <a:r>
              <a:rPr lang="en-US" sz="1600" dirty="0" err="1" smtClean="0"/>
              <a:t>rr;k</a:t>
            </a:r>
            <a:r>
              <a:rPr lang="en-US" sz="1600" dirty="0" smtClean="0"/>
              <a:t>++)</a:t>
            </a:r>
          </a:p>
          <a:p>
            <a:r>
              <a:rPr lang="en-US" sz="1600" dirty="0" smtClean="0"/>
              <a:t>a[k]=c[k];</a:t>
            </a:r>
          </a:p>
          <a:p>
            <a:r>
              <a:rPr lang="en-US" sz="1600" dirty="0" smtClean="0"/>
              <a:t>}</a:t>
            </a:r>
            <a:endParaRPr lang="en-US" sz="1600" dirty="0"/>
          </a:p>
        </p:txBody>
      </p:sp>
      <p:sp>
        <p:nvSpPr>
          <p:cNvPr id="5" name="Rectangle 4"/>
          <p:cNvSpPr txBox="1">
            <a:spLocks noChangeArrowheads="1"/>
          </p:cNvSpPr>
          <p:nvPr/>
        </p:nvSpPr>
        <p:spPr>
          <a:xfrm>
            <a:off x="304800" y="609600"/>
            <a:ext cx="8229600" cy="6096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tx1"/>
                </a:solidFill>
                <a:effectLst/>
                <a:uLnTx/>
                <a:uFillTx/>
                <a:latin typeface="Cambria" pitchFamily="18" charset="0"/>
                <a:ea typeface="+mj-ea"/>
                <a:cs typeface="+mj-cs"/>
              </a:rPr>
              <a:t>Program for Merge Sort(contd..)</a:t>
            </a:r>
          </a:p>
        </p:txBody>
      </p:sp>
      <p:cxnSp>
        <p:nvCxnSpPr>
          <p:cNvPr id="6" name="Elbow Connector 5"/>
          <p:cNvCxnSpPr/>
          <p:nvPr/>
        </p:nvCxnSpPr>
        <p:spPr>
          <a:xfrm rot="5400000" flipH="1" flipV="1">
            <a:off x="990600" y="1828800"/>
            <a:ext cx="4876800" cy="3962400"/>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410200" y="1371600"/>
            <a:ext cx="228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62000" y="6248400"/>
            <a:ext cx="6858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80" name="Group 52"/>
          <p:cNvGraphicFramePr>
            <a:graphicFrameLocks noGrp="1"/>
          </p:cNvGraphicFramePr>
          <p:nvPr>
            <p:ph idx="1"/>
          </p:nvPr>
        </p:nvGraphicFramePr>
        <p:xfrm>
          <a:off x="1447800" y="4443413"/>
          <a:ext cx="2819400" cy="1828800"/>
        </p:xfrm>
        <a:graphic>
          <a:graphicData uri="http://schemas.openxmlformats.org/drawingml/2006/table">
            <a:tbl>
              <a:tblPr/>
              <a:tblGrid>
                <a:gridCol w="704850"/>
                <a:gridCol w="704850"/>
                <a:gridCol w="704850"/>
                <a:gridCol w="704850"/>
              </a:tblGrid>
              <a:tr h="374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73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73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532" name="Rectangle 4"/>
          <p:cNvSpPr>
            <a:spLocks noGrp="1" noChangeArrowheads="1"/>
          </p:cNvSpPr>
          <p:nvPr>
            <p:ph type="title"/>
          </p:nvPr>
        </p:nvSpPr>
        <p:spPr>
          <a:xfrm>
            <a:off x="990600" y="533400"/>
            <a:ext cx="7924800" cy="609600"/>
          </a:xfrm>
        </p:spPr>
        <p:txBody>
          <a:bodyPr/>
          <a:lstStyle/>
          <a:p>
            <a:pPr eaLnBrk="1" fontAlgn="auto" hangingPunct="1">
              <a:spcAft>
                <a:spcPts val="0"/>
              </a:spcAft>
              <a:defRPr/>
            </a:pPr>
            <a:r>
              <a:rPr lang="en-US" sz="3200" dirty="0"/>
              <a:t>Array (con…)</a:t>
            </a:r>
          </a:p>
        </p:txBody>
      </p:sp>
      <p:sp>
        <p:nvSpPr>
          <p:cNvPr id="18463" name="Text Box 5"/>
          <p:cNvSpPr txBox="1">
            <a:spLocks noChangeArrowheads="1"/>
          </p:cNvSpPr>
          <p:nvPr/>
        </p:nvSpPr>
        <p:spPr bwMode="auto">
          <a:xfrm>
            <a:off x="762000" y="990600"/>
            <a:ext cx="7162800" cy="2585323"/>
          </a:xfrm>
          <a:prstGeom prst="rect">
            <a:avLst/>
          </a:prstGeom>
          <a:noFill/>
          <a:ln w="9525">
            <a:noFill/>
            <a:miter lim="800000"/>
            <a:headEnd/>
            <a:tailEnd/>
          </a:ln>
        </p:spPr>
        <p:txBody>
          <a:bodyPr>
            <a:spAutoFit/>
          </a:bodyPr>
          <a:lstStyle/>
          <a:p>
            <a:pPr>
              <a:spcBef>
                <a:spcPct val="50000"/>
              </a:spcBef>
            </a:pPr>
            <a:r>
              <a:rPr lang="en-US" dirty="0"/>
              <a:t>Linear arrays are called one dimensional arrays because each element in such an array is referenced by one subscript.</a:t>
            </a:r>
          </a:p>
          <a:p>
            <a:pPr>
              <a:spcBef>
                <a:spcPct val="50000"/>
              </a:spcBef>
            </a:pPr>
            <a:r>
              <a:rPr lang="en-US" dirty="0"/>
              <a:t> </a:t>
            </a:r>
            <a:r>
              <a:rPr lang="en-US" b="1" dirty="0"/>
              <a:t>(Two dimensional array)</a:t>
            </a:r>
            <a:r>
              <a:rPr lang="en-US" dirty="0"/>
              <a:t> : Two dimensional array is a collection of similar data elements where each element is referenced by two subscripts.</a:t>
            </a:r>
          </a:p>
          <a:p>
            <a:pPr>
              <a:spcBef>
                <a:spcPct val="50000"/>
              </a:spcBef>
            </a:pPr>
            <a:r>
              <a:rPr lang="en-US" dirty="0"/>
              <a:t>Such arrays are called matrices in </a:t>
            </a:r>
            <a:r>
              <a:rPr lang="en-US" dirty="0" smtClean="0"/>
              <a:t>mathematics.</a:t>
            </a:r>
            <a:endParaRPr lang="en-US" dirty="0"/>
          </a:p>
          <a:p>
            <a:pPr>
              <a:spcBef>
                <a:spcPct val="50000"/>
              </a:spcBef>
            </a:pPr>
            <a:r>
              <a:rPr lang="en-US" b="1" dirty="0"/>
              <a:t>Multidimensional</a:t>
            </a:r>
            <a:r>
              <a:rPr lang="en-US" dirty="0"/>
              <a:t> </a:t>
            </a:r>
            <a:r>
              <a:rPr lang="en-US" b="1" dirty="0"/>
              <a:t>arrays</a:t>
            </a:r>
            <a:r>
              <a:rPr lang="en-US" dirty="0"/>
              <a:t> are defined analogously</a:t>
            </a:r>
          </a:p>
          <a:p>
            <a:pPr>
              <a:spcBef>
                <a:spcPct val="50000"/>
              </a:spcBef>
            </a:pPr>
            <a:endParaRPr lang="en-US" dirty="0"/>
          </a:p>
        </p:txBody>
      </p:sp>
      <p:sp>
        <p:nvSpPr>
          <p:cNvPr id="18464" name="Text Box 41"/>
          <p:cNvSpPr txBox="1">
            <a:spLocks noChangeArrowheads="1"/>
          </p:cNvSpPr>
          <p:nvPr/>
        </p:nvSpPr>
        <p:spPr bwMode="auto">
          <a:xfrm>
            <a:off x="990600" y="4519613"/>
            <a:ext cx="457200" cy="762000"/>
          </a:xfrm>
          <a:prstGeom prst="rect">
            <a:avLst/>
          </a:prstGeom>
          <a:noFill/>
          <a:ln w="9525">
            <a:noFill/>
            <a:miter lim="800000"/>
            <a:headEnd/>
            <a:tailEnd/>
          </a:ln>
        </p:spPr>
        <p:txBody>
          <a:bodyPr/>
          <a:lstStyle/>
          <a:p>
            <a:pPr>
              <a:spcBef>
                <a:spcPct val="50000"/>
              </a:spcBef>
            </a:pPr>
            <a:r>
              <a:rPr lang="en-US"/>
              <a:t>1</a:t>
            </a:r>
          </a:p>
          <a:p>
            <a:pPr>
              <a:spcBef>
                <a:spcPct val="50000"/>
              </a:spcBef>
            </a:pPr>
            <a:r>
              <a:rPr lang="en-US"/>
              <a:t>2</a:t>
            </a:r>
          </a:p>
          <a:p>
            <a:pPr>
              <a:spcBef>
                <a:spcPct val="50000"/>
              </a:spcBef>
            </a:pPr>
            <a:endParaRPr lang="en-US"/>
          </a:p>
          <a:p>
            <a:pPr>
              <a:spcBef>
                <a:spcPct val="50000"/>
              </a:spcBef>
            </a:pPr>
            <a:endParaRPr lang="en-US"/>
          </a:p>
          <a:p>
            <a:pPr>
              <a:spcBef>
                <a:spcPct val="50000"/>
              </a:spcBef>
            </a:pPr>
            <a:endParaRPr lang="en-US"/>
          </a:p>
        </p:txBody>
      </p:sp>
      <p:sp>
        <p:nvSpPr>
          <p:cNvPr id="18465" name="Text Box 44"/>
          <p:cNvSpPr txBox="1">
            <a:spLocks noChangeArrowheads="1"/>
          </p:cNvSpPr>
          <p:nvPr/>
        </p:nvSpPr>
        <p:spPr bwMode="auto">
          <a:xfrm>
            <a:off x="1447800" y="4105275"/>
            <a:ext cx="2819400" cy="641350"/>
          </a:xfrm>
          <a:prstGeom prst="rect">
            <a:avLst/>
          </a:prstGeom>
          <a:noFill/>
          <a:ln w="9525">
            <a:noFill/>
            <a:miter lim="800000"/>
            <a:headEnd/>
            <a:tailEnd/>
          </a:ln>
        </p:spPr>
        <p:txBody>
          <a:bodyPr>
            <a:spAutoFit/>
          </a:bodyPr>
          <a:lstStyle/>
          <a:p>
            <a:pPr>
              <a:spcBef>
                <a:spcPct val="50000"/>
              </a:spcBef>
            </a:pPr>
            <a:r>
              <a:rPr lang="en-US"/>
              <a:t>   1	2        3         4	</a:t>
            </a:r>
          </a:p>
        </p:txBody>
      </p:sp>
      <p:sp>
        <p:nvSpPr>
          <p:cNvPr id="18466" name="Text Box 48"/>
          <p:cNvSpPr txBox="1">
            <a:spLocks noChangeArrowheads="1"/>
          </p:cNvSpPr>
          <p:nvPr/>
        </p:nvSpPr>
        <p:spPr bwMode="auto">
          <a:xfrm>
            <a:off x="990600" y="5510213"/>
            <a:ext cx="304800" cy="779462"/>
          </a:xfrm>
          <a:prstGeom prst="rect">
            <a:avLst/>
          </a:prstGeom>
          <a:noFill/>
          <a:ln w="9525">
            <a:noFill/>
            <a:miter lim="800000"/>
            <a:headEnd/>
            <a:tailEnd/>
          </a:ln>
        </p:spPr>
        <p:txBody>
          <a:bodyPr>
            <a:spAutoFit/>
          </a:bodyPr>
          <a:lstStyle/>
          <a:p>
            <a:pPr>
              <a:spcBef>
                <a:spcPct val="50000"/>
              </a:spcBef>
            </a:pPr>
            <a:r>
              <a:rPr lang="en-US"/>
              <a:t>3</a:t>
            </a:r>
          </a:p>
          <a:p>
            <a:pPr>
              <a:spcBef>
                <a:spcPct val="50000"/>
              </a:spcBef>
            </a:pPr>
            <a:r>
              <a:rPr lang="en-US"/>
              <a:t>4</a:t>
            </a:r>
          </a:p>
        </p:txBody>
      </p:sp>
      <p:sp>
        <p:nvSpPr>
          <p:cNvPr id="18467" name="Text Box 49"/>
          <p:cNvSpPr txBox="1">
            <a:spLocks noChangeArrowheads="1"/>
          </p:cNvSpPr>
          <p:nvPr/>
        </p:nvSpPr>
        <p:spPr bwMode="auto">
          <a:xfrm>
            <a:off x="2133600" y="3810000"/>
            <a:ext cx="2133600" cy="396875"/>
          </a:xfrm>
          <a:prstGeom prst="rect">
            <a:avLst/>
          </a:prstGeom>
          <a:noFill/>
          <a:ln w="9525">
            <a:noFill/>
            <a:miter lim="800000"/>
            <a:headEnd/>
            <a:tailEnd/>
          </a:ln>
        </p:spPr>
        <p:txBody>
          <a:bodyPr>
            <a:spAutoFit/>
          </a:bodyPr>
          <a:lstStyle/>
          <a:p>
            <a:pPr>
              <a:spcBef>
                <a:spcPct val="50000"/>
              </a:spcBef>
            </a:pPr>
            <a:r>
              <a:rPr lang="en-US" sz="2000"/>
              <a:t>MATRICES</a:t>
            </a:r>
          </a:p>
        </p:txBody>
      </p:sp>
      <p:sp>
        <p:nvSpPr>
          <p:cNvPr id="18468" name="Text Box 50"/>
          <p:cNvSpPr txBox="1">
            <a:spLocks noChangeArrowheads="1"/>
          </p:cNvSpPr>
          <p:nvPr/>
        </p:nvSpPr>
        <p:spPr bwMode="auto">
          <a:xfrm>
            <a:off x="4800600" y="4800600"/>
            <a:ext cx="3200400" cy="366713"/>
          </a:xfrm>
          <a:prstGeom prst="rect">
            <a:avLst/>
          </a:prstGeom>
          <a:noFill/>
          <a:ln w="9525">
            <a:noFill/>
            <a:miter lim="800000"/>
            <a:headEnd/>
            <a:tailEnd/>
          </a:ln>
        </p:spPr>
        <p:txBody>
          <a:bodyPr>
            <a:spAutoFit/>
          </a:bodyPr>
          <a:lstStyle/>
          <a:p>
            <a:pPr>
              <a:spcBef>
                <a:spcPct val="50000"/>
              </a:spcBef>
            </a:pPr>
            <a:r>
              <a:rPr lang="en-US"/>
              <a:t>Here, MATRICES[3,3]=11</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F82A5B-10F6-41ED-9A2B-03224D407F06}" type="slidenum">
              <a:rPr lang="en-US" smtClean="0"/>
              <a:pPr/>
              <a:t>90</a:t>
            </a:fld>
            <a:endParaRPr lang="en-US"/>
          </a:p>
        </p:txBody>
      </p:sp>
      <p:sp>
        <p:nvSpPr>
          <p:cNvPr id="8" name="Content Placeholder 2"/>
          <p:cNvSpPr txBox="1">
            <a:spLocks/>
          </p:cNvSpPr>
          <p:nvPr/>
        </p:nvSpPr>
        <p:spPr>
          <a:xfrm>
            <a:off x="76200" y="1752600"/>
            <a:ext cx="8001000" cy="4495800"/>
          </a:xfrm>
          <a:prstGeom prst="rect">
            <a:avLst/>
          </a:prstGeom>
        </p:spPr>
        <p:txBody>
          <a:bodyPr>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endParaRPr kumimoji="0" lang="en-US" sz="2800" b="0" i="0" u="none" strike="noStrike" kern="1200" cap="none" spc="0" normalizeH="0" baseline="0" noProof="0" dirty="0">
              <a:ln>
                <a:noFill/>
              </a:ln>
              <a:solidFill>
                <a:schemeClr val="tx1"/>
              </a:solidFill>
              <a:effectLst/>
              <a:uLnTx/>
              <a:uFillTx/>
              <a:latin typeface="Cambria" pitchFamily="18" charset="0"/>
              <a:ea typeface="+mn-ea"/>
              <a:cs typeface="+mn-cs"/>
            </a:endParaRPr>
          </a:p>
        </p:txBody>
      </p:sp>
      <p:pic>
        <p:nvPicPr>
          <p:cNvPr id="64518" name="Picture 6"/>
          <p:cNvPicPr>
            <a:picLocks noChangeAspect="1" noChangeArrowheads="1"/>
          </p:cNvPicPr>
          <p:nvPr/>
        </p:nvPicPr>
        <p:blipFill>
          <a:blip r:embed="rId2" cstate="print">
            <a:lum bright="16000"/>
          </a:blip>
          <a:srcRect/>
          <a:stretch>
            <a:fillRect/>
          </a:stretch>
        </p:blipFill>
        <p:spPr bwMode="auto">
          <a:xfrm>
            <a:off x="838200" y="1676400"/>
            <a:ext cx="7543800" cy="4648200"/>
          </a:xfrm>
          <a:prstGeom prst="rect">
            <a:avLst/>
          </a:prstGeom>
          <a:noFill/>
          <a:ln w="9525">
            <a:noFill/>
            <a:miter lim="800000"/>
            <a:headEnd/>
            <a:tailEnd/>
          </a:ln>
          <a:effectLst/>
        </p:spPr>
      </p:pic>
      <p:sp>
        <p:nvSpPr>
          <p:cNvPr id="12" name="TextBox 11"/>
          <p:cNvSpPr txBox="1"/>
          <p:nvPr/>
        </p:nvSpPr>
        <p:spPr>
          <a:xfrm>
            <a:off x="1371600" y="1066800"/>
            <a:ext cx="4676024" cy="369332"/>
          </a:xfrm>
          <a:prstGeom prst="rect">
            <a:avLst/>
          </a:prstGeom>
          <a:noFill/>
        </p:spPr>
        <p:txBody>
          <a:bodyPr wrap="none" rtlCol="0">
            <a:spAutoFit/>
          </a:bodyPr>
          <a:lstStyle/>
          <a:p>
            <a:r>
              <a:rPr lang="en-US" dirty="0" smtClean="0"/>
              <a:t>1</a:t>
            </a:r>
            <a:r>
              <a:rPr lang="en-US" baseline="30000" dirty="0" smtClean="0"/>
              <a:t>st</a:t>
            </a:r>
            <a:r>
              <a:rPr lang="en-US" dirty="0" smtClean="0"/>
              <a:t> call: MERGINGSORTEDSUBARRAYS(a,0,0,1,1);</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F82A5B-10F6-41ED-9A2B-03224D407F06}" type="slidenum">
              <a:rPr lang="en-US" smtClean="0"/>
              <a:pPr/>
              <a:t>91</a:t>
            </a:fld>
            <a:endParaRPr lang="en-US"/>
          </a:p>
        </p:txBody>
      </p:sp>
      <p:pic>
        <p:nvPicPr>
          <p:cNvPr id="65539" name="Picture 3"/>
          <p:cNvPicPr>
            <a:picLocks noChangeAspect="1" noChangeArrowheads="1"/>
          </p:cNvPicPr>
          <p:nvPr/>
        </p:nvPicPr>
        <p:blipFill>
          <a:blip r:embed="rId2" cstate="print">
            <a:lum bright="16000"/>
          </a:blip>
          <a:srcRect/>
          <a:stretch>
            <a:fillRect/>
          </a:stretch>
        </p:blipFill>
        <p:spPr bwMode="auto">
          <a:xfrm>
            <a:off x="685800" y="1600200"/>
            <a:ext cx="8153400" cy="4648200"/>
          </a:xfrm>
          <a:prstGeom prst="rect">
            <a:avLst/>
          </a:prstGeom>
          <a:noFill/>
          <a:ln w="9525">
            <a:noFill/>
            <a:miter lim="800000"/>
            <a:headEnd/>
            <a:tailEnd/>
          </a:ln>
          <a:effectLst/>
        </p:spPr>
      </p:pic>
      <p:sp>
        <p:nvSpPr>
          <p:cNvPr id="5" name="TextBox 4"/>
          <p:cNvSpPr txBox="1"/>
          <p:nvPr/>
        </p:nvSpPr>
        <p:spPr>
          <a:xfrm>
            <a:off x="1371600" y="1066800"/>
            <a:ext cx="4778744" cy="369332"/>
          </a:xfrm>
          <a:prstGeom prst="rect">
            <a:avLst/>
          </a:prstGeom>
          <a:noFill/>
        </p:spPr>
        <p:txBody>
          <a:bodyPr wrap="none" rtlCol="0">
            <a:spAutoFit/>
          </a:bodyPr>
          <a:lstStyle/>
          <a:p>
            <a:r>
              <a:rPr lang="en-US" dirty="0" smtClean="0"/>
              <a:t>2</a:t>
            </a:r>
            <a:r>
              <a:rPr lang="en-US" baseline="30000" dirty="0" smtClean="0"/>
              <a:t>nd</a:t>
            </a:r>
            <a:r>
              <a:rPr lang="en-US" dirty="0" smtClean="0"/>
              <a:t>  call: MERGINGSORTEDSUBARRAYS(a,2,2,3,3);</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F82A5B-10F6-41ED-9A2B-03224D407F06}" type="slidenum">
              <a:rPr lang="en-US" smtClean="0"/>
              <a:pPr/>
              <a:t>92</a:t>
            </a:fld>
            <a:endParaRPr lang="en-US"/>
          </a:p>
        </p:txBody>
      </p:sp>
      <p:pic>
        <p:nvPicPr>
          <p:cNvPr id="66562" name="Picture 2"/>
          <p:cNvPicPr>
            <a:picLocks noChangeAspect="1" noChangeArrowheads="1"/>
          </p:cNvPicPr>
          <p:nvPr/>
        </p:nvPicPr>
        <p:blipFill>
          <a:blip r:embed="rId2" cstate="print">
            <a:lum bright="16000"/>
          </a:blip>
          <a:srcRect/>
          <a:stretch>
            <a:fillRect/>
          </a:stretch>
        </p:blipFill>
        <p:spPr bwMode="auto">
          <a:xfrm>
            <a:off x="1143000" y="1600200"/>
            <a:ext cx="7391399" cy="4495799"/>
          </a:xfrm>
          <a:prstGeom prst="rect">
            <a:avLst/>
          </a:prstGeom>
          <a:noFill/>
          <a:ln w="9525">
            <a:noFill/>
            <a:miter lim="800000"/>
            <a:headEnd/>
            <a:tailEnd/>
          </a:ln>
          <a:effectLst/>
        </p:spPr>
      </p:pic>
      <p:sp>
        <p:nvSpPr>
          <p:cNvPr id="4" name="TextBox 3"/>
          <p:cNvSpPr txBox="1"/>
          <p:nvPr/>
        </p:nvSpPr>
        <p:spPr>
          <a:xfrm>
            <a:off x="1371600" y="1066800"/>
            <a:ext cx="4696478" cy="369332"/>
          </a:xfrm>
          <a:prstGeom prst="rect">
            <a:avLst/>
          </a:prstGeom>
          <a:noFill/>
        </p:spPr>
        <p:txBody>
          <a:bodyPr wrap="none" rtlCol="0">
            <a:spAutoFit/>
          </a:bodyPr>
          <a:lstStyle/>
          <a:p>
            <a:r>
              <a:rPr lang="en-US" dirty="0" smtClean="0"/>
              <a:t>3</a:t>
            </a:r>
            <a:r>
              <a:rPr lang="en-US" baseline="30000" dirty="0" smtClean="0"/>
              <a:t>rd</a:t>
            </a:r>
            <a:r>
              <a:rPr lang="en-US" dirty="0" smtClean="0"/>
              <a:t> call: MERGINGSORTEDSUBARRAYS(a,0,1,2,3);</a:t>
            </a: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F82A5B-10F6-41ED-9A2B-03224D407F06}" type="slidenum">
              <a:rPr lang="en-US" smtClean="0"/>
              <a:pPr/>
              <a:t>93</a:t>
            </a:fld>
            <a:endParaRPr lang="en-US"/>
          </a:p>
        </p:txBody>
      </p:sp>
      <p:pic>
        <p:nvPicPr>
          <p:cNvPr id="67586" name="Picture 2"/>
          <p:cNvPicPr>
            <a:picLocks noChangeAspect="1" noChangeArrowheads="1"/>
          </p:cNvPicPr>
          <p:nvPr/>
        </p:nvPicPr>
        <p:blipFill>
          <a:blip r:embed="rId2" cstate="print">
            <a:lum bright="16000"/>
          </a:blip>
          <a:srcRect/>
          <a:stretch>
            <a:fillRect/>
          </a:stretch>
        </p:blipFill>
        <p:spPr bwMode="auto">
          <a:xfrm>
            <a:off x="1295400" y="1600199"/>
            <a:ext cx="7010400" cy="4572001"/>
          </a:xfrm>
          <a:prstGeom prst="rect">
            <a:avLst/>
          </a:prstGeom>
          <a:noFill/>
          <a:ln w="9525">
            <a:noFill/>
            <a:miter lim="800000"/>
            <a:headEnd/>
            <a:tailEnd/>
          </a:ln>
          <a:effectLst/>
        </p:spPr>
      </p:pic>
      <p:sp>
        <p:nvSpPr>
          <p:cNvPr id="4" name="TextBox 3"/>
          <p:cNvSpPr txBox="1"/>
          <p:nvPr/>
        </p:nvSpPr>
        <p:spPr>
          <a:xfrm>
            <a:off x="1371600" y="1066800"/>
            <a:ext cx="4817216" cy="369332"/>
          </a:xfrm>
          <a:prstGeom prst="rect">
            <a:avLst/>
          </a:prstGeom>
          <a:noFill/>
        </p:spPr>
        <p:txBody>
          <a:bodyPr wrap="none" rtlCol="0">
            <a:spAutoFit/>
          </a:bodyPr>
          <a:lstStyle/>
          <a:p>
            <a:r>
              <a:rPr lang="en-US" dirty="0" smtClean="0"/>
              <a:t>4</a:t>
            </a:r>
            <a:r>
              <a:rPr lang="en-US" baseline="30000" dirty="0" smtClean="0"/>
              <a:t>th</a:t>
            </a:r>
            <a:r>
              <a:rPr lang="en-US" dirty="0" smtClean="0"/>
              <a:t>  call: MERGINGSORTEDSUBARRAYS(a,4,4,5,5);</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F82A5B-10F6-41ED-9A2B-03224D407F06}" type="slidenum">
              <a:rPr lang="en-US" smtClean="0"/>
              <a:pPr/>
              <a:t>94</a:t>
            </a:fld>
            <a:endParaRPr lang="en-US"/>
          </a:p>
        </p:txBody>
      </p:sp>
      <p:pic>
        <p:nvPicPr>
          <p:cNvPr id="68610" name="Picture 2"/>
          <p:cNvPicPr>
            <a:picLocks noChangeAspect="1" noChangeArrowheads="1"/>
          </p:cNvPicPr>
          <p:nvPr/>
        </p:nvPicPr>
        <p:blipFill>
          <a:blip r:embed="rId2" cstate="print">
            <a:lum bright="16000"/>
          </a:blip>
          <a:srcRect/>
          <a:stretch>
            <a:fillRect/>
          </a:stretch>
        </p:blipFill>
        <p:spPr bwMode="auto">
          <a:xfrm>
            <a:off x="1143000" y="1295400"/>
            <a:ext cx="7315200" cy="5029200"/>
          </a:xfrm>
          <a:prstGeom prst="rect">
            <a:avLst/>
          </a:prstGeom>
          <a:noFill/>
          <a:ln w="9525">
            <a:noFill/>
            <a:miter lim="800000"/>
            <a:headEnd/>
            <a:tailEnd/>
          </a:ln>
          <a:effectLst/>
        </p:spPr>
      </p:pic>
      <p:sp>
        <p:nvSpPr>
          <p:cNvPr id="4" name="TextBox 3"/>
          <p:cNvSpPr txBox="1"/>
          <p:nvPr/>
        </p:nvSpPr>
        <p:spPr>
          <a:xfrm>
            <a:off x="1371600" y="914400"/>
            <a:ext cx="4696991" cy="369332"/>
          </a:xfrm>
          <a:prstGeom prst="rect">
            <a:avLst/>
          </a:prstGeom>
          <a:noFill/>
        </p:spPr>
        <p:txBody>
          <a:bodyPr wrap="none" rtlCol="0">
            <a:spAutoFit/>
          </a:bodyPr>
          <a:lstStyle/>
          <a:p>
            <a:r>
              <a:rPr lang="en-US" dirty="0" smtClean="0"/>
              <a:t>5</a:t>
            </a:r>
            <a:r>
              <a:rPr lang="en-US" baseline="30000" dirty="0" smtClean="0"/>
              <a:t>th</a:t>
            </a:r>
            <a:r>
              <a:rPr lang="en-US" dirty="0" smtClean="0"/>
              <a:t> call: MERGINGSORTEDSUBARRAYS(a,4,5,6,6);</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F82A5B-10F6-41ED-9A2B-03224D407F06}" type="slidenum">
              <a:rPr lang="en-US" smtClean="0"/>
              <a:pPr/>
              <a:t>95</a:t>
            </a:fld>
            <a:endParaRPr lang="en-US"/>
          </a:p>
        </p:txBody>
      </p:sp>
      <p:pic>
        <p:nvPicPr>
          <p:cNvPr id="69634" name="Picture 2"/>
          <p:cNvPicPr>
            <a:picLocks noChangeAspect="1" noChangeArrowheads="1"/>
          </p:cNvPicPr>
          <p:nvPr/>
        </p:nvPicPr>
        <p:blipFill>
          <a:blip r:embed="rId2" cstate="print">
            <a:lum bright="16000"/>
          </a:blip>
          <a:srcRect/>
          <a:stretch>
            <a:fillRect/>
          </a:stretch>
        </p:blipFill>
        <p:spPr bwMode="auto">
          <a:xfrm>
            <a:off x="1066800" y="1219200"/>
            <a:ext cx="7696200" cy="5029200"/>
          </a:xfrm>
          <a:prstGeom prst="rect">
            <a:avLst/>
          </a:prstGeom>
          <a:noFill/>
          <a:ln w="9525">
            <a:noFill/>
            <a:miter lim="800000"/>
            <a:headEnd/>
            <a:tailEnd/>
          </a:ln>
          <a:effectLst/>
        </p:spPr>
      </p:pic>
      <p:sp>
        <p:nvSpPr>
          <p:cNvPr id="4" name="TextBox 3"/>
          <p:cNvSpPr txBox="1"/>
          <p:nvPr/>
        </p:nvSpPr>
        <p:spPr>
          <a:xfrm>
            <a:off x="1371600" y="838200"/>
            <a:ext cx="4817216" cy="369332"/>
          </a:xfrm>
          <a:prstGeom prst="rect">
            <a:avLst/>
          </a:prstGeom>
          <a:noFill/>
        </p:spPr>
        <p:txBody>
          <a:bodyPr wrap="none" rtlCol="0">
            <a:spAutoFit/>
          </a:bodyPr>
          <a:lstStyle/>
          <a:p>
            <a:r>
              <a:rPr lang="en-US" dirty="0" smtClean="0"/>
              <a:t>6</a:t>
            </a:r>
            <a:r>
              <a:rPr lang="en-US" baseline="30000" dirty="0" smtClean="0"/>
              <a:t>th</a:t>
            </a:r>
            <a:r>
              <a:rPr lang="en-US" dirty="0" smtClean="0"/>
              <a:t>  call: MERGINGSORTEDSUBARRAYS(a,0,3,4,6);</a:t>
            </a: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F82A5B-10F6-41ED-9A2B-03224D407F06}" type="slidenum">
              <a:rPr lang="en-US" smtClean="0"/>
              <a:pPr/>
              <a:t>96</a:t>
            </a:fld>
            <a:endParaRPr lang="en-US"/>
          </a:p>
        </p:txBody>
      </p:sp>
      <p:sp>
        <p:nvSpPr>
          <p:cNvPr id="3" name="Content Placeholder 2"/>
          <p:cNvSpPr txBox="1">
            <a:spLocks/>
          </p:cNvSpPr>
          <p:nvPr/>
        </p:nvSpPr>
        <p:spPr>
          <a:xfrm>
            <a:off x="685800" y="1371600"/>
            <a:ext cx="8458200" cy="4495800"/>
          </a:xfrm>
          <a:prstGeom prst="rect">
            <a:avLst/>
          </a:prstGeom>
        </p:spPr>
        <p:txBody>
          <a:bodyPr>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Cambria"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800" b="1" dirty="0" err="1" smtClean="0">
                <a:latin typeface="Cambria" pitchFamily="18" charset="0"/>
              </a:rPr>
              <a:t>Mergesort</a:t>
            </a:r>
            <a:r>
              <a:rPr lang="en-US" sz="2800" b="1" dirty="0" smtClean="0">
                <a:latin typeface="Cambria" pitchFamily="18" charset="0"/>
              </a:rPr>
              <a:t>(</a:t>
            </a:r>
            <a:r>
              <a:rPr lang="en-US" sz="2800" b="1" dirty="0" err="1" smtClean="0">
                <a:latin typeface="Cambria" pitchFamily="18" charset="0"/>
              </a:rPr>
              <a:t>a,beg,end</a:t>
            </a:r>
            <a:r>
              <a:rPr lang="en-US" sz="2800" b="1" dirty="0" smtClean="0">
                <a:latin typeface="Cambria" pitchFamily="18" charset="0"/>
              </a:rPr>
              <a:t>)</a:t>
            </a:r>
            <a:endParaRPr kumimoji="0" lang="en-US" sz="2800" b="1" i="0" u="none" strike="noStrike" kern="1200" cap="none" spc="0" normalizeH="0" baseline="0" noProof="0" dirty="0" smtClean="0">
              <a:ln>
                <a:noFill/>
              </a:ln>
              <a:solidFill>
                <a:schemeClr val="tx1"/>
              </a:solidFill>
              <a:effectLst/>
              <a:uLnTx/>
              <a:uFillTx/>
              <a:latin typeface="Cambria"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smtClean="0">
                <a:latin typeface="Cambria" pitchFamily="18" charset="0"/>
              </a:rPr>
              <a:t>Step 1: Repeat steps 2 to 3 when </a:t>
            </a:r>
            <a:r>
              <a:rPr lang="en-US" sz="2800" dirty="0" err="1" smtClean="0">
                <a:latin typeface="Cambria" pitchFamily="18" charset="0"/>
              </a:rPr>
              <a:t>mergesort</a:t>
            </a:r>
            <a:r>
              <a:rPr lang="en-US" sz="2800" dirty="0" smtClean="0">
                <a:latin typeface="Cambria" pitchFamily="18" charset="0"/>
              </a:rPr>
              <a:t> is recursively called.</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800" b="0" i="0" u="none" strike="noStrike" kern="1200" cap="none" spc="0" normalizeH="0" baseline="0" noProof="0" dirty="0" smtClean="0">
                <a:ln>
                  <a:noFill/>
                </a:ln>
                <a:solidFill>
                  <a:schemeClr val="tx1"/>
                </a:solidFill>
                <a:effectLst/>
                <a:uLnTx/>
                <a:uFillTx/>
                <a:latin typeface="Cambria" pitchFamily="18" charset="0"/>
                <a:ea typeface="+mn-ea"/>
                <a:cs typeface="+mn-cs"/>
              </a:rPr>
              <a:t>Step 2: Check if beg&lt;end</a:t>
            </a:r>
            <a:r>
              <a:rPr kumimoji="0" lang="en-US" sz="2800" b="0" i="0" u="none" strike="noStrike" kern="1200" cap="none" spc="0" normalizeH="0" noProof="0" dirty="0" smtClean="0">
                <a:ln>
                  <a:noFill/>
                </a:ln>
                <a:solidFill>
                  <a:schemeClr val="tx1"/>
                </a:solidFill>
                <a:effectLst/>
                <a:uLnTx/>
                <a:uFillTx/>
                <a:latin typeface="Cambria" pitchFamily="18" charset="0"/>
                <a:ea typeface="+mn-ea"/>
                <a:cs typeface="+mn-cs"/>
              </a:rPr>
              <a:t> then:</a:t>
            </a: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smtClean="0">
                <a:latin typeface="Cambria" pitchFamily="18" charset="0"/>
              </a:rPr>
              <a:t>		1. Calculate mid i.e. mid=(</a:t>
            </a:r>
            <a:r>
              <a:rPr lang="en-US" sz="2800" dirty="0" err="1" smtClean="0">
                <a:latin typeface="Cambria" pitchFamily="18" charset="0"/>
              </a:rPr>
              <a:t>beg+end</a:t>
            </a:r>
            <a:r>
              <a:rPr lang="en-US" sz="2800" dirty="0" smtClean="0">
                <a:latin typeface="Cambria" pitchFamily="18" charset="0"/>
              </a:rPr>
              <a:t>)/2;</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800" b="0" i="0" u="none" strike="noStrike" kern="1200" cap="none" spc="0" normalizeH="0" noProof="0" dirty="0" smtClean="0">
                <a:ln>
                  <a:noFill/>
                </a:ln>
                <a:solidFill>
                  <a:schemeClr val="tx1"/>
                </a:solidFill>
                <a:effectLst/>
                <a:uLnTx/>
                <a:uFillTx/>
                <a:latin typeface="Cambria" pitchFamily="18" charset="0"/>
                <a:ea typeface="+mn-ea"/>
                <a:cs typeface="+mn-cs"/>
              </a:rPr>
              <a:t>		2. </a:t>
            </a:r>
            <a:r>
              <a:rPr kumimoji="0" lang="en-US" sz="2800" b="0" i="0" u="none" strike="noStrike" kern="1200" cap="none" spc="0" normalizeH="0" noProof="0" dirty="0" err="1" smtClean="0">
                <a:ln>
                  <a:noFill/>
                </a:ln>
                <a:solidFill>
                  <a:schemeClr val="tx1"/>
                </a:solidFill>
                <a:effectLst/>
                <a:uLnTx/>
                <a:uFillTx/>
                <a:latin typeface="Cambria" pitchFamily="18" charset="0"/>
                <a:ea typeface="+mn-ea"/>
                <a:cs typeface="+mn-cs"/>
              </a:rPr>
              <a:t>mergesort</a:t>
            </a:r>
            <a:r>
              <a:rPr kumimoji="0" lang="en-US" sz="2800" b="0" i="0" u="none" strike="noStrike" kern="1200" cap="none" spc="0" normalizeH="0" noProof="0" dirty="0" smtClean="0">
                <a:ln>
                  <a:noFill/>
                </a:ln>
                <a:solidFill>
                  <a:schemeClr val="tx1"/>
                </a:solidFill>
                <a:effectLst/>
                <a:uLnTx/>
                <a:uFillTx/>
                <a:latin typeface="Cambria" pitchFamily="18" charset="0"/>
                <a:ea typeface="+mn-ea"/>
                <a:cs typeface="+mn-cs"/>
              </a:rPr>
              <a:t>(</a:t>
            </a:r>
            <a:r>
              <a:rPr kumimoji="0" lang="en-US" sz="2800" b="0" i="0" u="none" strike="noStrike" kern="1200" cap="none" spc="0" normalizeH="0" noProof="0" dirty="0" err="1" smtClean="0">
                <a:ln>
                  <a:noFill/>
                </a:ln>
                <a:solidFill>
                  <a:schemeClr val="tx1"/>
                </a:solidFill>
                <a:effectLst/>
                <a:uLnTx/>
                <a:uFillTx/>
                <a:latin typeface="Cambria" pitchFamily="18" charset="0"/>
                <a:ea typeface="+mn-ea"/>
                <a:cs typeface="+mn-cs"/>
              </a:rPr>
              <a:t>a,beg,mid</a:t>
            </a:r>
            <a:r>
              <a:rPr kumimoji="0" lang="en-US" sz="2800" b="0" i="0" u="none" strike="noStrike" kern="1200" cap="none" spc="0" normalizeH="0" noProof="0" dirty="0" smtClean="0">
                <a:ln>
                  <a:noFill/>
                </a:ln>
                <a:solidFill>
                  <a:schemeClr val="tx1"/>
                </a:solidFill>
                <a:effectLst/>
                <a:uLnTx/>
                <a:uFillTx/>
                <a:latin typeface="Cambria" pitchFamily="18" charset="0"/>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smtClean="0">
                <a:latin typeface="Cambria" pitchFamily="18" charset="0"/>
              </a:rPr>
              <a:t>		3. </a:t>
            </a:r>
            <a:r>
              <a:rPr lang="en-US" sz="2800" dirty="0" err="1" smtClean="0">
                <a:latin typeface="Cambria" pitchFamily="18" charset="0"/>
              </a:rPr>
              <a:t>mergesort</a:t>
            </a:r>
            <a:r>
              <a:rPr lang="en-US" sz="2800" dirty="0" smtClean="0">
                <a:latin typeface="Cambria" pitchFamily="18" charset="0"/>
              </a:rPr>
              <a:t>(a,mid+1,end);</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800" b="0" i="0" u="none" strike="noStrike" kern="1200" cap="none" spc="0" normalizeH="0" noProof="0" dirty="0" smtClean="0">
                <a:ln>
                  <a:noFill/>
                </a:ln>
                <a:solidFill>
                  <a:schemeClr val="tx1"/>
                </a:solidFill>
                <a:effectLst/>
                <a:uLnTx/>
                <a:uFillTx/>
                <a:latin typeface="Cambria" pitchFamily="18" charset="0"/>
                <a:ea typeface="+mn-ea"/>
                <a:cs typeface="+mn-cs"/>
              </a:rPr>
              <a:t>		4. </a:t>
            </a:r>
            <a:r>
              <a:rPr kumimoji="0" lang="en-US" sz="2800" b="0" i="0" u="none" strike="noStrike" kern="1200" cap="none" spc="0" normalizeH="0" noProof="0" dirty="0" err="1" smtClean="0">
                <a:ln>
                  <a:noFill/>
                </a:ln>
                <a:solidFill>
                  <a:schemeClr val="tx1"/>
                </a:solidFill>
                <a:effectLst/>
                <a:uLnTx/>
                <a:uFillTx/>
                <a:latin typeface="Cambria" pitchFamily="18" charset="0"/>
                <a:ea typeface="+mn-ea"/>
                <a:cs typeface="+mn-cs"/>
              </a:rPr>
              <a:t>mergingsortedsubarrays</a:t>
            </a:r>
            <a:r>
              <a:rPr kumimoji="0" lang="en-US" sz="2800" b="0" i="0" u="none" strike="noStrike" kern="1200" cap="none" spc="0" normalizeH="0" noProof="0" dirty="0" smtClean="0">
                <a:ln>
                  <a:noFill/>
                </a:ln>
                <a:solidFill>
                  <a:schemeClr val="tx1"/>
                </a:solidFill>
                <a:effectLst/>
                <a:uLnTx/>
                <a:uFillTx/>
                <a:latin typeface="Cambria" pitchFamily="18" charset="0"/>
                <a:ea typeface="+mn-ea"/>
                <a:cs typeface="+mn-cs"/>
              </a:rPr>
              <a:t>(a,beg,mid,mid+1,end);</a:t>
            </a:r>
          </a:p>
          <a:p>
            <a:pPr marL="342900" marR="0" lvl="0" indent="-342900" algn="l" defTabSz="914400" rtl="0" eaLnBrk="1" fontAlgn="auto" latinLnBrk="0" hangingPunct="1">
              <a:lnSpc>
                <a:spcPct val="100000"/>
              </a:lnSpc>
              <a:spcBef>
                <a:spcPct val="20000"/>
              </a:spcBef>
              <a:spcAft>
                <a:spcPts val="0"/>
              </a:spcAft>
              <a:buClrTx/>
              <a:buSzTx/>
              <a:tabLst/>
              <a:defRPr/>
            </a:pPr>
            <a:r>
              <a:rPr lang="en-US" sz="2800" baseline="0" dirty="0" smtClean="0">
                <a:latin typeface="Cambria" pitchFamily="18" charset="0"/>
              </a:rPr>
              <a:t>Step3: Return</a:t>
            </a:r>
            <a:endParaRPr kumimoji="0" lang="en-US" sz="2800" b="0" i="0" u="none" strike="noStrike" kern="1200" cap="none" spc="0" normalizeH="0" baseline="0" noProof="0" dirty="0">
              <a:ln>
                <a:noFill/>
              </a:ln>
              <a:solidFill>
                <a:schemeClr val="tx1"/>
              </a:solidFill>
              <a:effectLst/>
              <a:uLnTx/>
              <a:uFillTx/>
              <a:latin typeface="Cambria" pitchFamily="18" charset="0"/>
              <a:ea typeface="+mn-ea"/>
              <a:cs typeface="+mn-cs"/>
            </a:endParaRPr>
          </a:p>
        </p:txBody>
      </p:sp>
      <p:sp>
        <p:nvSpPr>
          <p:cNvPr id="4" name="Rectangle 4"/>
          <p:cNvSpPr txBox="1">
            <a:spLocks noChangeArrowheads="1"/>
          </p:cNvSpPr>
          <p:nvPr/>
        </p:nvSpPr>
        <p:spPr>
          <a:xfrm>
            <a:off x="304800" y="1143000"/>
            <a:ext cx="8229600" cy="6096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tx1"/>
                </a:solidFill>
                <a:effectLst/>
                <a:uLnTx/>
                <a:uFillTx/>
                <a:latin typeface="Cambria" pitchFamily="18" charset="0"/>
                <a:ea typeface="+mj-ea"/>
                <a:cs typeface="+mj-cs"/>
              </a:rPr>
              <a:t>Merge sort algorithm</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F82A5B-10F6-41ED-9A2B-03224D407F06}" type="slidenum">
              <a:rPr lang="en-US" smtClean="0"/>
              <a:pPr/>
              <a:t>97</a:t>
            </a:fld>
            <a:endParaRPr lang="en-US"/>
          </a:p>
        </p:txBody>
      </p:sp>
      <p:sp>
        <p:nvSpPr>
          <p:cNvPr id="3" name="Content Placeholder 2"/>
          <p:cNvSpPr txBox="1">
            <a:spLocks/>
          </p:cNvSpPr>
          <p:nvPr/>
        </p:nvSpPr>
        <p:spPr>
          <a:xfrm>
            <a:off x="685800" y="1371600"/>
            <a:ext cx="8458200" cy="4495800"/>
          </a:xfrm>
          <a:prstGeom prst="rect">
            <a:avLst/>
          </a:prstGeom>
        </p:spPr>
        <p:txBody>
          <a:bodyPr>
            <a:normAutofit fontScale="55000" lnSpcReduction="20000"/>
          </a:bodyPr>
          <a:lstStyle/>
          <a:p>
            <a:pPr marL="342900" marR="0" lvl="0" indent="-342900" algn="l" defTabSz="914400" rtl="0" eaLnBrk="1" fontAlgn="auto" latinLnBrk="0" hangingPunct="1">
              <a:lnSpc>
                <a:spcPct val="100000"/>
              </a:lnSpc>
              <a:spcBef>
                <a:spcPct val="20000"/>
              </a:spcBef>
              <a:spcAft>
                <a:spcPts val="0"/>
              </a:spcAft>
              <a:buClrTx/>
              <a:buSzTx/>
              <a:tabLst/>
              <a:defRPr/>
            </a:pPr>
            <a:endParaRPr kumimoji="0" lang="en-US" sz="2800" b="0" i="0" u="none" strike="noStrike" kern="1200" cap="none" spc="0" normalizeH="0" baseline="0" noProof="0" dirty="0" smtClean="0">
              <a:ln>
                <a:noFill/>
              </a:ln>
              <a:solidFill>
                <a:schemeClr val="tx1"/>
              </a:solidFill>
              <a:effectLst/>
              <a:uLnTx/>
              <a:uFillTx/>
              <a:latin typeface="Cambria"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800" b="1" dirty="0" err="1" smtClean="0">
                <a:latin typeface="Cambria" pitchFamily="18" charset="0"/>
              </a:rPr>
              <a:t>Mergingsortedsubarrays</a:t>
            </a:r>
            <a:r>
              <a:rPr lang="en-US" sz="2800" b="1" dirty="0" smtClean="0">
                <a:latin typeface="Cambria" pitchFamily="18" charset="0"/>
              </a:rPr>
              <a:t>(a,beg,mid,mid+1,end)</a:t>
            </a: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smtClean="0">
                <a:latin typeface="Cambria" pitchFamily="18" charset="0"/>
              </a:rPr>
              <a:t>Step 1: Repeat steps 2 to 11 when </a:t>
            </a:r>
            <a:r>
              <a:rPr lang="en-US" sz="2800" dirty="0" err="1" smtClean="0">
                <a:latin typeface="Cambria" pitchFamily="18" charset="0"/>
              </a:rPr>
              <a:t>mergingsortedsubarrays</a:t>
            </a:r>
            <a:r>
              <a:rPr lang="en-US" sz="2800" dirty="0" smtClean="0">
                <a:latin typeface="Cambria" pitchFamily="18" charset="0"/>
              </a:rPr>
              <a:t> is called.</a:t>
            </a: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smtClean="0">
                <a:latin typeface="Cambria" pitchFamily="18" charset="0"/>
              </a:rPr>
              <a:t>Step 2: Set lb=</a:t>
            </a:r>
            <a:r>
              <a:rPr lang="en-US" sz="2800" dirty="0" err="1" smtClean="0">
                <a:latin typeface="Cambria" pitchFamily="18" charset="0"/>
              </a:rPr>
              <a:t>beg,lr</a:t>
            </a:r>
            <a:r>
              <a:rPr lang="en-US" sz="2800" dirty="0" smtClean="0">
                <a:latin typeface="Cambria" pitchFamily="18" charset="0"/>
              </a:rPr>
              <a:t>=</a:t>
            </a:r>
            <a:r>
              <a:rPr lang="en-US" sz="2800" dirty="0" err="1" smtClean="0">
                <a:latin typeface="Cambria" pitchFamily="18" charset="0"/>
              </a:rPr>
              <a:t>mid,rb</a:t>
            </a:r>
            <a:r>
              <a:rPr lang="en-US" sz="2800" dirty="0" smtClean="0">
                <a:latin typeface="Cambria" pitchFamily="18" charset="0"/>
              </a:rPr>
              <a:t>=mid+1,rr=</a:t>
            </a:r>
            <a:r>
              <a:rPr lang="en-US" sz="2800" dirty="0" err="1" smtClean="0">
                <a:latin typeface="Cambria" pitchFamily="18" charset="0"/>
              </a:rPr>
              <a:t>end,na</a:t>
            </a:r>
            <a:r>
              <a:rPr lang="en-US" sz="2800" dirty="0" smtClean="0">
                <a:latin typeface="Cambria" pitchFamily="18" charset="0"/>
              </a:rPr>
              <a:t>=</a:t>
            </a:r>
            <a:r>
              <a:rPr lang="en-US" sz="2800" dirty="0" err="1" smtClean="0">
                <a:latin typeface="Cambria" pitchFamily="18" charset="0"/>
              </a:rPr>
              <a:t>lb,nb</a:t>
            </a:r>
            <a:r>
              <a:rPr lang="en-US" sz="2800" dirty="0" smtClean="0">
                <a:latin typeface="Cambria" pitchFamily="18" charset="0"/>
              </a:rPr>
              <a:t>=</a:t>
            </a:r>
            <a:r>
              <a:rPr lang="en-US" sz="2800" dirty="0" err="1" smtClean="0">
                <a:latin typeface="Cambria" pitchFamily="18" charset="0"/>
              </a:rPr>
              <a:t>rb,nc</a:t>
            </a:r>
            <a:r>
              <a:rPr lang="en-US" sz="2800" dirty="0" smtClean="0">
                <a:latin typeface="Cambria" pitchFamily="18" charset="0"/>
              </a:rPr>
              <a:t>=lb</a:t>
            </a: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smtClean="0">
                <a:latin typeface="Cambria" pitchFamily="18" charset="0"/>
              </a:rPr>
              <a:t>Step 3: Repeat steps 4 &amp; 5 while(</a:t>
            </a:r>
            <a:r>
              <a:rPr lang="en-US" sz="2800" dirty="0" err="1" smtClean="0">
                <a:latin typeface="Cambria" pitchFamily="18" charset="0"/>
              </a:rPr>
              <a:t>na</a:t>
            </a:r>
            <a:r>
              <a:rPr lang="en-US" sz="2800" dirty="0" smtClean="0">
                <a:latin typeface="Cambria" pitchFamily="18" charset="0"/>
              </a:rPr>
              <a:t>&lt;=</a:t>
            </a:r>
            <a:r>
              <a:rPr lang="en-US" sz="2800" dirty="0" err="1" smtClean="0">
                <a:latin typeface="Cambria" pitchFamily="18" charset="0"/>
              </a:rPr>
              <a:t>lr</a:t>
            </a:r>
            <a:r>
              <a:rPr lang="en-US" sz="2800" dirty="0" smtClean="0">
                <a:latin typeface="Cambria" pitchFamily="18" charset="0"/>
              </a:rPr>
              <a:t>)&amp;(</a:t>
            </a:r>
            <a:r>
              <a:rPr lang="en-US" sz="2800" dirty="0" err="1" smtClean="0">
                <a:latin typeface="Cambria" pitchFamily="18" charset="0"/>
              </a:rPr>
              <a:t>nb</a:t>
            </a:r>
            <a:r>
              <a:rPr lang="en-US" sz="2800" dirty="0" smtClean="0">
                <a:latin typeface="Cambria" pitchFamily="18" charset="0"/>
              </a:rPr>
              <a:t>&lt;=</a:t>
            </a:r>
            <a:r>
              <a:rPr lang="en-US" sz="2800" dirty="0" err="1" smtClean="0">
                <a:latin typeface="Cambria" pitchFamily="18" charset="0"/>
              </a:rPr>
              <a:t>rr</a:t>
            </a:r>
            <a:r>
              <a:rPr lang="en-US" sz="2800" dirty="0" smtClean="0">
                <a:latin typeface="Cambria" pitchFamily="18" charset="0"/>
              </a:rPr>
              <a:t>)</a:t>
            </a: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smtClean="0">
                <a:latin typeface="Cambria" pitchFamily="18" charset="0"/>
              </a:rPr>
              <a:t>Step 4: if a[</a:t>
            </a:r>
            <a:r>
              <a:rPr lang="en-US" sz="2800" dirty="0" err="1" smtClean="0">
                <a:latin typeface="Cambria" pitchFamily="18" charset="0"/>
              </a:rPr>
              <a:t>na</a:t>
            </a:r>
            <a:r>
              <a:rPr lang="en-US" sz="2800" dirty="0" smtClean="0">
                <a:latin typeface="Cambria" pitchFamily="18" charset="0"/>
              </a:rPr>
              <a:t>]&lt;a[</a:t>
            </a:r>
            <a:r>
              <a:rPr lang="en-US" sz="2800" dirty="0" err="1" smtClean="0">
                <a:latin typeface="Cambria" pitchFamily="18" charset="0"/>
              </a:rPr>
              <a:t>nb</a:t>
            </a:r>
            <a:r>
              <a:rPr lang="en-US" sz="2800" dirty="0" smtClean="0">
                <a:latin typeface="Cambria" pitchFamily="18" charset="0"/>
              </a:rPr>
              <a:t>] then:</a:t>
            </a: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smtClean="0">
                <a:latin typeface="Cambria" pitchFamily="18" charset="0"/>
              </a:rPr>
              <a:t>			set c[</a:t>
            </a:r>
            <a:r>
              <a:rPr lang="en-US" sz="2800" dirty="0" err="1" smtClean="0">
                <a:latin typeface="Cambria" pitchFamily="18" charset="0"/>
              </a:rPr>
              <a:t>nc</a:t>
            </a:r>
            <a:r>
              <a:rPr lang="en-US" sz="2800" dirty="0" smtClean="0">
                <a:latin typeface="Cambria" pitchFamily="18" charset="0"/>
              </a:rPr>
              <a:t>]=a[</a:t>
            </a:r>
            <a:r>
              <a:rPr lang="en-US" sz="2800" dirty="0" err="1" smtClean="0">
                <a:latin typeface="Cambria" pitchFamily="18" charset="0"/>
              </a:rPr>
              <a:t>na</a:t>
            </a:r>
            <a:r>
              <a:rPr lang="en-US" sz="2800" dirty="0" smtClean="0">
                <a:latin typeface="Cambria" pitchFamily="18" charset="0"/>
              </a:rPr>
              <a:t>] and </a:t>
            </a:r>
            <a:r>
              <a:rPr lang="en-US" sz="2800" dirty="0" err="1" smtClean="0">
                <a:latin typeface="Cambria" pitchFamily="18" charset="0"/>
              </a:rPr>
              <a:t>na</a:t>
            </a:r>
            <a:r>
              <a:rPr lang="en-US" sz="2800" dirty="0" smtClean="0">
                <a:latin typeface="Cambria" pitchFamily="18" charset="0"/>
              </a:rPr>
              <a:t>=na+1</a:t>
            </a: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smtClean="0">
                <a:latin typeface="Cambria" pitchFamily="18" charset="0"/>
              </a:rPr>
              <a:t>		      else</a:t>
            </a: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smtClean="0">
                <a:latin typeface="Cambria" pitchFamily="18" charset="0"/>
              </a:rPr>
              <a:t>			set c[</a:t>
            </a:r>
            <a:r>
              <a:rPr lang="en-US" sz="2800" dirty="0" err="1" smtClean="0">
                <a:latin typeface="Cambria" pitchFamily="18" charset="0"/>
              </a:rPr>
              <a:t>nc</a:t>
            </a:r>
            <a:r>
              <a:rPr lang="en-US" sz="2800" dirty="0" smtClean="0">
                <a:latin typeface="Cambria" pitchFamily="18" charset="0"/>
              </a:rPr>
              <a:t>]=a[</a:t>
            </a:r>
            <a:r>
              <a:rPr lang="en-US" sz="2800" dirty="0" err="1" smtClean="0">
                <a:latin typeface="Cambria" pitchFamily="18" charset="0"/>
              </a:rPr>
              <a:t>nb</a:t>
            </a:r>
            <a:r>
              <a:rPr lang="en-US" sz="2800" dirty="0" smtClean="0">
                <a:latin typeface="Cambria" pitchFamily="18" charset="0"/>
              </a:rPr>
              <a:t>] and </a:t>
            </a:r>
            <a:r>
              <a:rPr lang="en-US" sz="2800" dirty="0" err="1" smtClean="0">
                <a:latin typeface="Cambria" pitchFamily="18" charset="0"/>
              </a:rPr>
              <a:t>nb</a:t>
            </a:r>
            <a:r>
              <a:rPr lang="en-US" sz="2800" dirty="0" smtClean="0">
                <a:latin typeface="Cambria" pitchFamily="18" charset="0"/>
              </a:rPr>
              <a:t>=nb+1</a:t>
            </a: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smtClean="0">
                <a:latin typeface="Cambria" pitchFamily="18" charset="0"/>
              </a:rPr>
              <a:t>Step 5: </a:t>
            </a:r>
            <a:r>
              <a:rPr lang="en-US" sz="2800" dirty="0" err="1" smtClean="0">
                <a:latin typeface="Cambria" pitchFamily="18" charset="0"/>
              </a:rPr>
              <a:t>nc</a:t>
            </a:r>
            <a:r>
              <a:rPr lang="en-US" sz="2800" dirty="0" smtClean="0">
                <a:latin typeface="Cambria" pitchFamily="18" charset="0"/>
              </a:rPr>
              <a:t>=nc+1</a:t>
            </a: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smtClean="0">
                <a:latin typeface="Cambria" pitchFamily="18" charset="0"/>
              </a:rPr>
              <a:t>Step 6: execute step 7 if(</a:t>
            </a:r>
            <a:r>
              <a:rPr lang="en-US" sz="2800" dirty="0" err="1" smtClean="0">
                <a:latin typeface="Cambria" pitchFamily="18" charset="0"/>
              </a:rPr>
              <a:t>na</a:t>
            </a:r>
            <a:r>
              <a:rPr lang="en-US" sz="2800" dirty="0" smtClean="0">
                <a:latin typeface="Cambria" pitchFamily="18" charset="0"/>
              </a:rPr>
              <a:t>&gt;</a:t>
            </a:r>
            <a:r>
              <a:rPr lang="en-US" sz="2800" dirty="0" err="1" smtClean="0">
                <a:latin typeface="Cambria" pitchFamily="18" charset="0"/>
              </a:rPr>
              <a:t>lr</a:t>
            </a:r>
            <a:r>
              <a:rPr lang="en-US" sz="2800" dirty="0" smtClean="0">
                <a:latin typeface="Cambria" pitchFamily="18" charset="0"/>
              </a:rPr>
              <a:t>)</a:t>
            </a: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smtClean="0">
                <a:latin typeface="Cambria" pitchFamily="18" charset="0"/>
              </a:rPr>
              <a:t>Step 7: Repeat  while </a:t>
            </a:r>
            <a:r>
              <a:rPr lang="en-US" sz="2800" dirty="0" err="1" smtClean="0">
                <a:latin typeface="Cambria" pitchFamily="18" charset="0"/>
              </a:rPr>
              <a:t>nb</a:t>
            </a:r>
            <a:r>
              <a:rPr lang="en-US" sz="2800" dirty="0" smtClean="0">
                <a:latin typeface="Cambria" pitchFamily="18" charset="0"/>
              </a:rPr>
              <a:t>&lt;=</a:t>
            </a:r>
            <a:r>
              <a:rPr lang="en-US" sz="2800" dirty="0" err="1" smtClean="0">
                <a:latin typeface="Cambria" pitchFamily="18" charset="0"/>
              </a:rPr>
              <a:t>rr</a:t>
            </a:r>
            <a:endParaRPr lang="en-US" sz="2800" dirty="0" smtClean="0">
              <a:latin typeface="Cambria" pitchFamily="18"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smtClean="0">
                <a:latin typeface="Cambria" pitchFamily="18" charset="0"/>
              </a:rPr>
              <a:t>			Set c[</a:t>
            </a:r>
            <a:r>
              <a:rPr lang="en-US" sz="2800" dirty="0" err="1" smtClean="0">
                <a:latin typeface="Cambria" pitchFamily="18" charset="0"/>
              </a:rPr>
              <a:t>nc</a:t>
            </a:r>
            <a:r>
              <a:rPr lang="en-US" sz="2800" dirty="0" smtClean="0">
                <a:latin typeface="Cambria" pitchFamily="18" charset="0"/>
              </a:rPr>
              <a:t>]=a[</a:t>
            </a:r>
            <a:r>
              <a:rPr lang="en-US" sz="2800" dirty="0" err="1" smtClean="0">
                <a:latin typeface="Cambria" pitchFamily="18" charset="0"/>
              </a:rPr>
              <a:t>nb</a:t>
            </a:r>
            <a:r>
              <a:rPr lang="en-US" sz="2800" dirty="0" smtClean="0">
                <a:latin typeface="Cambria" pitchFamily="18" charset="0"/>
              </a:rPr>
              <a:t>] and </a:t>
            </a:r>
            <a:r>
              <a:rPr lang="en-US" sz="2800" dirty="0" err="1" smtClean="0">
                <a:latin typeface="Cambria" pitchFamily="18" charset="0"/>
              </a:rPr>
              <a:t>nc</a:t>
            </a:r>
            <a:r>
              <a:rPr lang="en-US" sz="2800" dirty="0" smtClean="0">
                <a:latin typeface="Cambria" pitchFamily="18" charset="0"/>
              </a:rPr>
              <a:t>=nc+1 and </a:t>
            </a:r>
            <a:r>
              <a:rPr lang="en-US" sz="2800" dirty="0" err="1" smtClean="0">
                <a:latin typeface="Cambria" pitchFamily="18" charset="0"/>
              </a:rPr>
              <a:t>nb</a:t>
            </a:r>
            <a:r>
              <a:rPr lang="en-US" sz="2800" dirty="0" smtClean="0">
                <a:latin typeface="Cambria" pitchFamily="18" charset="0"/>
              </a:rPr>
              <a:t>=nb+1</a:t>
            </a: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smtClean="0">
                <a:latin typeface="Cambria" pitchFamily="18" charset="0"/>
              </a:rPr>
              <a:t>Step 8: Execute step 9if (</a:t>
            </a:r>
            <a:r>
              <a:rPr lang="en-US" sz="2800" dirty="0" err="1" smtClean="0">
                <a:latin typeface="Cambria" pitchFamily="18" charset="0"/>
              </a:rPr>
              <a:t>na</a:t>
            </a:r>
            <a:r>
              <a:rPr lang="en-US" sz="2800" dirty="0" smtClean="0">
                <a:latin typeface="Cambria" pitchFamily="18" charset="0"/>
              </a:rPr>
              <a:t>&lt;</a:t>
            </a:r>
            <a:r>
              <a:rPr lang="en-US" sz="2800" dirty="0" err="1" smtClean="0">
                <a:latin typeface="Cambria" pitchFamily="18" charset="0"/>
              </a:rPr>
              <a:t>lr</a:t>
            </a:r>
            <a:r>
              <a:rPr lang="en-US" sz="2800" dirty="0" smtClean="0">
                <a:latin typeface="Cambria" pitchFamily="18" charset="0"/>
              </a:rPr>
              <a:t>)</a:t>
            </a: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smtClean="0">
                <a:latin typeface="Cambria" pitchFamily="18" charset="0"/>
              </a:rPr>
              <a:t>Step 9:Repeat while  </a:t>
            </a:r>
            <a:r>
              <a:rPr lang="en-US" sz="2800" dirty="0" err="1" smtClean="0">
                <a:latin typeface="Cambria" pitchFamily="18" charset="0"/>
              </a:rPr>
              <a:t>na</a:t>
            </a:r>
            <a:r>
              <a:rPr lang="en-US" sz="2800" dirty="0" smtClean="0">
                <a:latin typeface="Cambria" pitchFamily="18" charset="0"/>
              </a:rPr>
              <a:t>&lt;=</a:t>
            </a:r>
            <a:r>
              <a:rPr lang="en-US" sz="2800" dirty="0" err="1" smtClean="0">
                <a:latin typeface="Cambria" pitchFamily="18" charset="0"/>
              </a:rPr>
              <a:t>lr</a:t>
            </a:r>
            <a:endParaRPr lang="en-US" sz="2800" dirty="0" smtClean="0">
              <a:latin typeface="Cambria" pitchFamily="18" charset="0"/>
            </a:endParaRPr>
          </a:p>
          <a:p>
            <a:pPr marL="342900" lvl="0" indent="-342900">
              <a:spcBef>
                <a:spcPct val="20000"/>
              </a:spcBef>
            </a:pPr>
            <a:r>
              <a:rPr lang="en-US" sz="2800" dirty="0" smtClean="0">
                <a:latin typeface="Cambria" pitchFamily="18" charset="0"/>
              </a:rPr>
              <a:t>			 Set c[</a:t>
            </a:r>
            <a:r>
              <a:rPr lang="en-US" sz="2800" dirty="0" err="1" smtClean="0">
                <a:latin typeface="Cambria" pitchFamily="18" charset="0"/>
              </a:rPr>
              <a:t>nc</a:t>
            </a:r>
            <a:r>
              <a:rPr lang="en-US" sz="2800" dirty="0" smtClean="0">
                <a:latin typeface="Cambria" pitchFamily="18" charset="0"/>
              </a:rPr>
              <a:t>]=a[</a:t>
            </a:r>
            <a:r>
              <a:rPr lang="en-US" sz="2800" dirty="0" err="1" smtClean="0">
                <a:latin typeface="Cambria" pitchFamily="18" charset="0"/>
              </a:rPr>
              <a:t>na</a:t>
            </a:r>
            <a:r>
              <a:rPr lang="en-US" sz="2800" dirty="0" smtClean="0">
                <a:latin typeface="Cambria" pitchFamily="18" charset="0"/>
              </a:rPr>
              <a:t>] and </a:t>
            </a:r>
            <a:r>
              <a:rPr lang="en-US" sz="2800" dirty="0" err="1" smtClean="0">
                <a:latin typeface="Cambria" pitchFamily="18" charset="0"/>
              </a:rPr>
              <a:t>nc</a:t>
            </a:r>
            <a:r>
              <a:rPr lang="en-US" sz="2800" dirty="0" smtClean="0">
                <a:latin typeface="Cambria" pitchFamily="18" charset="0"/>
              </a:rPr>
              <a:t>=nc+1 and </a:t>
            </a:r>
            <a:r>
              <a:rPr lang="en-US" sz="2800" dirty="0" err="1" smtClean="0">
                <a:latin typeface="Cambria" pitchFamily="18" charset="0"/>
              </a:rPr>
              <a:t>na</a:t>
            </a:r>
            <a:r>
              <a:rPr lang="en-US" sz="2800" dirty="0" smtClean="0">
                <a:latin typeface="Cambria" pitchFamily="18" charset="0"/>
              </a:rPr>
              <a:t>=na+1</a:t>
            </a: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smtClean="0">
                <a:latin typeface="Cambria" pitchFamily="18" charset="0"/>
              </a:rPr>
              <a:t>Step 10:Repeat for k=lb to </a:t>
            </a:r>
            <a:r>
              <a:rPr lang="en-US" sz="2800" dirty="0" err="1" smtClean="0">
                <a:latin typeface="Cambria" pitchFamily="18" charset="0"/>
              </a:rPr>
              <a:t>rr</a:t>
            </a:r>
            <a:endParaRPr lang="en-US" sz="2800" dirty="0" smtClean="0">
              <a:latin typeface="Cambria" pitchFamily="18"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smtClean="0">
                <a:latin typeface="Cambria" pitchFamily="18" charset="0"/>
              </a:rPr>
              <a:t>			Set a[k]=c[k]</a:t>
            </a: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smtClean="0">
                <a:latin typeface="Cambria" pitchFamily="18" charset="0"/>
              </a:rPr>
              <a:t>Step  11: Return</a:t>
            </a:r>
          </a:p>
          <a:p>
            <a:pPr marL="342900" marR="0" lvl="0" indent="-342900" algn="l" defTabSz="914400" rtl="0" eaLnBrk="1" fontAlgn="auto" latinLnBrk="0" hangingPunct="1">
              <a:lnSpc>
                <a:spcPct val="100000"/>
              </a:lnSpc>
              <a:spcBef>
                <a:spcPct val="20000"/>
              </a:spcBef>
              <a:spcAft>
                <a:spcPts val="0"/>
              </a:spcAft>
              <a:buClrTx/>
              <a:buSzTx/>
              <a:tabLst/>
              <a:defRPr/>
            </a:pPr>
            <a:endParaRPr kumimoji="0" lang="en-US" sz="2800" b="0" i="0" u="none" strike="noStrike" kern="1200" cap="none" spc="0" normalizeH="0" baseline="0" noProof="0" dirty="0">
              <a:ln>
                <a:noFill/>
              </a:ln>
              <a:solidFill>
                <a:schemeClr val="tx1"/>
              </a:solidFill>
              <a:effectLst/>
              <a:uLnTx/>
              <a:uFillTx/>
              <a:latin typeface="Cambria" pitchFamily="18" charset="0"/>
              <a:ea typeface="+mn-ea"/>
              <a:cs typeface="+mn-cs"/>
            </a:endParaRPr>
          </a:p>
        </p:txBody>
      </p:sp>
      <p:sp>
        <p:nvSpPr>
          <p:cNvPr id="4" name="Rectangle 4"/>
          <p:cNvSpPr txBox="1">
            <a:spLocks noChangeArrowheads="1"/>
          </p:cNvSpPr>
          <p:nvPr/>
        </p:nvSpPr>
        <p:spPr>
          <a:xfrm>
            <a:off x="304800" y="1143000"/>
            <a:ext cx="8229600" cy="609600"/>
          </a:xfrm>
          <a:prstGeom prst="rect">
            <a:avLst/>
          </a:prstGeom>
        </p:spPr>
        <p:txBody>
          <a:bodyPr>
            <a:normAutofit/>
          </a:bodyPr>
          <a:lstStyle/>
          <a:p>
            <a:pPr lvl="0" algn="ctr">
              <a:spcBef>
                <a:spcPct val="0"/>
              </a:spcBef>
              <a:defRPr/>
            </a:pPr>
            <a:r>
              <a:rPr lang="en-US" sz="2400" b="1" dirty="0" err="1" smtClean="0">
                <a:latin typeface="Cambria" pitchFamily="18" charset="0"/>
                <a:ea typeface="+mj-ea"/>
                <a:cs typeface="+mj-cs"/>
              </a:rPr>
              <a:t>Mergingsortedsubarrays</a:t>
            </a:r>
            <a:r>
              <a:rPr lang="en-US" sz="2400" b="1" dirty="0" smtClean="0">
                <a:latin typeface="Cambria" pitchFamily="18" charset="0"/>
                <a:ea typeface="+mj-ea"/>
                <a:cs typeface="+mj-cs"/>
              </a:rPr>
              <a:t> </a:t>
            </a:r>
            <a:r>
              <a:rPr kumimoji="0" lang="en-US" sz="2400" b="1" i="0" u="none" strike="noStrike" kern="1200" cap="none" spc="0" normalizeH="0" baseline="0" noProof="0" dirty="0" smtClean="0">
                <a:ln>
                  <a:noFill/>
                </a:ln>
                <a:solidFill>
                  <a:schemeClr val="tx1"/>
                </a:solidFill>
                <a:effectLst/>
                <a:uLnTx/>
                <a:uFillTx/>
                <a:latin typeface="Cambria" pitchFamily="18" charset="0"/>
                <a:ea typeface="+mj-ea"/>
                <a:cs typeface="+mj-cs"/>
              </a:rPr>
              <a:t>algorithm</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4"/>
          <p:cNvSpPr>
            <a:spLocks noGrp="1" noChangeArrowheads="1"/>
          </p:cNvSpPr>
          <p:nvPr>
            <p:ph type="title" idx="4294967295"/>
          </p:nvPr>
        </p:nvSpPr>
        <p:spPr>
          <a:xfrm>
            <a:off x="304800" y="1143000"/>
            <a:ext cx="8229600" cy="609600"/>
          </a:xfrm>
          <a:prstGeom prst="rect">
            <a:avLst/>
          </a:prstGeom>
        </p:spPr>
        <p:txBody>
          <a:bodyPr>
            <a:normAutofit/>
          </a:bodyPr>
          <a:lstStyle/>
          <a:p>
            <a:pPr eaLnBrk="1" fontAlgn="auto" hangingPunct="1">
              <a:spcAft>
                <a:spcPts val="0"/>
              </a:spcAft>
              <a:defRPr/>
            </a:pPr>
            <a:r>
              <a:rPr lang="en-US" sz="2400" dirty="0" smtClean="0"/>
              <a:t>Complexity of the Merge sort algorithm</a:t>
            </a:r>
          </a:p>
        </p:txBody>
      </p:sp>
      <p:sp>
        <p:nvSpPr>
          <p:cNvPr id="43011" name="Text Box 5"/>
          <p:cNvSpPr txBox="1">
            <a:spLocks noChangeArrowheads="1"/>
          </p:cNvSpPr>
          <p:nvPr/>
        </p:nvSpPr>
        <p:spPr bwMode="auto">
          <a:xfrm>
            <a:off x="381000" y="1371600"/>
            <a:ext cx="8153400" cy="366713"/>
          </a:xfrm>
          <a:prstGeom prst="rect">
            <a:avLst/>
          </a:prstGeom>
          <a:noFill/>
          <a:ln w="9525">
            <a:noFill/>
            <a:miter lim="800000"/>
            <a:headEnd/>
            <a:tailEnd/>
          </a:ln>
        </p:spPr>
        <p:txBody>
          <a:bodyPr>
            <a:spAutoFit/>
          </a:bodyPr>
          <a:lstStyle/>
          <a:p>
            <a:pPr>
              <a:spcBef>
                <a:spcPct val="50000"/>
              </a:spcBef>
            </a:pPr>
            <a:endParaRPr lang="en-US"/>
          </a:p>
        </p:txBody>
      </p:sp>
      <p:sp>
        <p:nvSpPr>
          <p:cNvPr id="43012" name="Text Box 6"/>
          <p:cNvSpPr txBox="1">
            <a:spLocks noChangeArrowheads="1"/>
          </p:cNvSpPr>
          <p:nvPr/>
        </p:nvSpPr>
        <p:spPr bwMode="auto">
          <a:xfrm>
            <a:off x="304800" y="1752600"/>
            <a:ext cx="8610600" cy="3554819"/>
          </a:xfrm>
          <a:prstGeom prst="rect">
            <a:avLst/>
          </a:prstGeom>
          <a:noFill/>
          <a:ln w="9525">
            <a:noFill/>
            <a:miter lim="800000"/>
            <a:headEnd/>
            <a:tailEnd/>
          </a:ln>
        </p:spPr>
        <p:txBody>
          <a:bodyPr>
            <a:spAutoFit/>
          </a:bodyPr>
          <a:lstStyle/>
          <a:p>
            <a:pPr>
              <a:spcBef>
                <a:spcPct val="50000"/>
              </a:spcBef>
              <a:buFont typeface="Arial" pitchFamily="34" charset="0"/>
              <a:buChar char="•"/>
            </a:pPr>
            <a:r>
              <a:rPr lang="en-US" dirty="0" smtClean="0"/>
              <a:t>The major work is done by the merge procedure which has complexity of O(n). The merge procedure is called from merge sort procedure after the array is divided into 2 halves and each half has been sorted.</a:t>
            </a:r>
          </a:p>
          <a:p>
            <a:pPr>
              <a:spcBef>
                <a:spcPct val="50000"/>
              </a:spcBef>
              <a:buFont typeface="Arial" pitchFamily="34" charset="0"/>
              <a:buChar char="•"/>
            </a:pPr>
            <a:r>
              <a:rPr lang="en-US" dirty="0" smtClean="0"/>
              <a:t>In each of the recursive calls, one for left half and one for right half, the array is divided into halves, thus dividing the array into 4 segments. At each level, the no. of segment doubles. Therefore, the total divisions are log n. Hence the total number  of comparisons are O(n </a:t>
            </a:r>
            <a:r>
              <a:rPr lang="en-US" dirty="0" err="1" smtClean="0"/>
              <a:t>logn</a:t>
            </a:r>
            <a:r>
              <a:rPr lang="en-US" dirty="0" smtClean="0"/>
              <a:t>).</a:t>
            </a:r>
          </a:p>
          <a:p>
            <a:pPr>
              <a:spcBef>
                <a:spcPct val="50000"/>
              </a:spcBef>
              <a:buFont typeface="Arial" pitchFamily="34" charset="0"/>
              <a:buChar char="•"/>
            </a:pPr>
            <a:r>
              <a:rPr lang="en-US" dirty="0" smtClean="0"/>
              <a:t>The only disadvantage of merge sort is that it uses an extra temporary array of the same size as that of input array, to merge two halves. The elements of the temporary array are copied back to the original array before next merging. </a:t>
            </a:r>
            <a:endParaRPr lang="en-US" dirty="0"/>
          </a:p>
          <a:p>
            <a:pPr>
              <a:spcBef>
                <a:spcPct val="50000"/>
              </a:spcBef>
            </a:pPr>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3"/>
          <p:cNvSpPr>
            <a:spLocks noGrp="1" noChangeArrowheads="1"/>
          </p:cNvSpPr>
          <p:nvPr>
            <p:ph idx="1"/>
          </p:nvPr>
        </p:nvSpPr>
        <p:spPr>
          <a:xfrm>
            <a:off x="381000" y="1066800"/>
            <a:ext cx="8153400" cy="2819400"/>
          </a:xfrm>
        </p:spPr>
        <p:txBody>
          <a:bodyPr>
            <a:normAutofit fontScale="92500" lnSpcReduction="20000"/>
          </a:bodyPr>
          <a:lstStyle/>
          <a:p>
            <a:pPr marL="365760" indent="-256032" eaLnBrk="1" fontAlgn="auto" hangingPunct="1">
              <a:spcAft>
                <a:spcPts val="0"/>
              </a:spcAft>
              <a:buFontTx/>
              <a:buNone/>
              <a:defRPr/>
            </a:pPr>
            <a:r>
              <a:rPr lang="en-US" sz="1800" dirty="0" smtClean="0"/>
              <a:t>	</a:t>
            </a:r>
          </a:p>
          <a:p>
            <a:pPr marL="365760" indent="-256032" eaLnBrk="1" fontAlgn="auto" hangingPunct="1">
              <a:spcAft>
                <a:spcPts val="0"/>
              </a:spcAft>
              <a:buFontTx/>
              <a:buNone/>
              <a:defRPr/>
            </a:pPr>
            <a:r>
              <a:rPr lang="en-US" sz="1800" b="1" dirty="0" smtClean="0"/>
              <a:t>     Two – dimensional Arrays</a:t>
            </a:r>
          </a:p>
          <a:p>
            <a:pPr marL="365760" indent="-256032" eaLnBrk="1" fontAlgn="auto" hangingPunct="1">
              <a:spcAft>
                <a:spcPts val="0"/>
              </a:spcAft>
              <a:buFontTx/>
              <a:buNone/>
              <a:defRPr/>
            </a:pPr>
            <a:r>
              <a:rPr lang="en-US" sz="1800" dirty="0" smtClean="0"/>
              <a:t>	</a:t>
            </a:r>
          </a:p>
          <a:p>
            <a:pPr algn="just"/>
            <a:r>
              <a:rPr lang="en-US" sz="1800" dirty="0" smtClean="0"/>
              <a:t>  Array having more than one subscript variable is called Multi-Dimensional array.</a:t>
            </a:r>
          </a:p>
          <a:p>
            <a:pPr marL="365760" indent="-256032" algn="just" eaLnBrk="1" fontAlgn="auto" hangingPunct="1">
              <a:spcAft>
                <a:spcPts val="0"/>
              </a:spcAft>
              <a:defRPr/>
            </a:pPr>
            <a:r>
              <a:rPr lang="en-US" sz="1800" dirty="0" smtClean="0"/>
              <a:t>A Two – dimensional Arrays m x n array A is a collection of m . n data elements such that each element is specified by a pair of integers (such as I, J), called subscripts.</a:t>
            </a:r>
          </a:p>
          <a:p>
            <a:pPr marL="365760" indent="-256032" algn="just" eaLnBrk="1" fontAlgn="auto" hangingPunct="1">
              <a:spcAft>
                <a:spcPts val="0"/>
              </a:spcAft>
              <a:defRPr/>
            </a:pPr>
            <a:r>
              <a:rPr lang="en-US" sz="1800" dirty="0" smtClean="0"/>
              <a:t>The element of A with first subscript I and second subscript J will be denoted by  A[I,J]</a:t>
            </a:r>
          </a:p>
          <a:p>
            <a:pPr marL="365760" indent="-256032" eaLnBrk="1" fontAlgn="auto" hangingPunct="1">
              <a:spcAft>
                <a:spcPts val="0"/>
              </a:spcAft>
              <a:buFontTx/>
              <a:buNone/>
              <a:defRPr/>
            </a:pPr>
            <a:endParaRPr lang="en-US" sz="1800" dirty="0" smtClean="0"/>
          </a:p>
          <a:p>
            <a:pPr marL="365760" indent="-256032" eaLnBrk="1" fontAlgn="auto" hangingPunct="1">
              <a:spcAft>
                <a:spcPts val="0"/>
              </a:spcAft>
              <a:buFontTx/>
              <a:buNone/>
              <a:defRPr/>
            </a:pPr>
            <a:r>
              <a:rPr lang="en-US" sz="1800" dirty="0" smtClean="0"/>
              <a:t>		</a:t>
            </a:r>
          </a:p>
          <a:p>
            <a:pPr marL="365760" indent="-256032" eaLnBrk="1" fontAlgn="auto" hangingPunct="1">
              <a:spcAft>
                <a:spcPts val="0"/>
              </a:spcAft>
              <a:buFontTx/>
              <a:buNone/>
              <a:defRPr/>
            </a:pPr>
            <a:endParaRPr lang="en-US" sz="1800" dirty="0" smtClean="0"/>
          </a:p>
          <a:p>
            <a:pPr marL="365760" indent="-256032" eaLnBrk="1" fontAlgn="auto" hangingPunct="1">
              <a:spcAft>
                <a:spcPts val="0"/>
              </a:spcAft>
              <a:buFontTx/>
              <a:buNone/>
              <a:defRPr/>
            </a:pPr>
            <a:endParaRPr lang="en-US" sz="1800" dirty="0" smtClean="0"/>
          </a:p>
        </p:txBody>
      </p:sp>
      <p:sp>
        <p:nvSpPr>
          <p:cNvPr id="12291" name="Rectangle 2"/>
          <p:cNvSpPr>
            <a:spLocks noGrp="1" noChangeArrowheads="1"/>
          </p:cNvSpPr>
          <p:nvPr>
            <p:ph type="title"/>
          </p:nvPr>
        </p:nvSpPr>
        <p:spPr>
          <a:xfrm>
            <a:off x="457200" y="228600"/>
            <a:ext cx="8229600" cy="1143000"/>
          </a:xfrm>
        </p:spPr>
        <p:txBody>
          <a:bodyPr/>
          <a:lstStyle/>
          <a:p>
            <a:pPr eaLnBrk="1" fontAlgn="auto" hangingPunct="1">
              <a:spcAft>
                <a:spcPts val="0"/>
              </a:spcAft>
              <a:defRPr/>
            </a:pPr>
            <a:r>
              <a:rPr lang="en-US" dirty="0" smtClean="0"/>
              <a:t>Multidimensional arrays</a:t>
            </a:r>
          </a:p>
        </p:txBody>
      </p:sp>
      <p:grpSp>
        <p:nvGrpSpPr>
          <p:cNvPr id="2" name="Group 4"/>
          <p:cNvGrpSpPr>
            <a:grpSpLocks/>
          </p:cNvGrpSpPr>
          <p:nvPr/>
        </p:nvGrpSpPr>
        <p:grpSpPr bwMode="auto">
          <a:xfrm>
            <a:off x="1066800" y="3352800"/>
            <a:ext cx="4648200" cy="2241550"/>
            <a:chOff x="1824" y="2544"/>
            <a:chExt cx="2928" cy="1412"/>
          </a:xfrm>
        </p:grpSpPr>
        <p:grpSp>
          <p:nvGrpSpPr>
            <p:cNvPr id="3" name="Group 5"/>
            <p:cNvGrpSpPr>
              <a:grpSpLocks/>
            </p:cNvGrpSpPr>
            <p:nvPr/>
          </p:nvGrpSpPr>
          <p:grpSpPr bwMode="auto">
            <a:xfrm>
              <a:off x="2544" y="2832"/>
              <a:ext cx="2208" cy="1124"/>
              <a:chOff x="1008" y="2832"/>
              <a:chExt cx="2208" cy="1124"/>
            </a:xfrm>
          </p:grpSpPr>
          <p:sp>
            <p:nvSpPr>
              <p:cNvPr id="18441" name="Text Box 6"/>
              <p:cNvSpPr txBox="1">
                <a:spLocks noChangeArrowheads="1"/>
              </p:cNvSpPr>
              <p:nvPr/>
            </p:nvSpPr>
            <p:spPr bwMode="auto">
              <a:xfrm>
                <a:off x="1488" y="3552"/>
                <a:ext cx="532" cy="404"/>
              </a:xfrm>
              <a:prstGeom prst="rect">
                <a:avLst/>
              </a:prstGeom>
              <a:noFill/>
              <a:ln w="9525">
                <a:noFill/>
                <a:miter lim="800000"/>
                <a:headEnd/>
                <a:tailEnd/>
              </a:ln>
            </p:spPr>
            <p:txBody>
              <a:bodyPr wrap="none">
                <a:spAutoFit/>
              </a:bodyPr>
              <a:lstStyle/>
              <a:p>
                <a:pPr>
                  <a:spcBef>
                    <a:spcPct val="20000"/>
                  </a:spcBef>
                </a:pPr>
                <a:r>
                  <a:rPr lang="en-US"/>
                  <a:t>A[3, 1]</a:t>
                </a:r>
              </a:p>
              <a:p>
                <a:endParaRPr lang="en-US"/>
              </a:p>
            </p:txBody>
          </p:sp>
          <p:sp>
            <p:nvSpPr>
              <p:cNvPr id="18442" name="Text Box 7"/>
              <p:cNvSpPr txBox="1">
                <a:spLocks noChangeArrowheads="1"/>
              </p:cNvSpPr>
              <p:nvPr/>
            </p:nvSpPr>
            <p:spPr bwMode="auto">
              <a:xfrm>
                <a:off x="2060" y="3552"/>
                <a:ext cx="532" cy="404"/>
              </a:xfrm>
              <a:prstGeom prst="rect">
                <a:avLst/>
              </a:prstGeom>
              <a:noFill/>
              <a:ln w="9525">
                <a:noFill/>
                <a:miter lim="800000"/>
                <a:headEnd/>
                <a:tailEnd/>
              </a:ln>
            </p:spPr>
            <p:txBody>
              <a:bodyPr wrap="none">
                <a:spAutoFit/>
              </a:bodyPr>
              <a:lstStyle/>
              <a:p>
                <a:pPr>
                  <a:spcBef>
                    <a:spcPct val="20000"/>
                  </a:spcBef>
                </a:pPr>
                <a:r>
                  <a:rPr lang="en-US"/>
                  <a:t>A[3, 2]</a:t>
                </a:r>
              </a:p>
              <a:p>
                <a:endParaRPr lang="en-US"/>
              </a:p>
            </p:txBody>
          </p:sp>
          <p:sp>
            <p:nvSpPr>
              <p:cNvPr id="18443" name="Text Box 8"/>
              <p:cNvSpPr txBox="1">
                <a:spLocks noChangeArrowheads="1"/>
              </p:cNvSpPr>
              <p:nvPr/>
            </p:nvSpPr>
            <p:spPr bwMode="auto">
              <a:xfrm>
                <a:off x="2592" y="3552"/>
                <a:ext cx="532" cy="404"/>
              </a:xfrm>
              <a:prstGeom prst="rect">
                <a:avLst/>
              </a:prstGeom>
              <a:noFill/>
              <a:ln w="9525">
                <a:noFill/>
                <a:miter lim="800000"/>
                <a:headEnd/>
                <a:tailEnd/>
              </a:ln>
            </p:spPr>
            <p:txBody>
              <a:bodyPr wrap="none">
                <a:spAutoFit/>
              </a:bodyPr>
              <a:lstStyle/>
              <a:p>
                <a:pPr>
                  <a:spcBef>
                    <a:spcPct val="20000"/>
                  </a:spcBef>
                </a:pPr>
                <a:r>
                  <a:rPr lang="en-US"/>
                  <a:t>A[3, 3]</a:t>
                </a:r>
              </a:p>
              <a:p>
                <a:endParaRPr lang="en-US"/>
              </a:p>
            </p:txBody>
          </p:sp>
          <p:grpSp>
            <p:nvGrpSpPr>
              <p:cNvPr id="4" name="Group 9"/>
              <p:cNvGrpSpPr>
                <a:grpSpLocks/>
              </p:cNvGrpSpPr>
              <p:nvPr/>
            </p:nvGrpSpPr>
            <p:grpSpPr bwMode="auto">
              <a:xfrm>
                <a:off x="1008" y="2832"/>
                <a:ext cx="2208" cy="1008"/>
                <a:chOff x="1008" y="2832"/>
                <a:chExt cx="2208" cy="1008"/>
              </a:xfrm>
            </p:grpSpPr>
            <p:sp>
              <p:nvSpPr>
                <p:cNvPr id="18445" name="AutoShape 10"/>
                <p:cNvSpPr>
                  <a:spLocks noChangeArrowheads="1"/>
                </p:cNvSpPr>
                <p:nvPr/>
              </p:nvSpPr>
              <p:spPr bwMode="auto">
                <a:xfrm>
                  <a:off x="1296" y="2880"/>
                  <a:ext cx="1920" cy="960"/>
                </a:xfrm>
                <a:prstGeom prst="bracketPair">
                  <a:avLst>
                    <a:gd name="adj" fmla="val 16667"/>
                  </a:avLst>
                </a:prstGeom>
                <a:noFill/>
                <a:ln w="9525">
                  <a:solidFill>
                    <a:schemeClr val="tx1"/>
                  </a:solidFill>
                  <a:round/>
                  <a:headEnd/>
                  <a:tailEnd/>
                </a:ln>
              </p:spPr>
              <p:txBody>
                <a:bodyPr wrap="none" anchor="ctr"/>
                <a:lstStyle/>
                <a:p>
                  <a:endParaRPr lang="en-US"/>
                </a:p>
              </p:txBody>
            </p:sp>
            <p:sp>
              <p:nvSpPr>
                <p:cNvPr id="18446" name="Text Box 11"/>
                <p:cNvSpPr txBox="1">
                  <a:spLocks noChangeArrowheads="1"/>
                </p:cNvSpPr>
                <p:nvPr/>
              </p:nvSpPr>
              <p:spPr bwMode="auto">
                <a:xfrm>
                  <a:off x="1484" y="3024"/>
                  <a:ext cx="532" cy="404"/>
                </a:xfrm>
                <a:prstGeom prst="rect">
                  <a:avLst/>
                </a:prstGeom>
                <a:noFill/>
                <a:ln w="9525">
                  <a:noFill/>
                  <a:miter lim="800000"/>
                  <a:headEnd/>
                  <a:tailEnd/>
                </a:ln>
              </p:spPr>
              <p:txBody>
                <a:bodyPr wrap="none">
                  <a:spAutoFit/>
                </a:bodyPr>
                <a:lstStyle/>
                <a:p>
                  <a:pPr>
                    <a:spcBef>
                      <a:spcPct val="20000"/>
                    </a:spcBef>
                  </a:pPr>
                  <a:r>
                    <a:rPr lang="en-US"/>
                    <a:t>A[1, 1]</a:t>
                  </a:r>
                </a:p>
                <a:p>
                  <a:endParaRPr lang="en-US"/>
                </a:p>
              </p:txBody>
            </p:sp>
            <p:sp>
              <p:nvSpPr>
                <p:cNvPr id="18447" name="Text Box 12"/>
                <p:cNvSpPr txBox="1">
                  <a:spLocks noChangeArrowheads="1"/>
                </p:cNvSpPr>
                <p:nvPr/>
              </p:nvSpPr>
              <p:spPr bwMode="auto">
                <a:xfrm>
                  <a:off x="2064" y="3024"/>
                  <a:ext cx="532" cy="404"/>
                </a:xfrm>
                <a:prstGeom prst="rect">
                  <a:avLst/>
                </a:prstGeom>
                <a:noFill/>
                <a:ln w="9525">
                  <a:noFill/>
                  <a:miter lim="800000"/>
                  <a:headEnd/>
                  <a:tailEnd/>
                </a:ln>
              </p:spPr>
              <p:txBody>
                <a:bodyPr>
                  <a:spAutoFit/>
                </a:bodyPr>
                <a:lstStyle/>
                <a:p>
                  <a:pPr>
                    <a:spcBef>
                      <a:spcPct val="20000"/>
                    </a:spcBef>
                  </a:pPr>
                  <a:r>
                    <a:rPr lang="en-US"/>
                    <a:t>A[1, 2]</a:t>
                  </a:r>
                </a:p>
                <a:p>
                  <a:endParaRPr lang="en-US"/>
                </a:p>
              </p:txBody>
            </p:sp>
            <p:sp>
              <p:nvSpPr>
                <p:cNvPr id="18448" name="Text Box 13"/>
                <p:cNvSpPr txBox="1">
                  <a:spLocks noChangeArrowheads="1"/>
                </p:cNvSpPr>
                <p:nvPr/>
              </p:nvSpPr>
              <p:spPr bwMode="auto">
                <a:xfrm>
                  <a:off x="2640" y="3024"/>
                  <a:ext cx="532" cy="404"/>
                </a:xfrm>
                <a:prstGeom prst="rect">
                  <a:avLst/>
                </a:prstGeom>
                <a:noFill/>
                <a:ln w="9525">
                  <a:noFill/>
                  <a:miter lim="800000"/>
                  <a:headEnd/>
                  <a:tailEnd/>
                </a:ln>
              </p:spPr>
              <p:txBody>
                <a:bodyPr wrap="none">
                  <a:spAutoFit/>
                </a:bodyPr>
                <a:lstStyle/>
                <a:p>
                  <a:pPr>
                    <a:spcBef>
                      <a:spcPct val="20000"/>
                    </a:spcBef>
                  </a:pPr>
                  <a:r>
                    <a:rPr lang="en-US"/>
                    <a:t>A[1, 3]</a:t>
                  </a:r>
                </a:p>
                <a:p>
                  <a:endParaRPr lang="en-US"/>
                </a:p>
              </p:txBody>
            </p:sp>
            <p:sp>
              <p:nvSpPr>
                <p:cNvPr id="18449" name="Text Box 14"/>
                <p:cNvSpPr txBox="1">
                  <a:spLocks noChangeArrowheads="1"/>
                </p:cNvSpPr>
                <p:nvPr/>
              </p:nvSpPr>
              <p:spPr bwMode="auto">
                <a:xfrm>
                  <a:off x="2060" y="3312"/>
                  <a:ext cx="532" cy="404"/>
                </a:xfrm>
                <a:prstGeom prst="rect">
                  <a:avLst/>
                </a:prstGeom>
                <a:noFill/>
                <a:ln w="9525">
                  <a:noFill/>
                  <a:miter lim="800000"/>
                  <a:headEnd/>
                  <a:tailEnd/>
                </a:ln>
              </p:spPr>
              <p:txBody>
                <a:bodyPr wrap="none">
                  <a:spAutoFit/>
                </a:bodyPr>
                <a:lstStyle/>
                <a:p>
                  <a:pPr>
                    <a:spcBef>
                      <a:spcPct val="20000"/>
                    </a:spcBef>
                  </a:pPr>
                  <a:r>
                    <a:rPr lang="en-US"/>
                    <a:t>A[2, 2]</a:t>
                  </a:r>
                </a:p>
                <a:p>
                  <a:endParaRPr lang="en-US"/>
                </a:p>
              </p:txBody>
            </p:sp>
            <p:sp>
              <p:nvSpPr>
                <p:cNvPr id="18450" name="Text Box 15"/>
                <p:cNvSpPr txBox="1">
                  <a:spLocks noChangeArrowheads="1"/>
                </p:cNvSpPr>
                <p:nvPr/>
              </p:nvSpPr>
              <p:spPr bwMode="auto">
                <a:xfrm>
                  <a:off x="1488" y="3312"/>
                  <a:ext cx="532" cy="404"/>
                </a:xfrm>
                <a:prstGeom prst="rect">
                  <a:avLst/>
                </a:prstGeom>
                <a:noFill/>
                <a:ln w="9525">
                  <a:noFill/>
                  <a:miter lim="800000"/>
                  <a:headEnd/>
                  <a:tailEnd/>
                </a:ln>
              </p:spPr>
              <p:txBody>
                <a:bodyPr wrap="none">
                  <a:spAutoFit/>
                </a:bodyPr>
                <a:lstStyle/>
                <a:p>
                  <a:pPr>
                    <a:spcBef>
                      <a:spcPct val="20000"/>
                    </a:spcBef>
                  </a:pPr>
                  <a:r>
                    <a:rPr lang="en-US"/>
                    <a:t>A[2, 1]</a:t>
                  </a:r>
                </a:p>
                <a:p>
                  <a:endParaRPr lang="en-US"/>
                </a:p>
              </p:txBody>
            </p:sp>
            <p:sp>
              <p:nvSpPr>
                <p:cNvPr id="18451" name="Text Box 16"/>
                <p:cNvSpPr txBox="1">
                  <a:spLocks noChangeArrowheads="1"/>
                </p:cNvSpPr>
                <p:nvPr/>
              </p:nvSpPr>
              <p:spPr bwMode="auto">
                <a:xfrm>
                  <a:off x="2592" y="3312"/>
                  <a:ext cx="532" cy="404"/>
                </a:xfrm>
                <a:prstGeom prst="rect">
                  <a:avLst/>
                </a:prstGeom>
                <a:noFill/>
                <a:ln w="9525">
                  <a:noFill/>
                  <a:miter lim="800000"/>
                  <a:headEnd/>
                  <a:tailEnd/>
                </a:ln>
              </p:spPr>
              <p:txBody>
                <a:bodyPr wrap="none">
                  <a:spAutoFit/>
                </a:bodyPr>
                <a:lstStyle/>
                <a:p>
                  <a:pPr>
                    <a:spcBef>
                      <a:spcPct val="20000"/>
                    </a:spcBef>
                  </a:pPr>
                  <a:r>
                    <a:rPr lang="en-US"/>
                    <a:t>A[2, 3]</a:t>
                  </a:r>
                </a:p>
                <a:p>
                  <a:endParaRPr lang="en-US"/>
                </a:p>
              </p:txBody>
            </p:sp>
            <p:sp>
              <p:nvSpPr>
                <p:cNvPr id="18452" name="Text Box 17"/>
                <p:cNvSpPr txBox="1">
                  <a:spLocks noChangeArrowheads="1"/>
                </p:cNvSpPr>
                <p:nvPr/>
              </p:nvSpPr>
              <p:spPr bwMode="auto">
                <a:xfrm>
                  <a:off x="1008" y="2976"/>
                  <a:ext cx="384" cy="751"/>
                </a:xfrm>
                <a:prstGeom prst="rect">
                  <a:avLst/>
                </a:prstGeom>
                <a:noFill/>
                <a:ln w="9525">
                  <a:noFill/>
                  <a:miter lim="800000"/>
                  <a:headEnd/>
                  <a:tailEnd/>
                </a:ln>
              </p:spPr>
              <p:txBody>
                <a:bodyPr>
                  <a:spAutoFit/>
                </a:bodyPr>
                <a:lstStyle/>
                <a:p>
                  <a:pPr>
                    <a:spcBef>
                      <a:spcPct val="50000"/>
                    </a:spcBef>
                  </a:pPr>
                  <a:r>
                    <a:rPr lang="en-US"/>
                    <a:t>1</a:t>
                  </a:r>
                </a:p>
                <a:p>
                  <a:pPr>
                    <a:spcBef>
                      <a:spcPct val="50000"/>
                    </a:spcBef>
                  </a:pPr>
                  <a:r>
                    <a:rPr lang="en-US"/>
                    <a:t>2</a:t>
                  </a:r>
                </a:p>
                <a:p>
                  <a:pPr>
                    <a:spcBef>
                      <a:spcPct val="50000"/>
                    </a:spcBef>
                  </a:pPr>
                  <a:r>
                    <a:rPr lang="en-US"/>
                    <a:t>3</a:t>
                  </a:r>
                </a:p>
              </p:txBody>
            </p:sp>
            <p:sp>
              <p:nvSpPr>
                <p:cNvPr id="18453" name="Text Box 18"/>
                <p:cNvSpPr txBox="1">
                  <a:spLocks noChangeArrowheads="1"/>
                </p:cNvSpPr>
                <p:nvPr/>
              </p:nvSpPr>
              <p:spPr bwMode="auto">
                <a:xfrm>
                  <a:off x="1584" y="2832"/>
                  <a:ext cx="1584" cy="231"/>
                </a:xfrm>
                <a:prstGeom prst="rect">
                  <a:avLst/>
                </a:prstGeom>
                <a:noFill/>
                <a:ln w="9525">
                  <a:noFill/>
                  <a:miter lim="800000"/>
                  <a:headEnd/>
                  <a:tailEnd/>
                </a:ln>
              </p:spPr>
              <p:txBody>
                <a:bodyPr>
                  <a:spAutoFit/>
                </a:bodyPr>
                <a:lstStyle/>
                <a:p>
                  <a:pPr>
                    <a:spcBef>
                      <a:spcPct val="50000"/>
                    </a:spcBef>
                  </a:pPr>
                  <a:r>
                    <a:rPr lang="en-US"/>
                    <a:t>1	2	3</a:t>
                  </a:r>
                </a:p>
              </p:txBody>
            </p:sp>
          </p:grpSp>
        </p:grpSp>
        <p:sp>
          <p:nvSpPr>
            <p:cNvPr id="18439" name="Text Box 19"/>
            <p:cNvSpPr txBox="1">
              <a:spLocks noChangeArrowheads="1"/>
            </p:cNvSpPr>
            <p:nvPr/>
          </p:nvSpPr>
          <p:spPr bwMode="auto">
            <a:xfrm>
              <a:off x="1824" y="3216"/>
              <a:ext cx="624" cy="231"/>
            </a:xfrm>
            <a:prstGeom prst="rect">
              <a:avLst/>
            </a:prstGeom>
            <a:noFill/>
            <a:ln w="9525">
              <a:noFill/>
              <a:miter lim="800000"/>
              <a:headEnd/>
              <a:tailEnd/>
            </a:ln>
          </p:spPr>
          <p:txBody>
            <a:bodyPr>
              <a:spAutoFit/>
            </a:bodyPr>
            <a:lstStyle/>
            <a:p>
              <a:pPr>
                <a:spcBef>
                  <a:spcPct val="50000"/>
                </a:spcBef>
              </a:pPr>
              <a:r>
                <a:rPr lang="en-US"/>
                <a:t>Rows</a:t>
              </a:r>
            </a:p>
          </p:txBody>
        </p:sp>
        <p:sp>
          <p:nvSpPr>
            <p:cNvPr id="18440" name="Text Box 20"/>
            <p:cNvSpPr txBox="1">
              <a:spLocks noChangeArrowheads="1"/>
            </p:cNvSpPr>
            <p:nvPr/>
          </p:nvSpPr>
          <p:spPr bwMode="auto">
            <a:xfrm>
              <a:off x="3264" y="2544"/>
              <a:ext cx="1008" cy="231"/>
            </a:xfrm>
            <a:prstGeom prst="rect">
              <a:avLst/>
            </a:prstGeom>
            <a:noFill/>
            <a:ln w="9525">
              <a:noFill/>
              <a:miter lim="800000"/>
              <a:headEnd/>
              <a:tailEnd/>
            </a:ln>
          </p:spPr>
          <p:txBody>
            <a:bodyPr>
              <a:spAutoFit/>
            </a:bodyPr>
            <a:lstStyle/>
            <a:p>
              <a:pPr>
                <a:spcBef>
                  <a:spcPct val="50000"/>
                </a:spcBef>
              </a:pPr>
              <a:r>
                <a:rPr lang="en-US"/>
                <a:t>Columns</a:t>
              </a:r>
            </a:p>
          </p:txBody>
        </p:sp>
      </p:grpSp>
      <p:sp>
        <p:nvSpPr>
          <p:cNvPr id="18437" name="Text Box 21"/>
          <p:cNvSpPr txBox="1">
            <a:spLocks noChangeArrowheads="1"/>
          </p:cNvSpPr>
          <p:nvPr/>
        </p:nvSpPr>
        <p:spPr bwMode="auto">
          <a:xfrm>
            <a:off x="2133600" y="5715000"/>
            <a:ext cx="4343400" cy="366713"/>
          </a:xfrm>
          <a:prstGeom prst="rect">
            <a:avLst/>
          </a:prstGeom>
          <a:noFill/>
          <a:ln w="9525">
            <a:noFill/>
            <a:miter lim="800000"/>
            <a:headEnd/>
            <a:tailEnd/>
          </a:ln>
        </p:spPr>
        <p:txBody>
          <a:bodyPr>
            <a:spAutoFit/>
          </a:bodyPr>
          <a:lstStyle/>
          <a:p>
            <a:pPr>
              <a:spcBef>
                <a:spcPct val="50000"/>
              </a:spcBef>
            </a:pPr>
            <a:r>
              <a:rPr lang="en-US"/>
              <a:t>Fig: Two dimensional 3 x 3 array A</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Foundry</Template>
  <TotalTime>4052</TotalTime>
  <Words>7817</Words>
  <Application>Microsoft Office PowerPoint</Application>
  <PresentationFormat>On-screen Show (4:3)</PresentationFormat>
  <Paragraphs>2763</Paragraphs>
  <Slides>132</Slides>
  <Notes>1</Notes>
  <HiddenSlides>2</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132</vt:i4>
      </vt:variant>
    </vt:vector>
  </HeadingPairs>
  <TitlesOfParts>
    <vt:vector size="135" baseType="lpstr">
      <vt:lpstr>Office Theme</vt:lpstr>
      <vt:lpstr>Custom Design</vt:lpstr>
      <vt:lpstr>Bitmap Image</vt:lpstr>
      <vt:lpstr>PowerPoint Presentation</vt:lpstr>
      <vt:lpstr>Learning Outcomes: </vt:lpstr>
      <vt:lpstr>PowerPoint Presentation</vt:lpstr>
      <vt:lpstr>Data Type and Data Structure</vt:lpstr>
      <vt:lpstr>Data &amp; Information</vt:lpstr>
      <vt:lpstr>Linear and Non-Linear Data structures</vt:lpstr>
      <vt:lpstr>Array</vt:lpstr>
      <vt:lpstr>Example</vt:lpstr>
      <vt:lpstr>Array (con…)</vt:lpstr>
      <vt:lpstr>Array (con…)</vt:lpstr>
      <vt:lpstr>Linked lists</vt:lpstr>
      <vt:lpstr>PowerPoint Presentation</vt:lpstr>
      <vt:lpstr>PowerPoint Presentation</vt:lpstr>
      <vt:lpstr>Stacks</vt:lpstr>
      <vt:lpstr> Queues</vt:lpstr>
      <vt:lpstr>PowerPoint Presentation</vt:lpstr>
      <vt:lpstr>PowerPoint Presentation</vt:lpstr>
      <vt:lpstr>Data structure operations</vt:lpstr>
      <vt:lpstr>Data structure operations (Con..)</vt:lpstr>
      <vt:lpstr>PowerPoint Presentation</vt:lpstr>
      <vt:lpstr>PowerPoint Presentation</vt:lpstr>
      <vt:lpstr>PowerPoint Presentation</vt:lpstr>
      <vt:lpstr>PowerPoint Presentation</vt:lpstr>
      <vt:lpstr>Asymptotic Notations</vt:lpstr>
      <vt:lpstr>Big oh ‘O’ Notation(contd..)</vt:lpstr>
      <vt:lpstr>Big oh ‘O’ Notation(contd..)</vt:lpstr>
      <vt:lpstr>Big oh ‘O’ Notation(contd..)</vt:lpstr>
      <vt:lpstr>PowerPoint Presentation</vt:lpstr>
      <vt:lpstr>PowerPoint Presentation</vt:lpstr>
      <vt:lpstr>Asymptotic Notations: Big Omega ‘Ω’ Notation</vt:lpstr>
      <vt:lpstr>PowerPoint Presentation</vt:lpstr>
      <vt:lpstr>PowerPoint Presentation</vt:lpstr>
      <vt:lpstr>Theta ‘Ө’ Notation</vt:lpstr>
      <vt:lpstr>Various complexities of algorithms</vt:lpstr>
      <vt:lpstr>Linear Arrays</vt:lpstr>
      <vt:lpstr>Representation of linear array in memory</vt:lpstr>
      <vt:lpstr>Representation of linear array in memory</vt:lpstr>
      <vt:lpstr>Representation of linear array in memory(contd.)</vt:lpstr>
      <vt:lpstr>Traversing  linear arrays</vt:lpstr>
      <vt:lpstr>Traversing  linear arrays</vt:lpstr>
      <vt:lpstr>Inserting and Deleting</vt:lpstr>
      <vt:lpstr>Insertion in an array</vt:lpstr>
      <vt:lpstr>Deletion from an array</vt:lpstr>
      <vt:lpstr>Searching – Linear search</vt:lpstr>
      <vt:lpstr>Linear Search Program</vt:lpstr>
      <vt:lpstr>Linear Search complexity</vt:lpstr>
      <vt:lpstr>Searching –Binary Search</vt:lpstr>
      <vt:lpstr>Binary Search Algorithm</vt:lpstr>
      <vt:lpstr>Binary Search example (Seek for 123)</vt:lpstr>
      <vt:lpstr>Binary Search Program</vt:lpstr>
      <vt:lpstr>Binary Search - Complexity</vt:lpstr>
      <vt:lpstr>PowerPoint Presentation</vt:lpstr>
      <vt:lpstr> Bubble sort(contd..)</vt:lpstr>
      <vt:lpstr>"Bubbling Up" the Largest Element</vt:lpstr>
      <vt:lpstr>"Bubbling Up" the Largest Element</vt:lpstr>
      <vt:lpstr>"Bubbling Up" the Largest Element</vt:lpstr>
      <vt:lpstr>"Bubbling Up" the Largest Element</vt:lpstr>
      <vt:lpstr>"Bubbling Up" the Largest Element</vt:lpstr>
      <vt:lpstr>"Bubbling Up" the Largest Element</vt:lpstr>
      <vt:lpstr>"Bubbling Up" the Largest Element</vt:lpstr>
      <vt:lpstr>Bubble sort(contd.)</vt:lpstr>
      <vt:lpstr>Repeat “Bubble Up” How Many Times?</vt:lpstr>
      <vt:lpstr>Reducing the Number of Comparisons</vt:lpstr>
      <vt:lpstr>“Bubbling” All the Elements</vt:lpstr>
      <vt:lpstr>Bubble sort(contd..)</vt:lpstr>
      <vt:lpstr>Program for Bubble sort</vt:lpstr>
      <vt:lpstr>Complexity of the bubble sort algorithm</vt:lpstr>
      <vt:lpstr>Algorithm for Insertion sort</vt:lpstr>
      <vt:lpstr>Example: Insertion Sort</vt:lpstr>
      <vt:lpstr>Insertion Sort(contd..)</vt:lpstr>
      <vt:lpstr>Insertion Sort(contd..)</vt:lpstr>
      <vt:lpstr>Insertion Sort(contd..)</vt:lpstr>
      <vt:lpstr>Program for Insertion Sort</vt:lpstr>
      <vt:lpstr>Complexity Analysis of the Insertion sort algorithm</vt:lpstr>
      <vt:lpstr>Algorithm for Selection Sort </vt:lpstr>
      <vt:lpstr>PowerPoint Presentation</vt:lpstr>
      <vt:lpstr>PowerPoint Presentation</vt:lpstr>
      <vt:lpstr>PowerPoint Presentation</vt:lpstr>
      <vt:lpstr>PowerPoint Presentation</vt:lpstr>
      <vt:lpstr>Program for Selection Sort</vt:lpstr>
      <vt:lpstr>Complexity of the Selection sort algorithm</vt:lpstr>
      <vt:lpstr>PowerPoint Presentation</vt:lpstr>
      <vt:lpstr>PowerPoint Presentation</vt:lpstr>
      <vt:lpstr>PowerPoint Presentation</vt:lpstr>
      <vt:lpstr>PowerPoint Presentation</vt:lpstr>
      <vt:lpstr>PowerPoint Presentation</vt:lpstr>
      <vt:lpstr>PowerPoint Presentation</vt:lpstr>
      <vt:lpstr>Program for Merge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Complexity of the Merge sort algorithm</vt:lpstr>
      <vt:lpstr>Multidimensional arrays</vt:lpstr>
      <vt:lpstr>Declaration and Use of Two Dimensional Array </vt:lpstr>
      <vt:lpstr>Memory Representation of 2-D array</vt:lpstr>
      <vt:lpstr>Array Representation of 2-D array</vt:lpstr>
      <vt:lpstr>Array Representation(contd..)</vt:lpstr>
      <vt:lpstr>Array Representation(contd..)</vt:lpstr>
      <vt:lpstr>PowerPoint Presentation</vt:lpstr>
      <vt:lpstr>Array representation in C</vt:lpstr>
      <vt:lpstr>Array representation in C(contd..)</vt:lpstr>
      <vt:lpstr>Multi- Dimensional arrays &amp; their representation</vt:lpstr>
      <vt:lpstr>Multi- Dimensional arrays representation(contd..)</vt:lpstr>
      <vt:lpstr>Multi- Dimensional arrays representation(contd..)</vt:lpstr>
      <vt:lpstr>Pointers; Pointers Arrays</vt:lpstr>
      <vt:lpstr>Pointers; Pointers Arrays(contd..)</vt:lpstr>
      <vt:lpstr>Pointers; Pointers Arrays(contd..)</vt:lpstr>
      <vt:lpstr>Pointers; Pointers Arrays(contd..)</vt:lpstr>
      <vt:lpstr>Pointer Array</vt:lpstr>
      <vt:lpstr>Pointers in C</vt:lpstr>
      <vt:lpstr>Arithmetic on pointers</vt:lpstr>
      <vt:lpstr>Arithmetic on pointers(contd..)</vt:lpstr>
      <vt:lpstr>Arithmetic on pointers(contd..)</vt:lpstr>
      <vt:lpstr>Pointer Arrays</vt:lpstr>
      <vt:lpstr>Array of pointers</vt:lpstr>
      <vt:lpstr>Records; Record structure, representation of records in Memory</vt:lpstr>
      <vt:lpstr>Records or Structure in C</vt:lpstr>
      <vt:lpstr>Records or Structure in C(contd..)</vt:lpstr>
      <vt:lpstr>Records or Structure in C(contd..)</vt:lpstr>
      <vt:lpstr>Records or Structure in C(contd..)</vt:lpstr>
      <vt:lpstr>Parallel Arrays</vt:lpstr>
      <vt:lpstr>Parallel Arrays(contd..)</vt:lpstr>
      <vt:lpstr>Sparse matrices</vt:lpstr>
      <vt:lpstr>Sparse matrices(contd..)</vt:lpstr>
      <vt:lpstr>Representation of sparse matrix in memory</vt:lpstr>
      <vt:lpstr>Representation of sparse matrix in memory(contd..)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cgc</dc:creator>
  <cp:lastModifiedBy>bandna</cp:lastModifiedBy>
  <cp:revision>940</cp:revision>
  <dcterms:created xsi:type="dcterms:W3CDTF">2013-12-12T17:34:34Z</dcterms:created>
  <dcterms:modified xsi:type="dcterms:W3CDTF">2017-08-13T18:48:36Z</dcterms:modified>
</cp:coreProperties>
</file>